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omments/comment1.xml" ContentType="application/vnd.openxmlformats-officedocument.presentationml.comment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omments/comment2.xml" ContentType="application/vnd.openxmlformats-officedocument.presentationml.comments+xml"/>
  <Override PartName="/ppt/notesSlides/notesSlide32.xml" ContentType="application/vnd.openxmlformats-officedocument.presentationml.notesSlide+xml"/>
  <Override PartName="/ppt/comments/comment3.xml" ContentType="application/vnd.openxmlformats-officedocument.presentationml.comment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7" r:id="rId4"/>
  </p:sldMasterIdLst>
  <p:notesMasterIdLst>
    <p:notesMasterId r:id="rId40"/>
  </p:notesMasterIdLst>
  <p:sldIdLst>
    <p:sldId id="377" r:id="rId5"/>
    <p:sldId id="378" r:id="rId6"/>
    <p:sldId id="379" r:id="rId7"/>
    <p:sldId id="413" r:id="rId8"/>
    <p:sldId id="412" r:id="rId9"/>
    <p:sldId id="357" r:id="rId10"/>
    <p:sldId id="365" r:id="rId11"/>
    <p:sldId id="398" r:id="rId12"/>
    <p:sldId id="399" r:id="rId13"/>
    <p:sldId id="416" r:id="rId14"/>
    <p:sldId id="402" r:id="rId15"/>
    <p:sldId id="404" r:id="rId16"/>
    <p:sldId id="362" r:id="rId17"/>
    <p:sldId id="417" r:id="rId18"/>
    <p:sldId id="370" r:id="rId19"/>
    <p:sldId id="431" r:id="rId20"/>
    <p:sldId id="432" r:id="rId21"/>
    <p:sldId id="434" r:id="rId22"/>
    <p:sldId id="433" r:id="rId23"/>
    <p:sldId id="411" r:id="rId24"/>
    <p:sldId id="429" r:id="rId25"/>
    <p:sldId id="419" r:id="rId26"/>
    <p:sldId id="336" r:id="rId27"/>
    <p:sldId id="430" r:id="rId28"/>
    <p:sldId id="406" r:id="rId29"/>
    <p:sldId id="428" r:id="rId30"/>
    <p:sldId id="342" r:id="rId31"/>
    <p:sldId id="339" r:id="rId32"/>
    <p:sldId id="414" r:id="rId33"/>
    <p:sldId id="368" r:id="rId34"/>
    <p:sldId id="356" r:id="rId35"/>
    <p:sldId id="371" r:id="rId36"/>
    <p:sldId id="348" r:id="rId37"/>
    <p:sldId id="385" r:id="rId38"/>
    <p:sldId id="386" r:id="rId39"/>
  </p:sldIdLst>
  <p:sldSz cx="12188825" cy="6858000"/>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rashanth Shenoy" initials="" lastIdx="10" clrIdx="0"/>
  <p:cmAuthor id="1" name="Melissa" initials="M"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F43A"/>
    <a:srgbClr val="06463A"/>
    <a:srgbClr val="12506C"/>
    <a:srgbClr val="0E4056"/>
    <a:srgbClr val="16678C"/>
    <a:srgbClr val="000000"/>
    <a:srgbClr val="001D48"/>
    <a:srgbClr val="1E1F24"/>
    <a:srgbClr val="0EBE9C"/>
    <a:srgbClr val="219D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43" autoAdjust="0"/>
    <p:restoredTop sz="94628" autoAdjust="0"/>
  </p:normalViewPr>
  <p:slideViewPr>
    <p:cSldViewPr snapToGrid="0">
      <p:cViewPr varScale="1">
        <p:scale>
          <a:sx n="87" d="100"/>
          <a:sy n="87" d="100"/>
        </p:scale>
        <p:origin x="-180" y="-84"/>
      </p:cViewPr>
      <p:guideLst>
        <p:guide orient="horz" pos="2160"/>
        <p:guide pos="3839"/>
      </p:guideLst>
    </p:cSldViewPr>
  </p:slideViewPr>
  <p:notesTextViewPr>
    <p:cViewPr>
      <p:scale>
        <a:sx n="75" d="100"/>
        <a:sy n="75" d="100"/>
      </p:scale>
      <p:origin x="0" y="0"/>
    </p:cViewPr>
  </p:notesTextViewPr>
  <p:sorterViewPr>
    <p:cViewPr>
      <p:scale>
        <a:sx n="190" d="100"/>
        <a:sy n="19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gradFill>
              <a:gsLst>
                <a:gs pos="0">
                  <a:srgbClr val="08ACF6"/>
                </a:gs>
                <a:gs pos="100000">
                  <a:srgbClr val="04567B"/>
                </a:gs>
              </a:gsLst>
              <a:lin ang="5100000" scaled="0"/>
            </a:gradFill>
          </c:spPr>
          <c:dPt>
            <c:idx val="0"/>
            <c:bubble3D val="0"/>
            <c:spPr>
              <a:gradFill>
                <a:gsLst>
                  <a:gs pos="0">
                    <a:srgbClr val="11E5BB"/>
                  </a:gs>
                  <a:gs pos="100000">
                    <a:srgbClr val="09725D"/>
                  </a:gs>
                </a:gsLst>
                <a:lin ang="5100000" scaled="0"/>
              </a:gradFill>
            </c:spPr>
          </c:dPt>
          <c:dPt>
            <c:idx val="1"/>
            <c:bubble3D val="0"/>
          </c:dPt>
          <c:cat>
            <c:strRef>
              <c:f>Sheet1!$A$2:$A$3</c:f>
              <c:strCache>
                <c:ptCount val="2"/>
                <c:pt idx="0">
                  <c:v>1st Qtr</c:v>
                </c:pt>
                <c:pt idx="1">
                  <c:v>2nd Qtr</c:v>
                </c:pt>
              </c:strCache>
            </c:str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gradFill>
              <a:gsLst>
                <a:gs pos="0">
                  <a:srgbClr val="08ACF6"/>
                </a:gs>
                <a:gs pos="100000">
                  <a:srgbClr val="04567B"/>
                </a:gs>
              </a:gsLst>
              <a:lin ang="5100000" scaled="0"/>
            </a:gradFill>
          </c:spPr>
          <c:dPt>
            <c:idx val="0"/>
            <c:bubble3D val="0"/>
            <c:spPr>
              <a:gradFill>
                <a:gsLst>
                  <a:gs pos="0">
                    <a:srgbClr val="11E5BB"/>
                  </a:gs>
                  <a:gs pos="100000">
                    <a:srgbClr val="09725D"/>
                  </a:gs>
                </a:gsLst>
                <a:lin ang="5100000" scaled="0"/>
              </a:gradFill>
            </c:spPr>
          </c:dPt>
          <c:dPt>
            <c:idx val="1"/>
            <c:bubble3D val="0"/>
          </c:dPt>
          <c:cat>
            <c:strRef>
              <c:f>Sheet1!$A$2:$A$3</c:f>
              <c:strCache>
                <c:ptCount val="2"/>
                <c:pt idx="0">
                  <c:v>1st Qtr</c:v>
                </c:pt>
                <c:pt idx="1">
                  <c:v>2nd Qtr</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gradFill>
              <a:gsLst>
                <a:gs pos="0">
                  <a:srgbClr val="08ACF6"/>
                </a:gs>
                <a:gs pos="100000">
                  <a:srgbClr val="04567B"/>
                </a:gs>
              </a:gsLst>
              <a:lin ang="5100000" scaled="0"/>
            </a:gradFill>
          </c:spPr>
          <c:dPt>
            <c:idx val="0"/>
            <c:bubble3D val="0"/>
            <c:spPr>
              <a:gradFill>
                <a:gsLst>
                  <a:gs pos="0">
                    <a:srgbClr val="11E5BB"/>
                  </a:gs>
                  <a:gs pos="100000">
                    <a:srgbClr val="09725D"/>
                  </a:gs>
                </a:gsLst>
                <a:lin ang="5100000" scaled="0"/>
              </a:gradFill>
            </c:spPr>
          </c:dPt>
          <c:dPt>
            <c:idx val="1"/>
            <c:bubble3D val="0"/>
          </c:dPt>
          <c:cat>
            <c:strRef>
              <c:f>Sheet1!$A$2:$A$3</c:f>
              <c:strCache>
                <c:ptCount val="2"/>
                <c:pt idx="0">
                  <c:v>1st Qtr</c:v>
                </c:pt>
                <c:pt idx="1">
                  <c:v>2nd Qtr</c:v>
                </c:pt>
              </c:strCache>
            </c:strRef>
          </c:cat>
          <c:val>
            <c:numRef>
              <c:f>Sheet1!$B$2:$B$3</c:f>
              <c:numCache>
                <c:formatCode>General</c:formatCode>
                <c:ptCount val="2"/>
                <c:pt idx="0">
                  <c:v>80</c:v>
                </c:pt>
                <c:pt idx="1">
                  <c:v>40</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gradFill>
              <a:gsLst>
                <a:gs pos="0">
                  <a:srgbClr val="08ACF6"/>
                </a:gs>
                <a:gs pos="100000">
                  <a:srgbClr val="04567B"/>
                </a:gs>
              </a:gsLst>
              <a:lin ang="5100000" scaled="0"/>
            </a:gradFill>
          </c:spPr>
          <c:dPt>
            <c:idx val="0"/>
            <c:bubble3D val="0"/>
            <c:spPr>
              <a:gradFill>
                <a:gsLst>
                  <a:gs pos="0">
                    <a:srgbClr val="11E5BB"/>
                  </a:gs>
                  <a:gs pos="100000">
                    <a:srgbClr val="09725D"/>
                  </a:gs>
                </a:gsLst>
                <a:lin ang="5100000" scaled="0"/>
              </a:gradFill>
            </c:spPr>
          </c:dPt>
          <c:dPt>
            <c:idx val="1"/>
            <c:bubble3D val="0"/>
          </c:dPt>
          <c:cat>
            <c:strRef>
              <c:f>Sheet1!$A$2:$A$3</c:f>
              <c:strCache>
                <c:ptCount val="2"/>
                <c:pt idx="0">
                  <c:v>1st Qtr</c:v>
                </c:pt>
                <c:pt idx="1">
                  <c:v>2nd Qtr</c:v>
                </c:pt>
              </c:strCache>
            </c:str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omments/comment1.xml><?xml version="1.0" encoding="utf-8"?>
<p:cmLst xmlns:a="http://schemas.openxmlformats.org/drawingml/2006/main" xmlns:r="http://schemas.openxmlformats.org/officeDocument/2006/relationships" xmlns:p="http://schemas.openxmlformats.org/presentationml/2006/main">
  <p:cm authorId="1" dt="2012-12-13T10:53:50.423" idx="6">
    <p:pos x="-806" y="-570"/>
    <p:text>900Mbps (802.11n) * 2000 APs - 45 times oversubscribed for Aruba (who has 40Gb throughput) and (and with .ac) 88 oversubscribed.
vs 15 times oversubscribed (wiht .11n with  60Gb controller and 1000APs).
Get stats on P2P TP, videos</p:text>
  </p:cm>
  <p:cm authorId="1" dt="2012-12-13T10:53:53.270" idx="7">
    <p:pos x="-713" y="-255"/>
    <p:text>Uncomprised User Experience as the first business benefits - through scale, faster service rollout
500 times faster than overlay network eg: High Def TP   (40G/ 5 Mb ) --&gt; simultaneous  point-to-point TP sessions or voice calls.
1000x Lower Latency  (centralized controller in DC vs converged access) -- include WAN latency
</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2-12-10T12:15:30.601" idx="7">
    <p:pos x="50" y="26"/>
    <p:text>TO DUARTE:
In the "After" Scenario
Remove Single Business Policy Icon
Add a couple more access points
Put "One Policy" "One Management" "One Network" on the left instead of the current row heading (i.e under Policy Enforcement, Mgmt and Troubleshooting, Access Infrastructure) and make them appear as the convergence in each row happen accordingly
Put more mobile phones and less tablets in the bottom
</p:text>
  </p:cm>
</p:cmLst>
</file>

<file path=ppt/comments/comment3.xml><?xml version="1.0" encoding="utf-8"?>
<p:cmLst xmlns:a="http://schemas.openxmlformats.org/drawingml/2006/main" xmlns:r="http://schemas.openxmlformats.org/officeDocument/2006/relationships" xmlns:p="http://schemas.openxmlformats.org/presentationml/2006/main">
  <p:cm authorId="1" dt="2012-12-14T14:46:25.256" idx="3">
    <p:pos x="50" y="17"/>
    <p:text>TO DUARTE:
In the "After" Scenario
Remove Single Business Policy Icon
Add a couple more access points
Put "One Policy" "One Management" "One Network" on the left instead of the current row heading (i.e under Policy Enforcement, Mgmt and Troubleshooting, Access Infrastructure) and make them appear as the convergence in each row happen accordingly
Put more mobile phones and less tablets in the bottom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5138"/>
          </a:xfrm>
          <a:prstGeom prst="rect">
            <a:avLst/>
          </a:prstGeom>
        </p:spPr>
        <p:txBody>
          <a:bodyPr vert="horz" lIns="91440" tIns="45720" rIns="91440" bIns="45720" rtlCol="0"/>
          <a:lstStyle>
            <a:lvl1pPr algn="r">
              <a:defRPr sz="1200"/>
            </a:lvl1pPr>
          </a:lstStyle>
          <a:p>
            <a:fld id="{4F6B8859-99FA-4D6A-9693-D5B80DD7307D}" type="datetimeFigureOut">
              <a:rPr lang="en-US" smtClean="0"/>
              <a:pPr/>
              <a:t>1/23/2013</a:t>
            </a:fld>
            <a:endParaRPr lang="en-US"/>
          </a:p>
        </p:txBody>
      </p:sp>
      <p:sp>
        <p:nvSpPr>
          <p:cNvPr id="4" name="Slide Image Placeholder 3"/>
          <p:cNvSpPr>
            <a:spLocks noGrp="1" noRot="1" noChangeAspect="1"/>
          </p:cNvSpPr>
          <p:nvPr>
            <p:ph type="sldImg" idx="2"/>
          </p:nvPr>
        </p:nvSpPr>
        <p:spPr>
          <a:xfrm>
            <a:off x="331788" y="696913"/>
            <a:ext cx="6194425"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16425"/>
            <a:ext cx="548640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2971800"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675"/>
            <a:ext cx="2971800" cy="465138"/>
          </a:xfrm>
          <a:prstGeom prst="rect">
            <a:avLst/>
          </a:prstGeom>
        </p:spPr>
        <p:txBody>
          <a:bodyPr vert="horz" lIns="91440" tIns="45720" rIns="91440" bIns="45720" rtlCol="0" anchor="b"/>
          <a:lstStyle>
            <a:lvl1pPr algn="r">
              <a:defRPr sz="1200"/>
            </a:lvl1pPr>
          </a:lstStyle>
          <a:p>
            <a:fld id="{602DB87D-6B77-4EDA-945D-D9A3E7BC547C}" type="slidenum">
              <a:rPr lang="en-US" smtClean="0"/>
              <a:pPr/>
              <a:t>‹#›</a:t>
            </a:fld>
            <a:endParaRPr lang="en-US"/>
          </a:p>
        </p:txBody>
      </p:sp>
    </p:spTree>
    <p:extLst>
      <p:ext uri="{BB962C8B-B14F-4D97-AF65-F5344CB8AC3E}">
        <p14:creationId xmlns:p14="http://schemas.microsoft.com/office/powerpoint/2010/main" val="121892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2DB87D-6B77-4EDA-945D-D9A3E7BC547C}" type="slidenum">
              <a:rPr lang="en-US" smtClean="0"/>
              <a:pPr/>
              <a:t>1</a:t>
            </a:fld>
            <a:endParaRPr lang="en-US" dirty="0"/>
          </a:p>
        </p:txBody>
      </p:sp>
    </p:spTree>
    <p:extLst>
      <p:ext uri="{BB962C8B-B14F-4D97-AF65-F5344CB8AC3E}">
        <p14:creationId xmlns:p14="http://schemas.microsoft.com/office/powerpoint/2010/main" val="356872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2DB87D-6B77-4EDA-945D-D9A3E7BC547C}" type="slidenum">
              <a:rPr lang="en-US" smtClean="0"/>
              <a:pPr/>
              <a:t>2</a:t>
            </a:fld>
            <a:endParaRPr lang="en-US"/>
          </a:p>
        </p:txBody>
      </p:sp>
    </p:spTree>
    <p:extLst>
      <p:ext uri="{BB962C8B-B14F-4D97-AF65-F5344CB8AC3E}">
        <p14:creationId xmlns:p14="http://schemas.microsoft.com/office/powerpoint/2010/main" val="196130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2DB87D-6B77-4EDA-945D-D9A3E7BC547C}" type="slidenum">
              <a:rPr lang="en-US" smtClean="0"/>
              <a:pPr/>
              <a:t>3</a:t>
            </a:fld>
            <a:endParaRPr lang="en-US"/>
          </a:p>
        </p:txBody>
      </p:sp>
    </p:spTree>
    <p:extLst>
      <p:ext uri="{BB962C8B-B14F-4D97-AF65-F5344CB8AC3E}">
        <p14:creationId xmlns:p14="http://schemas.microsoft.com/office/powerpoint/2010/main" val="298621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t>4</a:t>
            </a:fld>
            <a:endParaRPr lang="en-US" dirty="0"/>
          </a:p>
        </p:txBody>
      </p:sp>
    </p:spTree>
    <p:extLst>
      <p:ext uri="{BB962C8B-B14F-4D97-AF65-F5344CB8AC3E}">
        <p14:creationId xmlns:p14="http://schemas.microsoft.com/office/powerpoint/2010/main" val="3622374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Initial results from</a:t>
            </a:r>
            <a:r>
              <a:rPr lang="en-US" sz="1200" kern="1200" baseline="0" dirty="0" smtClean="0">
                <a:solidFill>
                  <a:schemeClr val="tx1"/>
                </a:solidFill>
                <a:latin typeface="+mn-lt"/>
                <a:ea typeface="+mn-ea"/>
                <a:cs typeface="+mn-cs"/>
              </a:rPr>
              <a:t> the US survey rollout:</a:t>
            </a:r>
          </a:p>
          <a:p>
            <a:endParaRPr lang="en-US" sz="1200" kern="1200" dirty="0" smtClean="0">
              <a:solidFill>
                <a:schemeClr val="tx1"/>
              </a:solidFill>
              <a:latin typeface="+mn-lt"/>
              <a:ea typeface="+mn-ea"/>
              <a:cs typeface="+mn-cs"/>
            </a:endParaRPr>
          </a:p>
          <a:p>
            <a:pPr marL="171450" indent="-171450">
              <a:buFont typeface="Arial"/>
              <a:buChar char="•"/>
            </a:pPr>
            <a:r>
              <a:rPr lang="en-US" sz="1200" kern="1200" dirty="0" smtClean="0">
                <a:solidFill>
                  <a:schemeClr val="tx1"/>
                </a:solidFill>
                <a:latin typeface="+mn-lt"/>
                <a:ea typeface="+mn-ea"/>
                <a:cs typeface="+mn-cs"/>
              </a:rPr>
              <a:t>IT thinks setting up a mobile device is easy and painless (54%) and only 26% of End-users think it is. Where 12% think it is like trying to pick the winning lottery numbers. If you zero out the not allowed then these number increase. </a:t>
            </a:r>
          </a:p>
          <a:p>
            <a:pPr marL="171450" indent="-171450">
              <a:buFont typeface="Arial"/>
              <a:buChar char="•"/>
            </a:pPr>
            <a:r>
              <a:rPr lang="en-US" sz="1200" kern="1200" dirty="0" smtClean="0">
                <a:solidFill>
                  <a:schemeClr val="tx1"/>
                </a:solidFill>
                <a:latin typeface="+mn-lt"/>
                <a:ea typeface="+mn-ea"/>
                <a:cs typeface="+mn-cs"/>
              </a:rPr>
              <a:t>Oddly enough IT thinks the mobile device is the primary way they do business where the end user still rely on laptops. So IT may not be properly supporting BYOD.</a:t>
            </a:r>
          </a:p>
          <a:p>
            <a:pPr marL="171450" indent="-171450">
              <a:buFont typeface="Arial"/>
              <a:buChar char="•"/>
            </a:pPr>
            <a:r>
              <a:rPr lang="en-US" sz="1200" kern="1200" dirty="0" smtClean="0">
                <a:solidFill>
                  <a:schemeClr val="tx1"/>
                </a:solidFill>
                <a:latin typeface="+mn-lt"/>
                <a:ea typeface="+mn-ea"/>
                <a:cs typeface="+mn-cs"/>
              </a:rPr>
              <a:t>Only 48% or end users feel they are equally or more effective with mobile devices where 87% of IT think they are. </a:t>
            </a:r>
          </a:p>
          <a:p>
            <a:pPr marL="171450" indent="-171450">
              <a:buFont typeface="Arial"/>
              <a:buChar char="•"/>
            </a:pPr>
            <a:r>
              <a:rPr lang="en-US" sz="1200" kern="1200" dirty="0" smtClean="0">
                <a:solidFill>
                  <a:schemeClr val="tx1"/>
                </a:solidFill>
                <a:latin typeface="+mn-lt"/>
                <a:ea typeface="+mn-ea"/>
                <a:cs typeface="+mn-cs"/>
              </a:rPr>
              <a:t>End-users have not increased the use of mobile devices as much as IT thinks End-user 58% - IT 86%</a:t>
            </a:r>
          </a:p>
          <a:p>
            <a:pPr marL="171450" indent="-171450">
              <a:buFont typeface="Arial"/>
              <a:buChar char="•"/>
            </a:pPr>
            <a:r>
              <a:rPr lang="en-US" sz="1200" kern="1200" dirty="0" smtClean="0">
                <a:solidFill>
                  <a:schemeClr val="tx1"/>
                </a:solidFill>
                <a:latin typeface="+mn-lt"/>
                <a:ea typeface="+mn-ea"/>
                <a:cs typeface="+mn-cs"/>
              </a:rPr>
              <a:t>IT think End-users want Dedicated mobile apps instead of browser based 66% / 18% (Or if you zero out no preference 79%/21%), End-user 24%/22% (52%/48%)</a:t>
            </a:r>
          </a:p>
          <a:p>
            <a:pPr marL="171450" indent="-171450">
              <a:buFont typeface="Arial"/>
              <a:buChar char="•"/>
            </a:pPr>
            <a:r>
              <a:rPr lang="en-US" sz="1200" kern="1200" dirty="0" smtClean="0">
                <a:solidFill>
                  <a:schemeClr val="tx1"/>
                </a:solidFill>
                <a:latin typeface="+mn-lt"/>
                <a:ea typeface="+mn-ea"/>
                <a:cs typeface="+mn-cs"/>
              </a:rPr>
              <a:t>It 66% (61%) of IT think user use more than 10 mobile apps per week, Only 28% (33%) end-users say they use 10 or mobile applications</a:t>
            </a:r>
          </a:p>
          <a:p>
            <a:pPr marL="171450" indent="-171450">
              <a:buFont typeface="Arial"/>
              <a:buChar char="•"/>
            </a:pPr>
            <a:r>
              <a:rPr lang="en-US" sz="1200" kern="1200" dirty="0" smtClean="0">
                <a:solidFill>
                  <a:schemeClr val="tx1"/>
                </a:solidFill>
                <a:latin typeface="+mn-lt"/>
                <a:ea typeface="+mn-ea"/>
                <a:cs typeface="+mn-cs"/>
              </a:rPr>
              <a:t>85% of IT think user use their mobile devices for business applications, 72% or users say they do. </a:t>
            </a:r>
          </a:p>
          <a:p>
            <a:pPr marL="171450" indent="-171450">
              <a:buFont typeface="Arial"/>
              <a:buChar char="•"/>
            </a:pPr>
            <a:r>
              <a:rPr lang="en-US" sz="1200" kern="1200" dirty="0" smtClean="0">
                <a:solidFill>
                  <a:schemeClr val="tx1"/>
                </a:solidFill>
                <a:latin typeface="+mn-lt"/>
                <a:ea typeface="+mn-ea"/>
                <a:cs typeface="+mn-cs"/>
              </a:rPr>
              <a:t>92% of IT thinks users want to rely on their mobile devices ore, only 54% of end users say they do.(Obviously we don't want to point this out) </a:t>
            </a:r>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pPr/>
              <a:t>5</a:t>
            </a:fld>
            <a:endParaRPr lang="en-US"/>
          </a:p>
        </p:txBody>
      </p:sp>
    </p:spTree>
    <p:extLst>
      <p:ext uri="{BB962C8B-B14F-4D97-AF65-F5344CB8AC3E}">
        <p14:creationId xmlns:p14="http://schemas.microsoft.com/office/powerpoint/2010/main" val="9738318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E86E14-AF00-4090-922B-C6053D6DE072}" type="slidenum">
              <a:rPr lang="en-US" smtClean="0"/>
              <a:pPr/>
              <a:t>6</a:t>
            </a:fld>
            <a:endParaRPr lang="en-US"/>
          </a:p>
        </p:txBody>
      </p:sp>
    </p:spTree>
    <p:extLst>
      <p:ext uri="{BB962C8B-B14F-4D97-AF65-F5344CB8AC3E}">
        <p14:creationId xmlns:p14="http://schemas.microsoft.com/office/powerpoint/2010/main" val="933122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E86E14-AF00-4090-922B-C6053D6DE072}" type="slidenum">
              <a:rPr lang="en-US" smtClean="0"/>
              <a:pPr/>
              <a:t>7</a:t>
            </a:fld>
            <a:endParaRPr lang="en-US"/>
          </a:p>
        </p:txBody>
      </p:sp>
    </p:spTree>
    <p:extLst>
      <p:ext uri="{BB962C8B-B14F-4D97-AF65-F5344CB8AC3E}">
        <p14:creationId xmlns:p14="http://schemas.microsoft.com/office/powerpoint/2010/main" val="933122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is the benefit it provides in access switch with this model</a:t>
            </a:r>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pPr/>
              <a:t>8</a:t>
            </a:fld>
            <a:endParaRPr lang="en-US" dirty="0"/>
          </a:p>
        </p:txBody>
      </p:sp>
    </p:spTree>
    <p:extLst>
      <p:ext uri="{BB962C8B-B14F-4D97-AF65-F5344CB8AC3E}">
        <p14:creationId xmlns:p14="http://schemas.microsoft.com/office/powerpoint/2010/main" val="3822376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is the benefit it provides in access switch with this model</a:t>
            </a:r>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pPr/>
              <a:t>9</a:t>
            </a:fld>
            <a:endParaRPr lang="en-US" dirty="0"/>
          </a:p>
        </p:txBody>
      </p:sp>
    </p:spTree>
    <p:extLst>
      <p:ext uri="{BB962C8B-B14F-4D97-AF65-F5344CB8AC3E}">
        <p14:creationId xmlns:p14="http://schemas.microsoft.com/office/powerpoint/2010/main" val="38223762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B12280-BCF9-4D5D-96BF-18A4B4746201}" type="slidenum">
              <a:rPr lang="en-US" smtClean="0"/>
              <a:t>10</a:t>
            </a:fld>
            <a:endParaRPr lang="en-US"/>
          </a:p>
        </p:txBody>
      </p:sp>
    </p:spTree>
    <p:extLst>
      <p:ext uri="{BB962C8B-B14F-4D97-AF65-F5344CB8AC3E}">
        <p14:creationId xmlns:p14="http://schemas.microsoft.com/office/powerpoint/2010/main" val="24295916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2DB87D-6B77-4EDA-945D-D9A3E7BC547C}" type="slidenum">
              <a:rPr lang="en-US" smtClean="0"/>
              <a:pPr/>
              <a:t>11</a:t>
            </a:fld>
            <a:endParaRPr lang="en-US"/>
          </a:p>
        </p:txBody>
      </p:sp>
    </p:spTree>
    <p:extLst>
      <p:ext uri="{BB962C8B-B14F-4D97-AF65-F5344CB8AC3E}">
        <p14:creationId xmlns:p14="http://schemas.microsoft.com/office/powerpoint/2010/main" val="1474729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2DB87D-6B77-4EDA-945D-D9A3E7BC547C}" type="slidenum">
              <a:rPr lang="en-US" smtClean="0"/>
              <a:pPr/>
              <a:t>12</a:t>
            </a:fld>
            <a:endParaRPr lang="en-US"/>
          </a:p>
        </p:txBody>
      </p:sp>
    </p:spTree>
    <p:extLst>
      <p:ext uri="{BB962C8B-B14F-4D97-AF65-F5344CB8AC3E}">
        <p14:creationId xmlns:p14="http://schemas.microsoft.com/office/powerpoint/2010/main" val="11878458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One Policy Enhancements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Cisco is also enhancing the One Policy offering with the new ISE 1.2 release which adds tighter third party MDM (mobile device management) integration (</a:t>
            </a:r>
            <a:r>
              <a:rPr lang="en-US" sz="1200" kern="1200" dirty="0" err="1" smtClean="0">
                <a:solidFill>
                  <a:schemeClr val="tx1"/>
                </a:solidFill>
                <a:effectLst/>
                <a:latin typeface="+mn-lt"/>
                <a:ea typeface="+mn-ea"/>
                <a:cs typeface="+mn-cs"/>
              </a:rPr>
              <a:t>AirWatch</a:t>
            </a:r>
            <a:r>
              <a:rPr lang="en-US" sz="1200" kern="1200" dirty="0" smtClean="0">
                <a:solidFill>
                  <a:schemeClr val="tx1"/>
                </a:solidFill>
                <a:effectLst/>
                <a:latin typeface="+mn-lt"/>
                <a:ea typeface="+mn-ea"/>
                <a:cs typeface="+mn-cs"/>
              </a:rPr>
              <a:t>, Good Technology, </a:t>
            </a:r>
            <a:r>
              <a:rPr lang="en-US" sz="1200" kern="1200" dirty="0" err="1" smtClean="0">
                <a:solidFill>
                  <a:schemeClr val="tx1"/>
                </a:solidFill>
                <a:effectLst/>
                <a:latin typeface="+mn-lt"/>
                <a:ea typeface="+mn-ea"/>
                <a:cs typeface="+mn-cs"/>
              </a:rPr>
              <a:t>MobileIron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Zenprise</a:t>
            </a:r>
            <a:r>
              <a:rPr lang="en-US" sz="1200" kern="1200" dirty="0" smtClean="0">
                <a:solidFill>
                  <a:schemeClr val="tx1"/>
                </a:solidFill>
                <a:effectLst/>
                <a:latin typeface="+mn-lt"/>
                <a:ea typeface="+mn-ea"/>
                <a:cs typeface="+mn-cs"/>
              </a:rPr>
              <a:t>) for flexibility to choose MDM vendor and simplified single pane for policy management.  Additional enhancements are device profiler feed service to provide dynamic new device information updates, international language support and higher scalability for up to 250,000 endpoint devices.  </a:t>
            </a:r>
          </a:p>
          <a:p>
            <a:r>
              <a:rPr lang="en-US" sz="1200" b="1" kern="1200" dirty="0" smtClean="0">
                <a:solidFill>
                  <a:schemeClr val="tx1"/>
                </a:solidFill>
                <a:effectLst/>
                <a:latin typeface="+mn-lt"/>
                <a:ea typeface="+mn-ea"/>
                <a:cs typeface="+mn-cs"/>
              </a:rPr>
              <a:t>One Management Enhancements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Cisco is also rolling out the new Cisco Prime Infrastructure 2.0 release which offers a 360 network view with rich and granular information on network users and their endpoint devices, to quickly identify and troubleshoot network issues.  The new Prime Infrastructure release also supports the new Cisco Catalyst 3850 switch and Cisco 5760 Wireless LAN controller and complete range of second generation 802.11n Access Points.</a:t>
            </a:r>
          </a:p>
          <a:p>
            <a:pPr marL="341217" indent="-341217">
              <a:buAutoNum type="arabicPeriod"/>
            </a:pPr>
            <a:endParaRPr lang="en-US" dirty="0" smtClean="0">
              <a:latin typeface="Arial" pitchFamily="34" charset="0"/>
              <a:cs typeface="Arial" pitchFamily="34" charset="0"/>
            </a:endParaRPr>
          </a:p>
          <a:p>
            <a:pPr marL="341217" indent="-341217">
              <a:buAutoNum type="arabicPeriod"/>
            </a:pPr>
            <a:r>
              <a:rPr lang="en-US" sz="1200" b="1" kern="1200" dirty="0" smtClean="0">
                <a:solidFill>
                  <a:schemeClr val="bg1"/>
                </a:solidFill>
                <a:latin typeface="Arial"/>
                <a:ea typeface="+mn-ea"/>
                <a:cs typeface="+mn-cs"/>
              </a:rPr>
              <a:t>Rich Ecosystem of</a:t>
            </a:r>
            <a:r>
              <a:rPr lang="en-US" sz="1200" b="1" kern="1200" baseline="0" dirty="0" smtClean="0">
                <a:solidFill>
                  <a:schemeClr val="bg1"/>
                </a:solidFill>
                <a:latin typeface="Arial"/>
                <a:ea typeface="+mn-ea"/>
                <a:cs typeface="+mn-cs"/>
              </a:rPr>
              <a:t> </a:t>
            </a:r>
            <a:r>
              <a:rPr lang="en-US" sz="1200" b="1" kern="1200" dirty="0" smtClean="0">
                <a:solidFill>
                  <a:schemeClr val="bg1"/>
                </a:solidFill>
                <a:latin typeface="Arial"/>
                <a:ea typeface="+mn-ea"/>
                <a:cs typeface="+mn-cs"/>
              </a:rPr>
              <a:t>Integrated Solutions  </a:t>
            </a:r>
            <a:r>
              <a:rPr lang="en-US" sz="1200" kern="1200" dirty="0" smtClean="0">
                <a:solidFill>
                  <a:schemeClr val="bg1"/>
                </a:solidFill>
                <a:latin typeface="Arial"/>
                <a:ea typeface="+mn-ea"/>
                <a:cs typeface="+mn-cs"/>
              </a:rPr>
              <a:t>- </a:t>
            </a:r>
            <a:r>
              <a:rPr lang="en-US" dirty="0" smtClean="0">
                <a:latin typeface="Arial" pitchFamily="34" charset="0"/>
                <a:cs typeface="Arial" pitchFamily="34" charset="0"/>
              </a:rPr>
              <a:t>Cisco works closely with best-of-breed partners, to provide fully-tested, </a:t>
            </a:r>
            <a:r>
              <a:rPr lang="en-US" b="1" dirty="0" smtClean="0">
                <a:latin typeface="Arial" pitchFamily="34" charset="0"/>
                <a:cs typeface="Arial" pitchFamily="34" charset="0"/>
              </a:rPr>
              <a:t>INTEGRATED SOLUTIONS </a:t>
            </a:r>
            <a:r>
              <a:rPr lang="en-US" dirty="0" smtClean="0">
                <a:latin typeface="Arial" pitchFamily="34" charset="0"/>
                <a:cs typeface="Arial" pitchFamily="34" charset="0"/>
              </a:rPr>
              <a:t>for customers deploying cloud services. Cisco’s </a:t>
            </a:r>
            <a:r>
              <a:rPr lang="en-US" baseline="0" dirty="0" smtClean="0">
                <a:latin typeface="Arial" pitchFamily="34" charset="0"/>
                <a:cs typeface="Arial" pitchFamily="34" charset="0"/>
              </a:rPr>
              <a:t> </a:t>
            </a:r>
            <a:r>
              <a:rPr lang="en-US" dirty="0" smtClean="0">
                <a:latin typeface="Arial" pitchFamily="34" charset="0"/>
                <a:cs typeface="Arial" pitchFamily="34" charset="0"/>
              </a:rPr>
              <a:t>industry leading partners include </a:t>
            </a:r>
            <a:r>
              <a:rPr lang="en-US" baseline="0" dirty="0" smtClean="0">
                <a:latin typeface="Arial" pitchFamily="34" charset="0"/>
                <a:cs typeface="Arial" pitchFamily="34" charset="0"/>
              </a:rPr>
              <a:t>EMC, </a:t>
            </a:r>
            <a:r>
              <a:rPr lang="en-US" baseline="0" dirty="0" err="1" smtClean="0">
                <a:latin typeface="Arial" pitchFamily="34" charset="0"/>
                <a:cs typeface="Arial" pitchFamily="34" charset="0"/>
              </a:rPr>
              <a:t>Netapp</a:t>
            </a:r>
            <a:r>
              <a:rPr lang="en-US" baseline="0" dirty="0" smtClean="0">
                <a:latin typeface="Arial" pitchFamily="34" charset="0"/>
                <a:cs typeface="Arial" pitchFamily="34" charset="0"/>
              </a:rPr>
              <a:t>, </a:t>
            </a:r>
            <a:r>
              <a:rPr lang="en-US" baseline="0" dirty="0" err="1" smtClean="0">
                <a:latin typeface="Arial" pitchFamily="34" charset="0"/>
                <a:cs typeface="Arial" pitchFamily="34" charset="0"/>
              </a:rPr>
              <a:t>Vmware</a:t>
            </a:r>
            <a:r>
              <a:rPr lang="en-US" baseline="0" dirty="0" smtClean="0">
                <a:latin typeface="Arial" pitchFamily="34" charset="0"/>
                <a:cs typeface="Arial" pitchFamily="34" charset="0"/>
              </a:rPr>
              <a:t>, BMC, CA, </a:t>
            </a:r>
            <a:r>
              <a:rPr lang="en-US" baseline="0" dirty="0" err="1" smtClean="0">
                <a:latin typeface="Arial" pitchFamily="34" charset="0"/>
                <a:cs typeface="Arial" pitchFamily="34" charset="0"/>
              </a:rPr>
              <a:t>Redhat</a:t>
            </a:r>
            <a:r>
              <a:rPr lang="en-US" baseline="0" dirty="0" smtClean="0">
                <a:latin typeface="Arial" pitchFamily="34" charset="0"/>
                <a:cs typeface="Arial" pitchFamily="34" charset="0"/>
              </a:rPr>
              <a:t>, VCE, and others.  Together we offer customer a choice of complete solutions which dramatically reduce the time for an enterprise or service provider to deploy cloud services</a:t>
            </a:r>
          </a:p>
          <a:p>
            <a:pPr marL="796175" lvl="1" indent="-341217">
              <a:buFont typeface="Arial"/>
              <a:buChar char="•"/>
            </a:pPr>
            <a:endParaRPr lang="en-US" dirty="0" smtClean="0">
              <a:latin typeface="Arial" pitchFamily="34" charset="0"/>
              <a:cs typeface="Arial" pitchFamily="34" charset="0"/>
            </a:endParaRPr>
          </a:p>
          <a:p>
            <a:pPr marL="341217" indent="-341217">
              <a:buAutoNum type="arabicPeriod"/>
            </a:pPr>
            <a:r>
              <a:rPr lang="en-US" b="1" dirty="0" smtClean="0">
                <a:latin typeface="Arial" pitchFamily="34" charset="0"/>
                <a:cs typeface="Arial" pitchFamily="34" charset="0"/>
              </a:rPr>
              <a:t>Innovative</a:t>
            </a:r>
            <a:r>
              <a:rPr lang="en-US" b="1" baseline="0" dirty="0" smtClean="0">
                <a:latin typeface="Arial" pitchFamily="34" charset="0"/>
                <a:cs typeface="Arial" pitchFamily="34" charset="0"/>
              </a:rPr>
              <a:t> </a:t>
            </a:r>
            <a:r>
              <a:rPr lang="en-US" b="1" dirty="0" smtClean="0">
                <a:latin typeface="Arial" pitchFamily="34" charset="0"/>
                <a:cs typeface="Arial" pitchFamily="34" charset="0"/>
              </a:rPr>
              <a:t>Cloud Applications</a:t>
            </a:r>
            <a:r>
              <a:rPr lang="en-US" b="1" baseline="0" dirty="0" smtClean="0">
                <a:latin typeface="Arial" pitchFamily="34" charset="0"/>
                <a:cs typeface="Arial" pitchFamily="34" charset="0"/>
              </a:rPr>
              <a:t> </a:t>
            </a:r>
            <a:r>
              <a:rPr lang="en-US" baseline="0" dirty="0" smtClean="0">
                <a:latin typeface="Arial" pitchFamily="34" charset="0"/>
                <a:cs typeface="Arial" pitchFamily="34" charset="0"/>
              </a:rPr>
              <a:t>- </a:t>
            </a:r>
            <a:r>
              <a:rPr lang="en-US" dirty="0" smtClean="0">
                <a:latin typeface="Arial" pitchFamily="34" charset="0"/>
                <a:cs typeface="Arial" pitchFamily="34" charset="0"/>
              </a:rPr>
              <a:t>Cisco</a:t>
            </a:r>
            <a:r>
              <a:rPr lang="en-US" baseline="0" dirty="0" smtClean="0">
                <a:latin typeface="Arial" pitchFamily="34" charset="0"/>
                <a:cs typeface="Arial" pitchFamily="34" charset="0"/>
              </a:rPr>
              <a:t> simplifies and accelerates</a:t>
            </a:r>
            <a:r>
              <a:rPr lang="en-US" dirty="0" smtClean="0">
                <a:latin typeface="Arial" pitchFamily="34" charset="0"/>
                <a:cs typeface="Arial" pitchFamily="34" charset="0"/>
              </a:rPr>
              <a:t> the </a:t>
            </a:r>
            <a:r>
              <a:rPr lang="en-US" b="1" dirty="0" smtClean="0">
                <a:latin typeface="Arial" pitchFamily="34" charset="0"/>
                <a:cs typeface="Arial" pitchFamily="34" charset="0"/>
              </a:rPr>
              <a:t>USE</a:t>
            </a:r>
            <a:r>
              <a:rPr lang="en-US" dirty="0" smtClean="0">
                <a:latin typeface="Arial" pitchFamily="34" charset="0"/>
                <a:cs typeface="Arial" pitchFamily="34" charset="0"/>
              </a:rPr>
              <a:t> of cloud services by providing capabilities to rapidly offer users cloud services.</a:t>
            </a:r>
            <a:r>
              <a:rPr lang="en-US" baseline="0" dirty="0" smtClean="0">
                <a:latin typeface="Arial" pitchFamily="34" charset="0"/>
                <a:cs typeface="Arial" pitchFamily="34" charset="0"/>
              </a:rPr>
              <a:t>  Cisco provides solutions for our customers to deliver cloud services like Collaboration Cloud, Video Delivery, Infrastructure as a service, </a:t>
            </a:r>
            <a:r>
              <a:rPr lang="en-US" baseline="0" dirty="0" err="1" smtClean="0">
                <a:latin typeface="Arial" pitchFamily="34" charset="0"/>
                <a:cs typeface="Arial" pitchFamily="34" charset="0"/>
              </a:rPr>
              <a:t>VxI</a:t>
            </a:r>
            <a:r>
              <a:rPr lang="en-US" baseline="0" dirty="0" smtClean="0">
                <a:latin typeface="Arial" pitchFamily="34" charset="0"/>
                <a:cs typeface="Arial" pitchFamily="34" charset="0"/>
              </a:rPr>
              <a:t>, security-as-a-service and others. C</a:t>
            </a:r>
            <a:r>
              <a:rPr lang="en-US" dirty="0" smtClean="0">
                <a:latin typeface="Arial" pitchFamily="34" charset="0"/>
                <a:cs typeface="Arial" pitchFamily="34" charset="0"/>
              </a:rPr>
              <a:t>ustomers </a:t>
            </a:r>
            <a:r>
              <a:rPr lang="en-US" baseline="0" dirty="0" smtClean="0">
                <a:latin typeface="Arial" pitchFamily="34" charset="0"/>
                <a:cs typeface="Arial" pitchFamily="34" charset="0"/>
              </a:rPr>
              <a:t>want to access cloud services through a variety of different devices not just their desktops  - </a:t>
            </a:r>
            <a:r>
              <a:rPr lang="en-US" baseline="0" dirty="0" err="1" smtClean="0">
                <a:latin typeface="Arial" pitchFamily="34" charset="0"/>
                <a:cs typeface="Arial" pitchFamily="34" charset="0"/>
              </a:rPr>
              <a:t>telepresence</a:t>
            </a:r>
            <a:r>
              <a:rPr lang="en-US" baseline="0" dirty="0" smtClean="0">
                <a:latin typeface="Arial" pitchFamily="34" charset="0"/>
                <a:cs typeface="Arial" pitchFamily="34" charset="0"/>
              </a:rPr>
              <a:t>, tablets, virtual desktops - all relying on the network</a:t>
            </a:r>
          </a:p>
          <a:p>
            <a:pPr marL="341217" indent="-341217">
              <a:buFont typeface="Arial"/>
              <a:buChar char="•"/>
            </a:pPr>
            <a:endParaRPr lang="en-US" baseline="0" dirty="0" smtClean="0">
              <a:latin typeface="Arial" pitchFamily="34" charset="0"/>
              <a:cs typeface="Arial" pitchFamily="34" charset="0"/>
            </a:endParaRPr>
          </a:p>
          <a:p>
            <a:pPr marL="0" indent="-341217"/>
            <a:r>
              <a:rPr lang="en-US" baseline="0" dirty="0" smtClean="0">
                <a:latin typeface="Arial" pitchFamily="34" charset="0"/>
                <a:cs typeface="Arial" pitchFamily="34" charset="0"/>
              </a:rPr>
              <a:t>These pillars work closely together to enable  Cisco to best serve our customers in their journey to the cloud and to spur</a:t>
            </a:r>
            <a:r>
              <a:rPr lang="en-US" dirty="0" smtClean="0">
                <a:latin typeface="Arial" pitchFamily="34" charset="0"/>
                <a:cs typeface="Arial" pitchFamily="34" charset="0"/>
              </a:rPr>
              <a:t> the growth of the overall cloud market</a:t>
            </a:r>
            <a:r>
              <a:rPr lang="en-US" baseline="0" dirty="0" smtClean="0">
                <a:latin typeface="Arial" pitchFamily="34" charset="0"/>
                <a:cs typeface="Arial" pitchFamily="34" charset="0"/>
              </a:rPr>
              <a:t>. </a:t>
            </a:r>
          </a:p>
          <a:p>
            <a:pPr marL="0" indent="-341217"/>
            <a:endParaRPr lang="en-US" baseline="0" dirty="0" smtClean="0">
              <a:latin typeface="Arial" pitchFamily="34" charset="0"/>
              <a:cs typeface="Arial" pitchFamily="34" charset="0"/>
            </a:endParaRPr>
          </a:p>
          <a:p>
            <a:pPr marL="0" indent="-341217"/>
            <a:r>
              <a:rPr lang="en-US" baseline="0" dirty="0" smtClean="0">
                <a:latin typeface="Arial" pitchFamily="34" charset="0"/>
                <a:cs typeface="Arial" pitchFamily="34" charset="0"/>
              </a:rPr>
              <a:t>Cisco complements these solutions and services with a comprehensive portfolio of cloud enablement services to rapidly design, stand up and manage cloud solutions.  Cisco’s approach directly addresses this issue by providing higher-level building blocks for cloud providers, whether private,  public,</a:t>
            </a:r>
            <a:r>
              <a:rPr lang="en-US" dirty="0" smtClean="0">
                <a:latin typeface="Arial" pitchFamily="34" charset="0"/>
                <a:cs typeface="Arial" pitchFamily="34" charset="0"/>
              </a:rPr>
              <a:t> or </a:t>
            </a:r>
            <a:r>
              <a:rPr lang="en-US" baseline="0" dirty="0" smtClean="0">
                <a:latin typeface="Arial" pitchFamily="34" charset="0"/>
                <a:cs typeface="Arial" pitchFamily="34" charset="0"/>
              </a:rPr>
              <a:t> </a:t>
            </a:r>
            <a:r>
              <a:rPr lang="en-US" dirty="0" smtClean="0">
                <a:latin typeface="Arial" pitchFamily="34" charset="0"/>
                <a:cs typeface="Arial" pitchFamily="34" charset="0"/>
              </a:rPr>
              <a:t>hybrid.</a:t>
            </a:r>
            <a:endParaRPr lang="en-US" dirty="0" smtClean="0">
              <a:solidFill>
                <a:srgbClr val="FF0000"/>
              </a:solidFill>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602DB87D-6B77-4EDA-945D-D9A3E7BC547C}" type="slidenum">
              <a:rPr lang="en-US" smtClean="0"/>
              <a:pPr/>
              <a:t>13</a:t>
            </a:fld>
            <a:endParaRPr lang="en-US"/>
          </a:p>
        </p:txBody>
      </p:sp>
    </p:spTree>
    <p:extLst>
      <p:ext uri="{BB962C8B-B14F-4D97-AF65-F5344CB8AC3E}">
        <p14:creationId xmlns:p14="http://schemas.microsoft.com/office/powerpoint/2010/main" val="3885684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t>14</a:t>
            </a:fld>
            <a:endParaRPr lang="en-US" dirty="0"/>
          </a:p>
        </p:txBody>
      </p:sp>
    </p:spTree>
    <p:extLst>
      <p:ext uri="{BB962C8B-B14F-4D97-AF65-F5344CB8AC3E}">
        <p14:creationId xmlns:p14="http://schemas.microsoft.com/office/powerpoint/2010/main" val="36223746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1788" y="696913"/>
            <a:ext cx="6194425" cy="3486150"/>
          </a:xfrm>
        </p:spPr>
      </p:sp>
      <p:sp>
        <p:nvSpPr>
          <p:cNvPr id="3" name="Notes Placeholder 2"/>
          <p:cNvSpPr>
            <a:spLocks noGrp="1"/>
          </p:cNvSpPr>
          <p:nvPr>
            <p:ph type="body" idx="1"/>
          </p:nvPr>
        </p:nvSpPr>
        <p:spPr/>
        <p:txBody>
          <a:bodyPr/>
          <a:lstStyle/>
          <a:p>
            <a:pPr marL="0" marR="0" lvl="0" indent="0" algn="l" defTabSz="456682" rtl="0" eaLnBrk="1" fontAlgn="auto" latinLnBrk="0" hangingPunct="1">
              <a:lnSpc>
                <a:spcPct val="100000"/>
              </a:lnSpc>
              <a:spcBef>
                <a:spcPts val="0"/>
              </a:spcBef>
              <a:spcAft>
                <a:spcPts val="0"/>
              </a:spcAft>
              <a:buClrTx/>
              <a:buSzTx/>
              <a:buFontTx/>
              <a:buNone/>
              <a:tabLst/>
              <a:defRPr/>
            </a:pPr>
            <a:r>
              <a:rPr lang="en-US" dirty="0" smtClean="0">
                <a:solidFill>
                  <a:schemeClr val="bg1"/>
                </a:solidFill>
                <a:effectLst>
                  <a:outerShdw blurRad="127000" algn="ctr" rotWithShape="0">
                    <a:prstClr val="black">
                      <a:alpha val="40000"/>
                    </a:prstClr>
                  </a:outerShdw>
                </a:effectLst>
              </a:rPr>
              <a:t>An Adaptive Network Platform to Capture New Business Opportunities</a:t>
            </a:r>
          </a:p>
          <a:p>
            <a:pPr marL="0" marR="0" lvl="0" indent="0" algn="l" defTabSz="456682" rtl="0" eaLnBrk="1" fontAlgn="auto" latinLnBrk="0" hangingPunct="1">
              <a:lnSpc>
                <a:spcPct val="100000"/>
              </a:lnSpc>
              <a:spcBef>
                <a:spcPts val="0"/>
              </a:spcBef>
              <a:spcAft>
                <a:spcPts val="0"/>
              </a:spcAft>
              <a:buClrTx/>
              <a:buSzTx/>
              <a:buFontTx/>
              <a:buNone/>
              <a:tabLst/>
              <a:defRPr/>
            </a:pPr>
            <a:r>
              <a:rPr lang="en-US" dirty="0" smtClean="0">
                <a:solidFill>
                  <a:schemeClr val="bg1"/>
                </a:solidFill>
                <a:effectLst>
                  <a:outerShdw blurRad="127000" algn="ctr" rotWithShape="0">
                    <a:prstClr val="black">
                      <a:alpha val="40000"/>
                    </a:prstClr>
                  </a:outerShdw>
                </a:effectLst>
              </a:rPr>
              <a:t>An Adaptive Network for A Dynamic Business</a:t>
            </a:r>
          </a:p>
          <a:p>
            <a:pPr lvl="0"/>
            <a:endParaRPr lang="en-US" sz="1200" b="1"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Adapting Your Network</a:t>
            </a:r>
            <a:r>
              <a:rPr lang="en-US" sz="1200" b="1" kern="1200" baseline="0" dirty="0" smtClean="0">
                <a:solidFill>
                  <a:schemeClr val="tx1"/>
                </a:solidFill>
                <a:latin typeface="+mn-lt"/>
                <a:ea typeface="+mn-ea"/>
                <a:cs typeface="+mn-cs"/>
              </a:rPr>
              <a:t> to Your Business</a:t>
            </a:r>
          </a:p>
          <a:p>
            <a:pPr lvl="0"/>
            <a:r>
              <a:rPr lang="en-US" sz="1200" b="1" kern="1200" dirty="0" smtClean="0">
                <a:solidFill>
                  <a:schemeClr val="tx1"/>
                </a:solidFill>
                <a:latin typeface="+mn-lt"/>
                <a:ea typeface="+mn-ea"/>
                <a:cs typeface="+mn-cs"/>
              </a:rPr>
              <a:t>KEY MESSAGE:</a:t>
            </a:r>
          </a:p>
          <a:p>
            <a:pPr lvl="0"/>
            <a:r>
              <a:rPr lang="en-US" sz="1200" b="0" kern="1200" dirty="0" smtClean="0">
                <a:solidFill>
                  <a:schemeClr val="tx1"/>
                </a:solidFill>
                <a:latin typeface="+mn-lt"/>
                <a:ea typeface="+mn-ea"/>
                <a:cs typeface="+mn-cs"/>
              </a:rPr>
              <a:t>We are seeing the vision of the Borderless</a:t>
            </a:r>
            <a:r>
              <a:rPr lang="en-US" sz="1200" b="0" kern="1200" baseline="0" dirty="0" smtClean="0">
                <a:solidFill>
                  <a:schemeClr val="tx1"/>
                </a:solidFill>
                <a:latin typeface="+mn-lt"/>
                <a:ea typeface="+mn-ea"/>
                <a:cs typeface="+mn-cs"/>
              </a:rPr>
              <a:t> Networks come to life, w</a:t>
            </a:r>
            <a:r>
              <a:rPr lang="en-US" sz="1200" kern="1200" dirty="0" smtClean="0">
                <a:solidFill>
                  <a:schemeClr val="tx1"/>
                </a:solidFill>
                <a:latin typeface="+mn-lt"/>
                <a:ea typeface="+mn-ea"/>
                <a:cs typeface="+mn-cs"/>
              </a:rPr>
              <a:t>ith more and more employees demanding flexibility in the way they work, when and where they work and on what devices they work.</a:t>
            </a:r>
          </a:p>
          <a:p>
            <a:pPr lvl="0"/>
            <a:r>
              <a:rPr lang="en-US" sz="1200" kern="1200" dirty="0" smtClean="0">
                <a:solidFill>
                  <a:schemeClr val="tx1"/>
                </a:solidFill>
                <a:latin typeface="+mn-lt"/>
                <a:ea typeface="+mn-ea"/>
                <a:cs typeface="+mn-cs"/>
              </a:rPr>
              <a:t>Addressing BYOD is only the first</a:t>
            </a:r>
            <a:r>
              <a:rPr lang="en-US" sz="1200" kern="1200" baseline="0" dirty="0" smtClean="0">
                <a:solidFill>
                  <a:schemeClr val="tx1"/>
                </a:solidFill>
                <a:latin typeface="+mn-lt"/>
                <a:ea typeface="+mn-ea"/>
                <a:cs typeface="+mn-cs"/>
              </a:rPr>
              <a:t> step – allowing users to bring their own devices securely into the network.</a:t>
            </a:r>
            <a:endParaRPr lang="en-US" sz="1200" kern="1200" dirty="0" smtClean="0">
              <a:solidFill>
                <a:schemeClr val="tx1"/>
              </a:solidFill>
              <a:latin typeface="+mn-lt"/>
              <a:ea typeface="+mn-ea"/>
              <a:cs typeface="+mn-cs"/>
            </a:endParaRPr>
          </a:p>
          <a:p>
            <a:pPr lvl="0"/>
            <a:r>
              <a:rPr lang="en-US" sz="1200" kern="1200" dirty="0" smtClean="0">
                <a:solidFill>
                  <a:schemeClr val="tx1"/>
                </a:solidFill>
                <a:latin typeface="+mn-lt"/>
                <a:ea typeface="+mn-ea"/>
                <a:cs typeface="+mn-cs"/>
              </a:rPr>
              <a:t>But </a:t>
            </a:r>
            <a:r>
              <a:rPr lang="en-US" sz="1200" b="1" i="1" kern="1200" dirty="0" smtClean="0">
                <a:solidFill>
                  <a:schemeClr val="tx1"/>
                </a:solidFill>
                <a:latin typeface="+mn-lt"/>
                <a:ea typeface="+mn-ea"/>
                <a:cs typeface="+mn-cs"/>
              </a:rPr>
              <a:t>companies must move beyond basic BYOD connectivity</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to</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provide an uncompromised experience in any workspace.</a:t>
            </a:r>
          </a:p>
          <a:p>
            <a:pPr lvl="0"/>
            <a:r>
              <a:rPr lang="en-US" sz="1200" kern="1200" dirty="0" smtClean="0">
                <a:solidFill>
                  <a:schemeClr val="tx1"/>
                </a:solidFill>
                <a:latin typeface="+mn-lt"/>
                <a:ea typeface="+mn-ea"/>
                <a:cs typeface="+mn-cs"/>
              </a:rPr>
              <a:t>Companies need to address the</a:t>
            </a:r>
            <a:r>
              <a:rPr lang="en-US" sz="1200" kern="1200" baseline="0" dirty="0" smtClean="0">
                <a:solidFill>
                  <a:schemeClr val="tx1"/>
                </a:solidFill>
                <a:latin typeface="+mn-lt"/>
                <a:ea typeface="+mn-ea"/>
                <a:cs typeface="+mn-cs"/>
              </a:rPr>
              <a:t> increased network usage, increased video usage, virtual desktops, etc.  </a:t>
            </a:r>
            <a:endParaRPr lang="en-US" sz="1200" kern="1200" dirty="0" smtClean="0">
              <a:solidFill>
                <a:schemeClr val="tx1"/>
              </a:solidFill>
              <a:latin typeface="+mn-lt"/>
              <a:ea typeface="+mn-ea"/>
              <a:cs typeface="+mn-cs"/>
            </a:endParaRPr>
          </a:p>
          <a:p>
            <a:pPr lvl="0"/>
            <a:endParaRPr lang="en-US" sz="1200" b="1" kern="1200" dirty="0" smtClean="0">
              <a:solidFill>
                <a:schemeClr val="tx1"/>
              </a:solidFill>
              <a:latin typeface="+mn-lt"/>
              <a:ea typeface="+mn-ea"/>
              <a:cs typeface="+mn-cs"/>
            </a:endParaRPr>
          </a:p>
          <a:p>
            <a:pPr lvl="0"/>
            <a:r>
              <a:rPr lang="en-US" sz="1200" b="1" kern="1200" dirty="0" smtClean="0">
                <a:solidFill>
                  <a:schemeClr val="tx1"/>
                </a:solidFill>
                <a:latin typeface="+mn-lt"/>
                <a:ea typeface="+mn-ea"/>
                <a:cs typeface="+mn-cs"/>
              </a:rPr>
              <a:t>SOUND BITE: </a:t>
            </a:r>
            <a:r>
              <a:rPr lang="en-US" sz="1200" b="1" i="1" kern="1200" dirty="0" smtClean="0">
                <a:solidFill>
                  <a:schemeClr val="tx1"/>
                </a:solidFill>
                <a:latin typeface="+mn-lt"/>
                <a:ea typeface="+mn-ea"/>
                <a:cs typeface="+mn-cs"/>
              </a:rPr>
              <a:t>The</a:t>
            </a:r>
            <a:r>
              <a:rPr lang="en-US" sz="1200" i="1" kern="1200" dirty="0" smtClean="0">
                <a:solidFill>
                  <a:schemeClr val="tx1"/>
                </a:solidFill>
                <a:latin typeface="+mn-lt"/>
                <a:ea typeface="+mn-ea"/>
                <a:cs typeface="+mn-cs"/>
              </a:rPr>
              <a:t> </a:t>
            </a:r>
            <a:r>
              <a:rPr lang="en-US" sz="1200" b="1" i="1" kern="1200" dirty="0" smtClean="0">
                <a:solidFill>
                  <a:schemeClr val="tx1"/>
                </a:solidFill>
                <a:latin typeface="+mn-lt"/>
                <a:ea typeface="+mn-ea"/>
                <a:cs typeface="+mn-cs"/>
              </a:rPr>
              <a:t>rules of the game are changing</a:t>
            </a:r>
            <a:r>
              <a:rPr lang="en-US" sz="1200" kern="1200" dirty="0" smtClean="0">
                <a:solidFill>
                  <a:schemeClr val="tx1"/>
                </a:solidFill>
                <a:latin typeface="+mn-lt"/>
                <a:ea typeface="+mn-ea"/>
                <a:cs typeface="+mn-cs"/>
              </a:rPr>
              <a:t>, and companies must</a:t>
            </a:r>
            <a:r>
              <a:rPr lang="en-US" sz="1200" b="1" kern="1200" dirty="0" smtClean="0">
                <a:solidFill>
                  <a:schemeClr val="tx1"/>
                </a:solidFill>
                <a:latin typeface="+mn-lt"/>
                <a:ea typeface="+mn-ea"/>
                <a:cs typeface="+mn-cs"/>
              </a:rPr>
              <a:t> </a:t>
            </a:r>
            <a:r>
              <a:rPr lang="en-US" sz="1200" b="1" i="1" kern="1200" dirty="0" smtClean="0">
                <a:solidFill>
                  <a:schemeClr val="tx1"/>
                </a:solidFill>
                <a:latin typeface="+mn-lt"/>
                <a:ea typeface="+mn-ea"/>
                <a:cs typeface="+mn-cs"/>
              </a:rPr>
              <a:t>move beyond the basic  first step of BYOD connectivity to meet employee expectations</a:t>
            </a:r>
            <a:endParaRPr lang="en-US" sz="1200" kern="1200" dirty="0" smtClean="0">
              <a:solidFill>
                <a:schemeClr val="tx1"/>
              </a:solidFill>
              <a:latin typeface="+mn-lt"/>
              <a:ea typeface="+mn-ea"/>
              <a:cs typeface="+mn-cs"/>
            </a:endParaRPr>
          </a:p>
          <a:p>
            <a:pPr lvl="0"/>
            <a:endParaRPr lang="en-US" dirty="0" smtClean="0"/>
          </a:p>
          <a:p>
            <a:pPr lvl="0"/>
            <a:r>
              <a:rPr lang="en-US" dirty="0" smtClean="0"/>
              <a:t>Cisco’s own CIO Rebecca Jacobi</a:t>
            </a:r>
            <a:r>
              <a:rPr lang="en-US" baseline="0" dirty="0" smtClean="0"/>
              <a:t> said that the challenge is more than just getting users on the network, it’s about what users can do once they are on the network.</a:t>
            </a:r>
          </a:p>
          <a:p>
            <a:pPr lvl="0"/>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On March 20</a:t>
            </a:r>
            <a:r>
              <a:rPr lang="en-US" baseline="30000" dirty="0" smtClean="0"/>
              <a:t>th</a:t>
            </a:r>
            <a:r>
              <a:rPr lang="en-US" baseline="0" dirty="0" smtClean="0"/>
              <a:t> Cisco is introducing a set of capabilities across the broad wireless infrastructure, security and policy, network management, and more to address these expectations.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We are firing on all cylinders enhancing every aspect in the overall solution…</a:t>
            </a:r>
          </a:p>
          <a:p>
            <a:pPr lvl="0"/>
            <a:endParaRPr lang="en-US" dirty="0"/>
          </a:p>
        </p:txBody>
      </p:sp>
      <p:sp>
        <p:nvSpPr>
          <p:cNvPr id="4" name="Slide Number Placeholder 3"/>
          <p:cNvSpPr>
            <a:spLocks noGrp="1"/>
          </p:cNvSpPr>
          <p:nvPr>
            <p:ph type="sldNum" sz="quarter" idx="10"/>
          </p:nvPr>
        </p:nvSpPr>
        <p:spPr/>
        <p:txBody>
          <a:bodyPr/>
          <a:lstStyle/>
          <a:p>
            <a:fld id="{C7E86E14-AF00-4090-922B-C6053D6DE072}" type="slidenum">
              <a:rPr lang="en-US" smtClean="0">
                <a:solidFill>
                  <a:prstClr val="black"/>
                </a:solidFill>
                <a:latin typeface="Calibri"/>
              </a:rPr>
              <a:pPr/>
              <a:t>15</a:t>
            </a:fld>
            <a:endParaRPr lang="en-US">
              <a:solidFill>
                <a:prstClr val="black"/>
              </a:solidFill>
              <a:latin typeface="Calibri"/>
            </a:endParaRPr>
          </a:p>
        </p:txBody>
      </p:sp>
    </p:spTree>
    <p:extLst>
      <p:ext uri="{BB962C8B-B14F-4D97-AF65-F5344CB8AC3E}">
        <p14:creationId xmlns:p14="http://schemas.microsoft.com/office/powerpoint/2010/main" val="2647717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B12280-BCF9-4D5D-96BF-18A4B4746201}" type="slidenum">
              <a:rPr lang="en-US" smtClean="0"/>
              <a:t>16</a:t>
            </a:fld>
            <a:endParaRPr lang="en-US"/>
          </a:p>
        </p:txBody>
      </p:sp>
    </p:spTree>
    <p:extLst>
      <p:ext uri="{BB962C8B-B14F-4D97-AF65-F5344CB8AC3E}">
        <p14:creationId xmlns:p14="http://schemas.microsoft.com/office/powerpoint/2010/main" val="40794696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0" i="0" dirty="0" smtClean="0"/>
              <a:t>Thank you </a:t>
            </a:r>
            <a:r>
              <a:rPr lang="en-GB" b="0" i="0" dirty="0" err="1" smtClean="0"/>
              <a:t>Canus</a:t>
            </a:r>
            <a:r>
              <a:rPr lang="en-GB" b="0" i="0" dirty="0" smtClean="0"/>
              <a:t>.</a:t>
            </a:r>
          </a:p>
          <a:p>
            <a:endParaRPr lang="en-GB" b="0" i="0" dirty="0" smtClean="0"/>
          </a:p>
          <a:p>
            <a:r>
              <a:rPr lang="en-GB" b="0" i="0" dirty="0" smtClean="0"/>
              <a:t>Really</a:t>
            </a:r>
            <a:r>
              <a:rPr lang="en-GB" b="0" i="0" baseline="0" dirty="0" smtClean="0"/>
              <a:t> excellent content there. </a:t>
            </a:r>
          </a:p>
          <a:p>
            <a:endParaRPr lang="en-GB" b="0" i="0" baseline="0" dirty="0" smtClean="0"/>
          </a:p>
          <a:p>
            <a:r>
              <a:rPr lang="en-GB" b="0" i="0" baseline="0" dirty="0" smtClean="0"/>
              <a:t>So lets briefly summarise that last segment</a:t>
            </a:r>
          </a:p>
          <a:p>
            <a:endParaRPr lang="en-GB" b="0" i="0" baseline="0" dirty="0" smtClean="0"/>
          </a:p>
          <a:p>
            <a:r>
              <a:rPr lang="en-US" sz="1200" b="0" i="0" dirty="0" smtClean="0">
                <a:solidFill>
                  <a:srgbClr val="435153"/>
                </a:solidFill>
              </a:rPr>
              <a:t>Position “Cisco is the ONE, and the only vendor to address the BYOD challenge,</a:t>
            </a:r>
            <a:r>
              <a:rPr lang="en-US" sz="1200" b="0" i="0" baseline="0" dirty="0" smtClean="0">
                <a:solidFill>
                  <a:srgbClr val="435153"/>
                </a:solidFill>
              </a:rPr>
              <a:t> and with a truly unified solution.</a:t>
            </a:r>
            <a:endParaRPr lang="en-US" sz="1200" b="0" i="0" dirty="0" smtClean="0">
              <a:solidFill>
                <a:srgbClr val="435153"/>
              </a:solidFill>
            </a:endParaRPr>
          </a:p>
          <a:p>
            <a:endParaRPr lang="en-US" sz="1200" b="0" i="0" dirty="0" smtClean="0">
              <a:solidFill>
                <a:srgbClr val="435153"/>
              </a:solidFill>
            </a:endParaRPr>
          </a:p>
          <a:p>
            <a:r>
              <a:rPr lang="en-US" sz="1200" b="0" i="0" dirty="0" smtClean="0">
                <a:solidFill>
                  <a:srgbClr val="435153"/>
                </a:solidFill>
              </a:rPr>
              <a:t>Use the BN Value statements for UA and BN overall</a:t>
            </a:r>
          </a:p>
          <a:p>
            <a:endParaRPr lang="da-DK" sz="1200" b="0" i="0" dirty="0" smtClean="0">
              <a:solidFill>
                <a:srgbClr val="435153"/>
              </a:solidFill>
            </a:endParaRPr>
          </a:p>
          <a:p>
            <a:r>
              <a:rPr lang="en-US" sz="1200" b="0" i="0" dirty="0" smtClean="0">
                <a:solidFill>
                  <a:srgbClr val="435153"/>
                </a:solidFill>
              </a:rPr>
              <a:t>Take the challenge to the competitors </a:t>
            </a:r>
          </a:p>
          <a:p>
            <a:pPr marL="77788" lvl="1"/>
            <a:r>
              <a:rPr lang="en-US" sz="1100" b="0" i="0" dirty="0" smtClean="0">
                <a:solidFill>
                  <a:srgbClr val="435153"/>
                </a:solidFill>
              </a:rPr>
              <a:t>We beat them with a Unified Approach. They cannot compete with a complete integrated solutions.</a:t>
            </a:r>
          </a:p>
          <a:p>
            <a:pPr marL="77788" lvl="1"/>
            <a:endParaRPr lang="en-US" sz="1100" b="0" i="0" dirty="0" smtClean="0">
              <a:solidFill>
                <a:srgbClr val="435153"/>
              </a:solidFill>
            </a:endParaRPr>
          </a:p>
          <a:p>
            <a:pPr marL="77788" lvl="1"/>
            <a:r>
              <a:rPr lang="en-US" sz="1100" b="0" i="0" dirty="0" smtClean="0">
                <a:solidFill>
                  <a:srgbClr val="435153"/>
                </a:solidFill>
              </a:rPr>
              <a:t>So now we have gone through creating the opportunity, set</a:t>
            </a:r>
            <a:r>
              <a:rPr lang="en-US" sz="1100" b="0" i="0" baseline="0" dirty="0" smtClean="0">
                <a:solidFill>
                  <a:srgbClr val="435153"/>
                </a:solidFill>
              </a:rPr>
              <a:t> the </a:t>
            </a:r>
            <a:r>
              <a:rPr lang="en-US" sz="1100" b="0" i="0" dirty="0" smtClean="0">
                <a:solidFill>
                  <a:srgbClr val="435153"/>
                </a:solidFill>
              </a:rPr>
              <a:t>successful</a:t>
            </a:r>
            <a:r>
              <a:rPr lang="en-US" sz="1100" b="0" i="0" baseline="0" dirty="0" smtClean="0">
                <a:solidFill>
                  <a:srgbClr val="435153"/>
                </a:solidFill>
              </a:rPr>
              <a:t> criteria with the customer, differentiated the ONE solution.</a:t>
            </a:r>
          </a:p>
          <a:p>
            <a:pPr marL="77788" lvl="1"/>
            <a:endParaRPr lang="en-US" sz="1100" b="0" i="0" baseline="0" dirty="0" smtClean="0">
              <a:solidFill>
                <a:srgbClr val="435153"/>
              </a:solidFill>
            </a:endParaRPr>
          </a:p>
          <a:p>
            <a:pPr marL="77788" lvl="1"/>
            <a:r>
              <a:rPr lang="en-US" sz="1100" b="0" i="0" baseline="0" dirty="0" smtClean="0">
                <a:solidFill>
                  <a:srgbClr val="435153"/>
                </a:solidFill>
              </a:rPr>
              <a:t>Please </a:t>
            </a:r>
            <a:r>
              <a:rPr lang="en-US" sz="1100" b="0" i="0" baseline="0" dirty="0" err="1" smtClean="0">
                <a:solidFill>
                  <a:srgbClr val="435153"/>
                </a:solidFill>
              </a:rPr>
              <a:t>Canus</a:t>
            </a:r>
            <a:r>
              <a:rPr lang="en-US" sz="1100" b="0" i="0" baseline="0" dirty="0" smtClean="0">
                <a:solidFill>
                  <a:srgbClr val="435153"/>
                </a:solidFill>
              </a:rPr>
              <a:t> tells about how we can successfully close the deal. </a:t>
            </a:r>
          </a:p>
          <a:p>
            <a:pPr marL="77788" lvl="1"/>
            <a:endParaRPr lang="en-US" sz="1100" b="0" i="0" baseline="0" dirty="0" smtClean="0">
              <a:solidFill>
                <a:srgbClr val="435153"/>
              </a:solidFill>
            </a:endParaRPr>
          </a:p>
          <a:p>
            <a:pPr marL="77788" lvl="1"/>
            <a:r>
              <a:rPr lang="en-US" sz="1100" b="0" i="0" baseline="0" dirty="0" smtClean="0">
                <a:solidFill>
                  <a:srgbClr val="435153"/>
                </a:solidFill>
              </a:rPr>
              <a:t>How we can position the unique total cost of ownership</a:t>
            </a:r>
          </a:p>
          <a:p>
            <a:pPr marL="77788" lvl="1"/>
            <a:r>
              <a:rPr lang="en-US" sz="1100" b="0" i="0" baseline="0" dirty="0" smtClean="0">
                <a:solidFill>
                  <a:srgbClr val="435153"/>
                </a:solidFill>
              </a:rPr>
              <a:t> our solution has and what other support resources and available to us the ensure successful closure.</a:t>
            </a:r>
            <a:endParaRPr lang="en-US" sz="1100" b="0" i="0" dirty="0" smtClean="0">
              <a:solidFill>
                <a:srgbClr val="435153"/>
              </a:solidFill>
            </a:endParaRPr>
          </a:p>
          <a:p>
            <a:pPr marL="77788" lvl="1"/>
            <a:endParaRPr lang="en-US" sz="1100" b="0" i="0" dirty="0" smtClean="0">
              <a:solidFill>
                <a:srgbClr val="435153"/>
              </a:solidFill>
            </a:endParaRPr>
          </a:p>
          <a:p>
            <a:pPr marL="77788" lvl="1"/>
            <a:endParaRPr lang="en-US" sz="1100" b="0" i="0" dirty="0" smtClean="0">
              <a:solidFill>
                <a:srgbClr val="435153"/>
              </a:solidFill>
            </a:endParaRPr>
          </a:p>
          <a:p>
            <a:pPr marL="77788" lvl="1"/>
            <a:endParaRPr lang="en-US" sz="1100" i="1" dirty="0" smtClean="0">
              <a:solidFill>
                <a:srgbClr val="435153"/>
              </a:solidFill>
            </a:endParaRPr>
          </a:p>
          <a:p>
            <a:pPr marL="77788" lvl="1"/>
            <a:endParaRPr lang="en-US" sz="1100" i="1" dirty="0" smtClean="0">
              <a:solidFill>
                <a:srgbClr val="435153"/>
              </a:solidFill>
            </a:endParaRP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B82CA977-E1D8-4980-A1BB-3647E7DEA6DA}"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buFont typeface="Wingdings" pitchFamily="2" charset="2"/>
              <a:buNone/>
              <a:defRPr/>
            </a:pPr>
            <a:endParaRPr lang="en-US" dirty="0" smtClean="0"/>
          </a:p>
          <a:p>
            <a:pPr>
              <a:defRPr/>
            </a:pPr>
            <a:r>
              <a:rPr lang="en-US" dirty="0" smtClean="0"/>
              <a:t>For the Sales and Channels, we’ve taken each of these scenarios</a:t>
            </a:r>
            <a:r>
              <a:rPr lang="en-US" baseline="0" dirty="0" smtClean="0"/>
              <a:t> , identified the traditional buyer as well as tangential buyers, what the problems are, and which of our solutions help alleviate the problems.  We have even developed which questions to ask to begin the discussion.  This is the example for </a:t>
            </a:r>
            <a:r>
              <a:rPr lang="en-US" baseline="0" dirty="0" err="1" smtClean="0"/>
              <a:t>VXI</a:t>
            </a:r>
            <a:r>
              <a:rPr lang="en-US" baseline="0" dirty="0" smtClean="0"/>
              <a:t> and DC Consolidation, but we have this available for all four.</a:t>
            </a:r>
            <a:endParaRPr lang="en-US" dirty="0" smtClean="0"/>
          </a:p>
          <a:p>
            <a:endParaRPr lang="en-US" dirty="0"/>
          </a:p>
        </p:txBody>
      </p:sp>
      <p:sp>
        <p:nvSpPr>
          <p:cNvPr id="4" name="Slide Number Placeholder 3"/>
          <p:cNvSpPr>
            <a:spLocks noGrp="1"/>
          </p:cNvSpPr>
          <p:nvPr>
            <p:ph type="sldNum" sz="quarter" idx="10"/>
          </p:nvPr>
        </p:nvSpPr>
        <p:spPr/>
        <p:txBody>
          <a:bodyPr/>
          <a:lstStyle/>
          <a:p>
            <a:fld id="{C7E86E14-AF00-4090-922B-C6053D6DE072}"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buFont typeface="Wingdings" pitchFamily="2" charset="2"/>
              <a:buNone/>
              <a:defRPr/>
            </a:pPr>
            <a:endParaRPr lang="en-US" dirty="0" smtClean="0"/>
          </a:p>
          <a:p>
            <a:pPr>
              <a:defRPr/>
            </a:pPr>
            <a:r>
              <a:rPr lang="en-US" dirty="0" smtClean="0"/>
              <a:t>For the Sales and Channels, we’ve taken each of these scenarios</a:t>
            </a:r>
            <a:r>
              <a:rPr lang="en-US" baseline="0" dirty="0" smtClean="0"/>
              <a:t> , identified the traditional buyer as well as tangential buyers, what the problems are, and which of our solutions help alleviate the problems.  We have even developed which questions to ask to begin the discussion.  This is the example for </a:t>
            </a:r>
            <a:r>
              <a:rPr lang="en-US" baseline="0" dirty="0" err="1" smtClean="0"/>
              <a:t>VXI</a:t>
            </a:r>
            <a:r>
              <a:rPr lang="en-US" baseline="0" dirty="0" smtClean="0"/>
              <a:t> and DC Consolidation, but we have this available for all four.</a:t>
            </a:r>
            <a:endParaRPr lang="en-US" dirty="0" smtClean="0"/>
          </a:p>
          <a:p>
            <a:endParaRPr lang="en-US" dirty="0"/>
          </a:p>
        </p:txBody>
      </p:sp>
      <p:sp>
        <p:nvSpPr>
          <p:cNvPr id="4" name="Slide Number Placeholder 3"/>
          <p:cNvSpPr>
            <a:spLocks noGrp="1"/>
          </p:cNvSpPr>
          <p:nvPr>
            <p:ph type="sldNum" sz="quarter" idx="10"/>
          </p:nvPr>
        </p:nvSpPr>
        <p:spPr/>
        <p:txBody>
          <a:bodyPr/>
          <a:lstStyle/>
          <a:p>
            <a:fld id="{C7E86E14-AF00-4090-922B-C6053D6DE072}"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1788" y="696913"/>
            <a:ext cx="6194425" cy="348615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E86E14-AF00-4090-922B-C6053D6DE072}"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2DB87D-6B77-4EDA-945D-D9A3E7BC547C}" type="slidenum">
              <a:rPr lang="en-US" smtClean="0"/>
              <a:pPr/>
              <a:t>21</a:t>
            </a:fld>
            <a:endParaRPr lang="en-US"/>
          </a:p>
        </p:txBody>
      </p:sp>
    </p:spTree>
    <p:extLst>
      <p:ext uri="{BB962C8B-B14F-4D97-AF65-F5344CB8AC3E}">
        <p14:creationId xmlns:p14="http://schemas.microsoft.com/office/powerpoint/2010/main" val="2986214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Slide Image Placeholder 1"/>
          <p:cNvSpPr>
            <a:spLocks noGrp="1" noRot="1" noChangeAspect="1" noTextEdit="1"/>
          </p:cNvSpPr>
          <p:nvPr>
            <p:ph type="sldImg"/>
          </p:nvPr>
        </p:nvSpPr>
        <p:spPr bwMode="auto">
          <a:noFill/>
          <a:ln>
            <a:solidFill>
              <a:srgbClr val="000000"/>
            </a:solidFill>
            <a:miter lim="800000"/>
            <a:headEnd/>
            <a:tailEnd/>
          </a:ln>
        </p:spPr>
      </p:sp>
      <p:sp>
        <p:nvSpPr>
          <p:cNvPr id="38809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buFontTx/>
              <a:buChar char="•"/>
            </a:pPr>
            <a:r>
              <a:rPr lang="en-US" sz="1400" dirty="0" smtClean="0">
                <a:solidFill>
                  <a:schemeClr val="bg1"/>
                </a:solidFill>
              </a:rPr>
              <a:t>Playbook</a:t>
            </a:r>
          </a:p>
          <a:p>
            <a:pPr>
              <a:spcBef>
                <a:spcPct val="0"/>
              </a:spcBef>
              <a:buFontTx/>
              <a:buChar char="•"/>
            </a:pPr>
            <a:r>
              <a:rPr lang="en-US" sz="1400" dirty="0" smtClean="0">
                <a:solidFill>
                  <a:schemeClr val="bg1"/>
                </a:solidFill>
              </a:rPr>
              <a:t>  At-a-Glance</a:t>
            </a:r>
          </a:p>
          <a:p>
            <a:pPr>
              <a:spcBef>
                <a:spcPct val="0"/>
              </a:spcBef>
              <a:buFontTx/>
              <a:buChar char="•"/>
            </a:pPr>
            <a:r>
              <a:rPr lang="en-US" sz="1400" dirty="0" smtClean="0">
                <a:solidFill>
                  <a:schemeClr val="bg1"/>
                </a:solidFill>
              </a:rPr>
              <a:t>  Email Templates</a:t>
            </a:r>
          </a:p>
          <a:p>
            <a:pPr>
              <a:spcBef>
                <a:spcPct val="0"/>
              </a:spcBef>
              <a:buFontTx/>
              <a:buChar char="•"/>
            </a:pPr>
            <a:r>
              <a:rPr lang="en-US" sz="1400" dirty="0" smtClean="0">
                <a:solidFill>
                  <a:schemeClr val="bg1"/>
                </a:solidFill>
              </a:rPr>
              <a:t>  Call Guides</a:t>
            </a:r>
          </a:p>
          <a:p>
            <a:pPr>
              <a:spcBef>
                <a:spcPct val="0"/>
              </a:spcBef>
              <a:buFontTx/>
              <a:buChar char="•"/>
            </a:pPr>
            <a:r>
              <a:rPr lang="en-US" sz="1400" dirty="0" smtClean="0">
                <a:solidFill>
                  <a:schemeClr val="bg1"/>
                </a:solidFill>
              </a:rPr>
              <a:t>  Presentations</a:t>
            </a:r>
          </a:p>
          <a:p>
            <a:pPr>
              <a:spcBef>
                <a:spcPct val="0"/>
              </a:spcBef>
              <a:buFontTx/>
              <a:buChar char="•"/>
            </a:pPr>
            <a:r>
              <a:rPr lang="en-US" sz="1400" dirty="0" smtClean="0">
                <a:solidFill>
                  <a:schemeClr val="bg1"/>
                </a:solidFill>
              </a:rPr>
              <a:t>  Seminar in a Box</a:t>
            </a:r>
          </a:p>
          <a:p>
            <a:pPr>
              <a:spcBef>
                <a:spcPct val="0"/>
              </a:spcBef>
              <a:buFontTx/>
              <a:buChar char="•"/>
            </a:pPr>
            <a:r>
              <a:rPr lang="en-US" sz="1400" dirty="0" smtClean="0">
                <a:solidFill>
                  <a:schemeClr val="bg1"/>
                </a:solidFill>
              </a:rPr>
              <a:t>  Customized for field, partner, and disti</a:t>
            </a:r>
          </a:p>
          <a:p>
            <a:pPr>
              <a:spcBef>
                <a:spcPct val="0"/>
              </a:spcBef>
            </a:pPr>
            <a:endParaRPr lang="en-US" sz="1400" dirty="0" smtClean="0">
              <a:solidFill>
                <a:srgbClr val="546568"/>
              </a:solidFill>
            </a:endParaRPr>
          </a:p>
          <a:p>
            <a:pPr>
              <a:spcBef>
                <a:spcPct val="0"/>
              </a:spcBef>
              <a:buFont typeface="Wingdings" pitchFamily="2" charset="2"/>
              <a:buNone/>
            </a:pPr>
            <a:endParaRPr lang="en-US" sz="1400" dirty="0" smtClean="0">
              <a:solidFill>
                <a:srgbClr val="000000"/>
              </a:solidFill>
            </a:endParaRPr>
          </a:p>
        </p:txBody>
      </p:sp>
      <p:sp>
        <p:nvSpPr>
          <p:cNvPr id="388100" name="Slide Number Placeholder 3"/>
          <p:cNvSpPr txBox="1">
            <a:spLocks noGrp="1"/>
          </p:cNvSpPr>
          <p:nvPr/>
        </p:nvSpPr>
        <p:spPr bwMode="auto">
          <a:xfrm>
            <a:off x="3884122" y="8829037"/>
            <a:ext cx="2972320" cy="465774"/>
          </a:xfrm>
          <a:prstGeom prst="rect">
            <a:avLst/>
          </a:prstGeom>
          <a:noFill/>
          <a:ln w="9525">
            <a:noFill/>
            <a:miter lim="800000"/>
            <a:headEnd/>
            <a:tailEnd/>
          </a:ln>
        </p:spPr>
        <p:txBody>
          <a:bodyPr anchor="b"/>
          <a:lstStyle/>
          <a:p>
            <a:pPr algn="r"/>
            <a:fld id="{7AEC6E9A-E584-4B02-93BC-1177645CA012}" type="slidenum">
              <a:rPr lang="en-US" sz="1200">
                <a:latin typeface="Calibri" pitchFamily="34" charset="0"/>
              </a:rPr>
              <a:pPr algn="r"/>
              <a:t>22</a:t>
            </a:fld>
            <a:endParaRPr lang="en-US" sz="1200" dirty="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US" sz="1200" dirty="0" smtClean="0"/>
              <a:t>Cisco’s BYOD integrated whole offer designed to be a flexible set of building blocks that can be used or removed, depending on the customer need and use cases.</a:t>
            </a:r>
          </a:p>
          <a:p>
            <a:pPr>
              <a:lnSpc>
                <a:spcPct val="80000"/>
              </a:lnSpc>
            </a:pPr>
            <a:endParaRPr lang="en-US" sz="1200" dirty="0" smtClean="0"/>
          </a:p>
          <a:p>
            <a:pPr>
              <a:lnSpc>
                <a:spcPct val="80000"/>
              </a:lnSpc>
            </a:pPr>
            <a:r>
              <a:rPr lang="en-US" sz="1200" dirty="0" smtClean="0"/>
              <a:t>Through the addition services, SBAs, Cisco Validated Designs (CVDs),  the BYOD Integrated Solution (Whole Offer):</a:t>
            </a:r>
          </a:p>
          <a:p>
            <a:pPr>
              <a:lnSpc>
                <a:spcPct val="80000"/>
              </a:lnSpc>
            </a:pPr>
            <a:endParaRPr lang="en-US" sz="1200" dirty="0" smtClean="0"/>
          </a:p>
          <a:p>
            <a:pPr>
              <a:lnSpc>
                <a:spcPct val="80000"/>
              </a:lnSpc>
            </a:pPr>
            <a:r>
              <a:rPr lang="en-US" sz="1200" dirty="0" smtClean="0"/>
              <a:t>•    Simplifies Operations and Reduces Risk: By providing Pre -validated design, system roadmaps, end-to-end support and services enables faster deployment of workspace and business services </a:t>
            </a:r>
          </a:p>
          <a:p>
            <a:pPr>
              <a:lnSpc>
                <a:spcPct val="80000"/>
              </a:lnSpc>
            </a:pPr>
            <a:endParaRPr lang="en-US" sz="1200" dirty="0" smtClean="0"/>
          </a:p>
          <a:p>
            <a:pPr>
              <a:lnSpc>
                <a:spcPct val="80000"/>
              </a:lnSpc>
            </a:pPr>
            <a:r>
              <a:rPr lang="en-US" sz="1200" dirty="0" smtClean="0"/>
              <a:t>•    Fosters Innovation:  Allows IT orgs and enterprises to focus on innovation, not mitigation. Rather than solving the technology issues, you can focus on new business models</a:t>
            </a:r>
          </a:p>
          <a:p>
            <a:pPr>
              <a:lnSpc>
                <a:spcPct val="80000"/>
              </a:lnSpc>
            </a:pPr>
            <a:endParaRPr lang="en-US" sz="1200" dirty="0" smtClean="0"/>
          </a:p>
          <a:p>
            <a:pPr>
              <a:lnSpc>
                <a:spcPct val="80000"/>
              </a:lnSpc>
            </a:pPr>
            <a:endParaRPr lang="en-US" sz="1200" dirty="0" smtClean="0"/>
          </a:p>
          <a:p>
            <a:pPr>
              <a:lnSpc>
                <a:spcPct val="80000"/>
              </a:lnSpc>
            </a:pPr>
            <a:r>
              <a:rPr lang="en-US" sz="1200" dirty="0" smtClean="0"/>
              <a:t>This means that: This allows our partners to limit their risk exposure in deployments and provide more repeatable and profitable solutions deliveries</a:t>
            </a:r>
          </a:p>
          <a:p>
            <a:pPr>
              <a:lnSpc>
                <a:spcPct val="80000"/>
              </a:lnSpc>
            </a:pPr>
            <a:endParaRPr lang="en-US" sz="1200" dirty="0" smtClean="0"/>
          </a:p>
          <a:p>
            <a:pPr>
              <a:lnSpc>
                <a:spcPct val="80000"/>
              </a:lnSpc>
            </a:pPr>
            <a:r>
              <a:rPr lang="en-US" sz="1200" dirty="0" smtClean="0"/>
              <a:t>Takes BYOD from a small MDM sale to a significant infrastructure through complete enterprise-wide solution touching data center, collaboration and borderless networks. this means you have the opportunity to sell both technology and solutions.</a:t>
            </a:r>
          </a:p>
          <a:p>
            <a:pPr>
              <a:lnSpc>
                <a:spcPct val="80000"/>
              </a:lnSpc>
            </a:pPr>
            <a:r>
              <a:rPr lang="en-US" sz="1200" dirty="0" smtClean="0"/>
              <a:t>make the deal bigger, and the tools to make you successful</a:t>
            </a:r>
          </a:p>
          <a:p>
            <a:pPr>
              <a:lnSpc>
                <a:spcPct val="80000"/>
              </a:lnSpc>
            </a:pPr>
            <a:endParaRPr lang="en-US" sz="1200" dirty="0" smtClean="0"/>
          </a:p>
          <a:p>
            <a:pPr>
              <a:lnSpc>
                <a:spcPct val="70000"/>
              </a:lnSpc>
              <a:spcBef>
                <a:spcPts val="600"/>
              </a:spcBef>
            </a:pPr>
            <a:r>
              <a:rPr lang="en-US" sz="1200" dirty="0" smtClean="0">
                <a:solidFill>
                  <a:schemeClr val="bg1"/>
                </a:solidFill>
                <a:latin typeface="Arial Narrow" pitchFamily="34" charset="0"/>
              </a:rPr>
              <a:t>Device-based access</a:t>
            </a:r>
          </a:p>
          <a:p>
            <a:pPr>
              <a:lnSpc>
                <a:spcPct val="70000"/>
              </a:lnSpc>
              <a:spcBef>
                <a:spcPts val="600"/>
              </a:spcBef>
            </a:pPr>
            <a:r>
              <a:rPr lang="en-US" sz="1200" dirty="0" smtClean="0">
                <a:solidFill>
                  <a:schemeClr val="bg1"/>
                </a:solidFill>
                <a:latin typeface="Arial Narrow" pitchFamily="34" charset="0"/>
              </a:rPr>
              <a:t>Connection centric</a:t>
            </a:r>
          </a:p>
          <a:p>
            <a:pPr>
              <a:lnSpc>
                <a:spcPct val="70000"/>
              </a:lnSpc>
              <a:spcBef>
                <a:spcPts val="600"/>
              </a:spcBef>
            </a:pPr>
            <a:r>
              <a:rPr lang="en-US" sz="1200" dirty="0" smtClean="0">
                <a:solidFill>
                  <a:schemeClr val="bg1"/>
                </a:solidFill>
                <a:latin typeface="Arial Narrow" pitchFamily="34" charset="0"/>
              </a:rPr>
              <a:t>Different experience depending on app. /device</a:t>
            </a:r>
          </a:p>
          <a:p>
            <a:pPr>
              <a:lnSpc>
                <a:spcPct val="70000"/>
              </a:lnSpc>
              <a:spcBef>
                <a:spcPts val="600"/>
              </a:spcBef>
            </a:pPr>
            <a:r>
              <a:rPr lang="en-US" sz="1200" dirty="0" smtClean="0">
                <a:solidFill>
                  <a:schemeClr val="bg1"/>
                </a:solidFill>
                <a:latin typeface="Arial Narrow" pitchFamily="34" charset="0"/>
              </a:rPr>
              <a:t>Policy / security defined per devices</a:t>
            </a:r>
          </a:p>
          <a:p>
            <a:pPr>
              <a:lnSpc>
                <a:spcPct val="70000"/>
              </a:lnSpc>
              <a:spcBef>
                <a:spcPts val="600"/>
              </a:spcBef>
            </a:pPr>
            <a:endParaRPr lang="en-US" sz="1200" dirty="0" smtClean="0">
              <a:solidFill>
                <a:schemeClr val="bg1"/>
              </a:solidFill>
              <a:latin typeface="Arial Narrow" pitchFamily="34" charset="0"/>
            </a:endParaRPr>
          </a:p>
          <a:p>
            <a:pPr>
              <a:lnSpc>
                <a:spcPct val="70000"/>
              </a:lnSpc>
              <a:spcBef>
                <a:spcPts val="600"/>
              </a:spcBef>
            </a:pPr>
            <a:endParaRPr lang="en-US" sz="1200" dirty="0" smtClean="0">
              <a:solidFill>
                <a:schemeClr val="bg1"/>
              </a:solidFill>
              <a:latin typeface="Arial Narrow" pitchFamily="34" charset="0"/>
            </a:endParaRPr>
          </a:p>
          <a:p>
            <a:pPr>
              <a:lnSpc>
                <a:spcPct val="70000"/>
              </a:lnSpc>
              <a:spcBef>
                <a:spcPts val="600"/>
              </a:spcBef>
            </a:pPr>
            <a:r>
              <a:rPr lang="en-US" sz="1200" dirty="0" smtClean="0">
                <a:solidFill>
                  <a:schemeClr val="bg1"/>
                </a:solidFill>
                <a:latin typeface="Arial Narrow" pitchFamily="34" charset="0"/>
              </a:rPr>
              <a:t>Identity-based access</a:t>
            </a:r>
          </a:p>
          <a:p>
            <a:pPr>
              <a:lnSpc>
                <a:spcPct val="70000"/>
              </a:lnSpc>
              <a:spcBef>
                <a:spcPts val="600"/>
              </a:spcBef>
            </a:pPr>
            <a:r>
              <a:rPr lang="en-US" sz="1200" dirty="0" smtClean="0">
                <a:solidFill>
                  <a:schemeClr val="bg1"/>
                </a:solidFill>
                <a:latin typeface="Arial Narrow" pitchFamily="34" charset="0"/>
              </a:rPr>
              <a:t>Connection agnostic</a:t>
            </a:r>
          </a:p>
          <a:p>
            <a:pPr>
              <a:lnSpc>
                <a:spcPct val="70000"/>
              </a:lnSpc>
              <a:spcBef>
                <a:spcPts val="600"/>
              </a:spcBef>
            </a:pPr>
            <a:r>
              <a:rPr lang="en-US" sz="1200" dirty="0" smtClean="0">
                <a:solidFill>
                  <a:schemeClr val="bg1"/>
                </a:solidFill>
                <a:latin typeface="Arial Narrow" pitchFamily="34" charset="0"/>
              </a:rPr>
              <a:t>Seamless experience across apps. / device</a:t>
            </a:r>
          </a:p>
          <a:p>
            <a:pPr>
              <a:lnSpc>
                <a:spcPct val="70000"/>
              </a:lnSpc>
              <a:spcBef>
                <a:spcPts val="600"/>
              </a:spcBef>
            </a:pPr>
            <a:r>
              <a:rPr lang="en-US" sz="1200" dirty="0" smtClean="0">
                <a:solidFill>
                  <a:schemeClr val="bg1"/>
                </a:solidFill>
                <a:latin typeface="Arial Narrow" pitchFamily="34" charset="0"/>
              </a:rPr>
              <a:t>Consistent policy across devices</a:t>
            </a:r>
          </a:p>
          <a:p>
            <a:pPr>
              <a:lnSpc>
                <a:spcPct val="70000"/>
              </a:lnSpc>
              <a:spcBef>
                <a:spcPts val="600"/>
              </a:spcBef>
            </a:pPr>
            <a:endParaRPr lang="en-US" sz="1200" dirty="0" smtClean="0">
              <a:solidFill>
                <a:schemeClr val="bg1"/>
              </a:solidFill>
              <a:latin typeface="Arial Narrow" pitchFamily="34" charset="0"/>
            </a:endParaRPr>
          </a:p>
          <a:p>
            <a:pPr>
              <a:lnSpc>
                <a:spcPct val="70000"/>
              </a:lnSpc>
              <a:spcBef>
                <a:spcPts val="600"/>
              </a:spcBef>
            </a:pPr>
            <a:r>
              <a:rPr lang="en-US" sz="1200" dirty="0" smtClean="0">
                <a:solidFill>
                  <a:schemeClr val="bg1"/>
                </a:solidFill>
                <a:latin typeface="Arial Narrow" pitchFamily="34" charset="0"/>
              </a:rPr>
              <a:t>Application management, how does the policy get managed – MAM – distribute Jabber and apps customized based on the end user, whitelist, blacklist, on </a:t>
            </a:r>
            <a:r>
              <a:rPr lang="en-US" sz="1200" dirty="0" err="1" smtClean="0">
                <a:solidFill>
                  <a:schemeClr val="bg1"/>
                </a:solidFill>
                <a:latin typeface="Arial Narrow" pitchFamily="34" charset="0"/>
              </a:rPr>
              <a:t>prem</a:t>
            </a:r>
            <a:r>
              <a:rPr lang="en-US" sz="1200" dirty="0" smtClean="0">
                <a:solidFill>
                  <a:schemeClr val="bg1"/>
                </a:solidFill>
                <a:latin typeface="Arial Narrow" pitchFamily="34" charset="0"/>
              </a:rPr>
              <a:t> </a:t>
            </a:r>
            <a:r>
              <a:rPr lang="en-US" sz="1200" dirty="0" err="1" smtClean="0">
                <a:solidFill>
                  <a:schemeClr val="bg1"/>
                </a:solidFill>
                <a:latin typeface="Arial Narrow" pitchFamily="34" charset="0"/>
              </a:rPr>
              <a:t>vs</a:t>
            </a:r>
            <a:r>
              <a:rPr lang="en-US" sz="1200" dirty="0" smtClean="0">
                <a:solidFill>
                  <a:schemeClr val="bg1"/>
                </a:solidFill>
                <a:latin typeface="Arial Narrow" pitchFamily="34" charset="0"/>
              </a:rPr>
              <a:t> off </a:t>
            </a:r>
            <a:r>
              <a:rPr lang="en-US" sz="1200" dirty="0" err="1" smtClean="0">
                <a:solidFill>
                  <a:schemeClr val="bg1"/>
                </a:solidFill>
                <a:latin typeface="Arial Narrow" pitchFamily="34" charset="0"/>
              </a:rPr>
              <a:t>prem</a:t>
            </a:r>
            <a:r>
              <a:rPr lang="en-US" sz="1200" dirty="0" smtClean="0">
                <a:solidFill>
                  <a:schemeClr val="bg1"/>
                </a:solidFill>
                <a:latin typeface="Arial Narrow" pitchFamily="34" charset="0"/>
              </a:rPr>
              <a:t> to apply different policies, reporting capabilities on usage and stats</a:t>
            </a:r>
          </a:p>
          <a:p>
            <a:pPr>
              <a:lnSpc>
                <a:spcPct val="70000"/>
              </a:lnSpc>
              <a:spcBef>
                <a:spcPts val="600"/>
              </a:spcBef>
            </a:pPr>
            <a:endParaRPr lang="en-US" sz="1200" dirty="0" smtClean="0">
              <a:solidFill>
                <a:schemeClr val="bg1"/>
              </a:solidFill>
              <a:latin typeface="Arial Narrow" pitchFamily="34" charset="0"/>
            </a:endParaRPr>
          </a:p>
          <a:p>
            <a:pPr>
              <a:lnSpc>
                <a:spcPct val="70000"/>
              </a:lnSpc>
              <a:spcBef>
                <a:spcPts val="600"/>
              </a:spcBef>
            </a:pPr>
            <a:endParaRPr lang="en-US" sz="1200" dirty="0" smtClean="0"/>
          </a:p>
        </p:txBody>
      </p:sp>
      <p:sp>
        <p:nvSpPr>
          <p:cNvPr id="4" name="Slide Number Placeholder 3"/>
          <p:cNvSpPr>
            <a:spLocks noGrp="1"/>
          </p:cNvSpPr>
          <p:nvPr>
            <p:ph type="sldNum" sz="quarter" idx="10"/>
          </p:nvPr>
        </p:nvSpPr>
        <p:spPr/>
        <p:txBody>
          <a:bodyPr/>
          <a:lstStyle/>
          <a:p>
            <a:fld id="{2CB12280-BCF9-4D5D-96BF-18A4B4746201}" type="slidenum">
              <a:rPr lang="en-US" smtClean="0"/>
              <a:pPr/>
              <a:t>23</a:t>
            </a:fld>
            <a:endParaRPr lang="en-US"/>
          </a:p>
        </p:txBody>
      </p:sp>
    </p:spTree>
    <p:extLst>
      <p:ext uri="{BB962C8B-B14F-4D97-AF65-F5344CB8AC3E}">
        <p14:creationId xmlns:p14="http://schemas.microsoft.com/office/powerpoint/2010/main" val="38223762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B12280-BCF9-4D5D-96BF-18A4B4746201}" type="slidenum">
              <a:rPr lang="en-US" smtClean="0"/>
              <a:t>24</a:t>
            </a:fld>
            <a:endParaRPr lang="en-US"/>
          </a:p>
        </p:txBody>
      </p:sp>
    </p:spTree>
    <p:extLst>
      <p:ext uri="{BB962C8B-B14F-4D97-AF65-F5344CB8AC3E}">
        <p14:creationId xmlns:p14="http://schemas.microsoft.com/office/powerpoint/2010/main" val="39299264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2DB87D-6B77-4EDA-945D-D9A3E7BC547C}" type="slidenum">
              <a:rPr lang="en-US" smtClean="0"/>
              <a:pPr/>
              <a:t>25</a:t>
            </a:fld>
            <a:endParaRPr lang="en-US"/>
          </a:p>
        </p:txBody>
      </p:sp>
    </p:spTree>
    <p:extLst>
      <p:ext uri="{BB962C8B-B14F-4D97-AF65-F5344CB8AC3E}">
        <p14:creationId xmlns:p14="http://schemas.microsoft.com/office/powerpoint/2010/main" val="6218659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F6BA56-CF95-4716-A27F-A0069C69ED70}" type="slidenum">
              <a:rPr lang="en-GB" smtClean="0"/>
              <a:pPr/>
              <a:t>26</a:t>
            </a:fld>
            <a:endParaRPr lang="en-GB"/>
          </a:p>
        </p:txBody>
      </p:sp>
    </p:spTree>
    <p:extLst>
      <p:ext uri="{BB962C8B-B14F-4D97-AF65-F5344CB8AC3E}">
        <p14:creationId xmlns:p14="http://schemas.microsoft.com/office/powerpoint/2010/main" val="27203696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B12280-BCF9-4D5D-96BF-18A4B4746201}" type="slidenum">
              <a:rPr lang="en-US" smtClean="0"/>
              <a:pPr/>
              <a:t>27</a:t>
            </a:fld>
            <a:endParaRPr lang="en-US"/>
          </a:p>
        </p:txBody>
      </p:sp>
    </p:spTree>
    <p:extLst>
      <p:ext uri="{BB962C8B-B14F-4D97-AF65-F5344CB8AC3E}">
        <p14:creationId xmlns:p14="http://schemas.microsoft.com/office/powerpoint/2010/main" val="6524815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2DB87D-6B77-4EDA-945D-D9A3E7BC547C}" type="slidenum">
              <a:rPr lang="en-US" smtClean="0"/>
              <a:pPr/>
              <a:t>28</a:t>
            </a:fld>
            <a:endParaRPr lang="en-US"/>
          </a:p>
        </p:txBody>
      </p:sp>
    </p:spTree>
    <p:extLst>
      <p:ext uri="{BB962C8B-B14F-4D97-AF65-F5344CB8AC3E}">
        <p14:creationId xmlns:p14="http://schemas.microsoft.com/office/powerpoint/2010/main" val="12489965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mn-lt"/>
                <a:ea typeface="+mn-ea"/>
                <a:cs typeface="+mn-cs"/>
              </a:rPr>
              <a:t>Loosely Based on the RMH Healthcare case study </a:t>
            </a:r>
          </a:p>
          <a:p>
            <a:pPr lvl="1"/>
            <a:r>
              <a:rPr lang="en-US" sz="1200" kern="1200" dirty="0" smtClean="0">
                <a:solidFill>
                  <a:schemeClr val="tx1"/>
                </a:solidFill>
                <a:effectLst/>
                <a:latin typeface="+mn-lt"/>
                <a:ea typeface="+mn-ea"/>
                <a:cs typeface="+mn-cs"/>
              </a:rPr>
              <a:t>http://</a:t>
            </a:r>
            <a:r>
              <a:rPr lang="en-US" sz="1200" kern="1200" dirty="0" err="1" smtClean="0">
                <a:solidFill>
                  <a:schemeClr val="tx1"/>
                </a:solidFill>
                <a:effectLst/>
                <a:latin typeface="+mn-lt"/>
                <a:ea typeface="+mn-ea"/>
                <a:cs typeface="+mn-cs"/>
              </a:rPr>
              <a:t>www.cisco.com</a:t>
            </a:r>
            <a:r>
              <a:rPr lang="en-US" sz="1200" kern="1200" dirty="0" smtClean="0">
                <a:solidFill>
                  <a:schemeClr val="tx1"/>
                </a:solidFill>
                <a:effectLst/>
                <a:latin typeface="+mn-lt"/>
                <a:ea typeface="+mn-ea"/>
                <a:cs typeface="+mn-cs"/>
              </a:rPr>
              <a:t>/en/US/prod/collateral/wireless/</a:t>
            </a:r>
            <a:r>
              <a:rPr lang="en-US" sz="1200" kern="1200" dirty="0" err="1" smtClean="0">
                <a:solidFill>
                  <a:schemeClr val="tx1"/>
                </a:solidFill>
                <a:effectLst/>
                <a:latin typeface="+mn-lt"/>
                <a:ea typeface="+mn-ea"/>
                <a:cs typeface="+mn-cs"/>
              </a:rPr>
              <a:t>rmh.pdf</a:t>
            </a:r>
            <a:r>
              <a:rPr lang="en-US" sz="1200" kern="1200" dirty="0" smtClean="0">
                <a:solidFill>
                  <a:schemeClr val="tx1"/>
                </a:solidFill>
                <a:effectLst/>
                <a:latin typeface="+mn-lt"/>
                <a:ea typeface="+mn-ea"/>
                <a:cs typeface="+mn-cs"/>
              </a:rPr>
              <a:t> </a:t>
            </a:r>
          </a:p>
          <a:p>
            <a:pPr lvl="1"/>
            <a:endParaRPr lang="en-US"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Ultimate business agility- New innovative user services are enabled through network-wide intelligence and analytics, scale, faster service rollout and better change management.</a:t>
            </a:r>
            <a:endParaRPr lang="en-US" sz="16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Greater business efficiency - New business efficiencies are enabled by  simplicity, greater network consistency, better data analytics, smarter network designs and  operations</a:t>
            </a:r>
          </a:p>
          <a:p>
            <a:pPr lvl="1"/>
            <a:endParaRPr lang="en-US" sz="1200" kern="1200" dirty="0" smtClean="0">
              <a:solidFill>
                <a:schemeClr val="tx1"/>
              </a:solidFill>
              <a:effectLst/>
              <a:latin typeface="+mn-lt"/>
              <a:ea typeface="+mn-ea"/>
              <a:cs typeface="+mn-cs"/>
            </a:endParaRPr>
          </a:p>
          <a:p>
            <a:pPr marL="228600" indent="-228600">
              <a:lnSpc>
                <a:spcPct val="90000"/>
              </a:lnSpc>
              <a:spcBef>
                <a:spcPts val="500"/>
              </a:spcBef>
              <a:buFont typeface="Arial"/>
              <a:buChar char="•"/>
            </a:pPr>
            <a:r>
              <a:rPr lang="en-US" sz="1700" dirty="0" smtClean="0">
                <a:solidFill>
                  <a:srgbClr val="000000"/>
                </a:solidFill>
              </a:rPr>
              <a:t>Enabling the healthcare your way</a:t>
            </a:r>
          </a:p>
          <a:p>
            <a:pPr marL="685800" lvl="1" indent="-228600">
              <a:lnSpc>
                <a:spcPct val="90000"/>
              </a:lnSpc>
              <a:spcBef>
                <a:spcPts val="500"/>
              </a:spcBef>
              <a:buFont typeface="Arial"/>
              <a:buChar char="•"/>
            </a:pPr>
            <a:r>
              <a:rPr lang="en-US" sz="1700" dirty="0" smtClean="0">
                <a:solidFill>
                  <a:srgbClr val="000000"/>
                </a:solidFill>
              </a:rPr>
              <a:t>5x BYOD support </a:t>
            </a:r>
          </a:p>
          <a:p>
            <a:pPr marL="685800" lvl="1" indent="-228600">
              <a:lnSpc>
                <a:spcPct val="90000"/>
              </a:lnSpc>
              <a:spcBef>
                <a:spcPts val="500"/>
              </a:spcBef>
              <a:buFont typeface="Arial"/>
              <a:buChar char="•"/>
            </a:pPr>
            <a:r>
              <a:rPr lang="en-US" sz="1700" dirty="0" smtClean="0">
                <a:solidFill>
                  <a:srgbClr val="000000"/>
                </a:solidFill>
              </a:rPr>
              <a:t>Real-time appointment updates</a:t>
            </a:r>
          </a:p>
          <a:p>
            <a:pPr marL="685800" lvl="1" indent="-228600">
              <a:lnSpc>
                <a:spcPct val="90000"/>
              </a:lnSpc>
              <a:spcBef>
                <a:spcPts val="500"/>
              </a:spcBef>
              <a:buFont typeface="Arial"/>
              <a:buChar char="•"/>
            </a:pPr>
            <a:r>
              <a:rPr lang="en-US" sz="1700" dirty="0" smtClean="0">
                <a:solidFill>
                  <a:srgbClr val="000000"/>
                </a:solidFill>
              </a:rPr>
              <a:t>Remote nurse expertise with TP</a:t>
            </a:r>
          </a:p>
          <a:p>
            <a:pPr marL="685800" lvl="1" indent="-228600">
              <a:lnSpc>
                <a:spcPct val="90000"/>
              </a:lnSpc>
              <a:spcBef>
                <a:spcPts val="500"/>
              </a:spcBef>
              <a:buFont typeface="Arial"/>
              <a:buChar char="•"/>
            </a:pPr>
            <a:r>
              <a:rPr lang="en-US" sz="1700" dirty="0" smtClean="0">
                <a:solidFill>
                  <a:srgbClr val="000000"/>
                </a:solidFill>
              </a:rPr>
              <a:t>Consistent contextual policy for doctors, nurses, patients</a:t>
            </a:r>
          </a:p>
          <a:p>
            <a:pPr lvl="1"/>
            <a:endParaRPr lang="en-US" sz="1600" kern="1200" dirty="0" smtClean="0">
              <a:solidFill>
                <a:schemeClr val="tx1"/>
              </a:solidFill>
              <a:effectLst/>
              <a:latin typeface="+mn-l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pPr/>
              <a:t>29</a:t>
            </a:fld>
            <a:endParaRPr lang="en-US"/>
          </a:p>
        </p:txBody>
      </p:sp>
    </p:spTree>
    <p:extLst>
      <p:ext uri="{BB962C8B-B14F-4D97-AF65-F5344CB8AC3E}">
        <p14:creationId xmlns:p14="http://schemas.microsoft.com/office/powerpoint/2010/main" val="38223762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spcAft>
                <a:spcPts val="600"/>
              </a:spcAft>
            </a:pPr>
            <a:r>
              <a:rPr lang="en-US" sz="1200" dirty="0" smtClean="0"/>
              <a:t>NOT AGILE</a:t>
            </a:r>
          </a:p>
          <a:p>
            <a:pPr marL="285750" indent="-285750">
              <a:spcBef>
                <a:spcPts val="600"/>
              </a:spcBef>
              <a:spcAft>
                <a:spcPts val="600"/>
              </a:spcAft>
              <a:buClr>
                <a:schemeClr val="accent4"/>
              </a:buClr>
              <a:buFont typeface="Arial"/>
              <a:buChar char="•"/>
            </a:pPr>
            <a:r>
              <a:rPr lang="en-US" sz="1200" dirty="0" smtClean="0"/>
              <a:t>Separate Wired &amp; Wireless Networks </a:t>
            </a:r>
          </a:p>
          <a:p>
            <a:pPr marL="285750" indent="-285750">
              <a:spcBef>
                <a:spcPts val="600"/>
              </a:spcBef>
              <a:spcAft>
                <a:spcPts val="600"/>
              </a:spcAft>
              <a:buClr>
                <a:schemeClr val="accent4"/>
              </a:buClr>
              <a:buFont typeface="Arial"/>
              <a:buChar char="•"/>
            </a:pPr>
            <a:r>
              <a:rPr lang="en-US" sz="1200" dirty="0" smtClean="0"/>
              <a:t>Multiple Management Systems</a:t>
            </a:r>
          </a:p>
          <a:p>
            <a:pPr marL="285750" indent="-285750">
              <a:spcBef>
                <a:spcPts val="600"/>
              </a:spcBef>
              <a:spcAft>
                <a:spcPts val="600"/>
              </a:spcAft>
              <a:buClr>
                <a:schemeClr val="accent4"/>
              </a:buClr>
              <a:buFont typeface="Arial"/>
              <a:buChar char="•"/>
            </a:pPr>
            <a:r>
              <a:rPr lang="en-US" sz="1200" dirty="0" smtClean="0"/>
              <a:t>Several Policy and Authentication Points</a:t>
            </a:r>
          </a:p>
          <a:p>
            <a:pPr>
              <a:spcBef>
                <a:spcPts val="600"/>
              </a:spcBef>
              <a:spcAft>
                <a:spcPts val="600"/>
              </a:spcAft>
            </a:pPr>
            <a:r>
              <a:rPr lang="en-US" sz="1200" dirty="0" smtClean="0"/>
              <a:t>INEFFICIENT</a:t>
            </a:r>
          </a:p>
          <a:p>
            <a:pPr marL="285750" indent="-285750">
              <a:spcBef>
                <a:spcPts val="600"/>
              </a:spcBef>
              <a:spcAft>
                <a:spcPts val="600"/>
              </a:spcAft>
              <a:buClr>
                <a:schemeClr val="accent4"/>
              </a:buClr>
              <a:buFont typeface="Arial"/>
              <a:buChar char="•"/>
            </a:pPr>
            <a:r>
              <a:rPr lang="en-US" sz="1200" dirty="0" smtClean="0"/>
              <a:t>New Services deployed separately on each network</a:t>
            </a:r>
          </a:p>
          <a:p>
            <a:pPr marL="285750" indent="-285750">
              <a:spcBef>
                <a:spcPts val="600"/>
              </a:spcBef>
              <a:spcAft>
                <a:spcPts val="600"/>
              </a:spcAft>
              <a:buClr>
                <a:schemeClr val="accent4"/>
              </a:buClr>
              <a:buFont typeface="Arial"/>
              <a:buChar char="•"/>
            </a:pPr>
            <a:r>
              <a:rPr lang="en-US" sz="1200" dirty="0" smtClean="0"/>
              <a:t>Costly and time consuming</a:t>
            </a:r>
          </a:p>
          <a:p>
            <a:pPr marL="285750" indent="-285750">
              <a:spcBef>
                <a:spcPts val="600"/>
              </a:spcBef>
              <a:spcAft>
                <a:spcPts val="600"/>
              </a:spcAft>
              <a:buClr>
                <a:schemeClr val="accent4"/>
              </a:buClr>
              <a:buFont typeface="Arial"/>
              <a:buChar char="•"/>
            </a:pPr>
            <a:r>
              <a:rPr lang="en-US" sz="1200" dirty="0" smtClean="0"/>
              <a:t>Open for security risk</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pPr/>
              <a:t>30</a:t>
            </a:fld>
            <a:endParaRPr lang="en-US"/>
          </a:p>
        </p:txBody>
      </p:sp>
    </p:spTree>
    <p:extLst>
      <p:ext uri="{BB962C8B-B14F-4D97-AF65-F5344CB8AC3E}">
        <p14:creationId xmlns:p14="http://schemas.microsoft.com/office/powerpoint/2010/main" val="8709593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One Network Business Benefit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Cisco One Network is a competitive business foundation for enabling the </a:t>
            </a:r>
            <a:r>
              <a:rPr lang="en-US" sz="1200" kern="1200" dirty="0" err="1" smtClean="0">
                <a:solidFill>
                  <a:schemeClr val="tx1"/>
                </a:solidFill>
                <a:effectLst/>
                <a:latin typeface="+mn-lt"/>
                <a:ea typeface="+mn-ea"/>
                <a:cs typeface="+mn-cs"/>
              </a:rPr>
              <a:t>IoE</a:t>
            </a:r>
            <a:r>
              <a:rPr lang="en-US" sz="1200" kern="1200" dirty="0" smtClean="0">
                <a:solidFill>
                  <a:schemeClr val="tx1"/>
                </a:solidFill>
                <a:effectLst/>
                <a:latin typeface="+mn-lt"/>
                <a:ea typeface="+mn-ea"/>
                <a:cs typeface="+mn-cs"/>
              </a:rPr>
              <a:t> – intelligently connecting People, Clouds and Things with greater security, efficiency and agility than ever before.</a:t>
            </a:r>
          </a:p>
          <a:p>
            <a:r>
              <a:rPr lang="en-US" sz="1200" kern="1200" dirty="0" smtClean="0">
                <a:solidFill>
                  <a:schemeClr val="tx1"/>
                </a:solidFill>
                <a:effectLst/>
                <a:latin typeface="+mn-lt"/>
                <a:ea typeface="+mn-ea"/>
                <a:cs typeface="+mn-cs"/>
              </a:rPr>
              <a:t>It provides a converged wired and wireless infrastructure with consistent intelligence and open network programmability enabling new connected experiences and new operational efficiencies through better business analytics and network flexibility. </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Business Agility - </a:t>
            </a:r>
            <a:r>
              <a:rPr lang="en-US" sz="1200" kern="1200" dirty="0" smtClean="0">
                <a:solidFill>
                  <a:schemeClr val="tx1"/>
                </a:solidFill>
                <a:effectLst/>
                <a:latin typeface="+mn-lt"/>
                <a:ea typeface="+mn-ea"/>
                <a:cs typeface="+mn-cs"/>
              </a:rPr>
              <a:t>New Connected User Experiences and Business Offerings</a:t>
            </a:r>
          </a:p>
          <a:p>
            <a:r>
              <a:rPr lang="en-US" sz="1200" kern="1200" dirty="0" smtClean="0">
                <a:solidFill>
                  <a:schemeClr val="tx1"/>
                </a:solidFill>
                <a:effectLst/>
                <a:latin typeface="+mn-lt"/>
                <a:ea typeface="+mn-ea"/>
                <a:cs typeface="+mn-cs"/>
              </a:rPr>
              <a:t>New innovative user services are enabled through network-wide intelligence and analytics. Consistent context-aware information on users, devices, location and applications throughout the wired and wireless network provide the intelligence for business decision marketing and personalized customer and employee services. Infrastructure-wide services such as granular QoS, Flexible </a:t>
            </a:r>
            <a:r>
              <a:rPr lang="en-US" sz="1200" kern="1200" dirty="0" err="1" smtClean="0">
                <a:solidFill>
                  <a:schemeClr val="tx1"/>
                </a:solidFill>
                <a:effectLst/>
                <a:latin typeface="+mn-lt"/>
                <a:ea typeface="+mn-ea"/>
                <a:cs typeface="+mn-cs"/>
              </a:rPr>
              <a:t>Netflow</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Wireshark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medianet</a:t>
            </a:r>
            <a:r>
              <a:rPr lang="en-US" sz="1200" kern="1200" dirty="0" smtClean="0">
                <a:solidFill>
                  <a:schemeClr val="tx1"/>
                </a:solidFill>
                <a:effectLst/>
                <a:latin typeface="+mn-lt"/>
                <a:ea typeface="+mn-ea"/>
                <a:cs typeface="+mn-cs"/>
              </a:rPr>
              <a:t> and NBAR, policy, and application visibility and control, help assess network readiness and capacity planning as well as monitor SLA and application performance to deliver better user experience and faster troubleshooting. In addition, greater service scalability - is enabled by the distributed architecture (explain).</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Business Efficiency - </a:t>
            </a:r>
            <a:r>
              <a:rPr lang="en-US" sz="1200" kern="1200" dirty="0" smtClean="0">
                <a:solidFill>
                  <a:schemeClr val="tx1"/>
                </a:solidFill>
                <a:effectLst/>
                <a:latin typeface="+mn-lt"/>
                <a:ea typeface="+mn-ea"/>
                <a:cs typeface="+mn-cs"/>
              </a:rPr>
              <a:t>New Business Efficiencies are enabled by greater network consistency, better data analytics and smarter network designs operations:</a:t>
            </a:r>
          </a:p>
          <a:p>
            <a:pPr lvl="0"/>
            <a:endParaRPr lang="en-US" sz="1200" b="1" kern="1200" dirty="0" smtClean="0">
              <a:solidFill>
                <a:schemeClr val="tx1"/>
              </a:solidFill>
              <a:effectLst/>
              <a:latin typeface="+mn-lt"/>
              <a:ea typeface="+mn-ea"/>
              <a:cs typeface="+mn-cs"/>
            </a:endParaRPr>
          </a:p>
          <a:p>
            <a:pPr lvl="0"/>
            <a:r>
              <a:rPr lang="en-US" sz="1200" b="1" kern="1200" dirty="0" smtClean="0">
                <a:solidFill>
                  <a:schemeClr val="tx1"/>
                </a:solidFill>
                <a:effectLst/>
                <a:latin typeface="+mn-lt"/>
                <a:ea typeface="+mn-ea"/>
                <a:cs typeface="+mn-cs"/>
              </a:rPr>
              <a:t>Faster Service Rollout and better change management</a:t>
            </a:r>
            <a:r>
              <a:rPr lang="en-US" sz="1200" kern="1200" dirty="0" smtClean="0">
                <a:solidFill>
                  <a:schemeClr val="tx1"/>
                </a:solidFill>
                <a:effectLst/>
                <a:latin typeface="+mn-lt"/>
                <a:ea typeface="+mn-ea"/>
                <a:cs typeface="+mn-cs"/>
              </a:rPr>
              <a:t> - enabled through smart operations and features consistency of the common OS and with consistent IT staff OS expertise, as well as by the fewer elements to manage. Better capacity planning is enabled by the converged architecture, eliminating the disparity and complexity of aging separate networks.</a:t>
            </a:r>
          </a:p>
          <a:p>
            <a:pPr lvl="0"/>
            <a:endParaRPr lang="en-US" sz="1200" b="1" kern="1200" dirty="0" smtClean="0">
              <a:solidFill>
                <a:schemeClr val="tx1"/>
              </a:solidFill>
              <a:effectLst/>
              <a:latin typeface="+mn-lt"/>
              <a:ea typeface="+mn-ea"/>
              <a:cs typeface="+mn-cs"/>
            </a:endParaRPr>
          </a:p>
          <a:p>
            <a:pPr lvl="0"/>
            <a:r>
              <a:rPr lang="en-US" sz="1200" b="1" kern="1200" dirty="0" smtClean="0">
                <a:solidFill>
                  <a:schemeClr val="tx1"/>
                </a:solidFill>
                <a:effectLst/>
                <a:latin typeface="+mn-lt"/>
                <a:ea typeface="+mn-ea"/>
                <a:cs typeface="+mn-cs"/>
              </a:rPr>
              <a:t>Reduced Cost</a:t>
            </a:r>
            <a:r>
              <a:rPr lang="en-US" sz="1200" kern="1200" dirty="0" smtClean="0">
                <a:solidFill>
                  <a:schemeClr val="tx1"/>
                </a:solidFill>
                <a:effectLst/>
                <a:latin typeface="+mn-lt"/>
                <a:ea typeface="+mn-ea"/>
                <a:cs typeface="+mn-cs"/>
              </a:rPr>
              <a:t> - through one infrastructure with operational consistency, Open APIs for </a:t>
            </a:r>
            <a:r>
              <a:rPr lang="en-US" sz="1200" kern="1200" dirty="0" err="1" smtClean="0">
                <a:solidFill>
                  <a:schemeClr val="tx1"/>
                </a:solidFill>
                <a:effectLst/>
                <a:latin typeface="+mn-lt"/>
                <a:ea typeface="+mn-ea"/>
                <a:cs typeface="+mn-cs"/>
              </a:rPr>
              <a:t>SDN</a:t>
            </a:r>
            <a:r>
              <a:rPr lang="en-US" sz="1200" kern="1200" dirty="0" smtClean="0">
                <a:solidFill>
                  <a:schemeClr val="tx1"/>
                </a:solidFill>
                <a:effectLst/>
                <a:latin typeface="+mn-lt"/>
                <a:ea typeface="+mn-ea"/>
                <a:cs typeface="+mn-cs"/>
              </a:rPr>
              <a:t> and distributed architecture. Also traffic optimization throughout the wired and wireless infrastructure helps reduce network footprint and optimize application delivery.</a:t>
            </a:r>
          </a:p>
          <a:p>
            <a:pPr lvl="0"/>
            <a:endParaRPr lang="en-US" sz="1200" b="1" kern="1200" dirty="0" smtClean="0">
              <a:solidFill>
                <a:schemeClr val="tx1"/>
              </a:solidFill>
              <a:effectLst/>
              <a:latin typeface="+mn-lt"/>
              <a:ea typeface="+mn-ea"/>
              <a:cs typeface="+mn-cs"/>
            </a:endParaRPr>
          </a:p>
          <a:p>
            <a:pPr lvl="0"/>
            <a:r>
              <a:rPr lang="en-US" sz="1200" b="1" kern="1200" dirty="0" smtClean="0">
                <a:solidFill>
                  <a:schemeClr val="tx1"/>
                </a:solidFill>
                <a:effectLst/>
                <a:latin typeface="+mn-lt"/>
                <a:ea typeface="+mn-ea"/>
                <a:cs typeface="+mn-cs"/>
              </a:rPr>
              <a:t>Greater Security</a:t>
            </a:r>
            <a:r>
              <a:rPr lang="en-US" sz="1200" kern="1200" dirty="0" smtClean="0">
                <a:solidFill>
                  <a:schemeClr val="tx1"/>
                </a:solidFill>
                <a:effectLst/>
                <a:latin typeface="+mn-lt"/>
                <a:ea typeface="+mn-ea"/>
                <a:cs typeface="+mn-cs"/>
              </a:rPr>
              <a:t> - through one policy and common policy enforcement closer to the user device.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One Policy</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Cisco is also enhancing the One Policy offering with the New </a:t>
            </a:r>
            <a:r>
              <a:rPr lang="en-US" sz="1200" kern="1200" dirty="0" err="1" smtClean="0">
                <a:solidFill>
                  <a:schemeClr val="tx1"/>
                </a:solidFill>
                <a:effectLst/>
                <a:latin typeface="+mn-lt"/>
                <a:ea typeface="+mn-ea"/>
                <a:cs typeface="+mn-cs"/>
              </a:rPr>
              <a:t>ISE</a:t>
            </a:r>
            <a:r>
              <a:rPr lang="en-US" sz="1200" kern="1200" dirty="0" smtClean="0">
                <a:solidFill>
                  <a:schemeClr val="tx1"/>
                </a:solidFill>
                <a:effectLst/>
                <a:latin typeface="+mn-lt"/>
                <a:ea typeface="+mn-ea"/>
                <a:cs typeface="+mn-cs"/>
              </a:rPr>
              <a:t> 1.2 release which adds device profiler feed service to provide dynamic new device information updates, international language support and higher scalability for up to 250,000 endpoint devices.  </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One Management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Cisco is also rolling out the new Cisco Prime 2.0 release which offers a 360 network view with rich and granular information on network users and their endpoint devices, to quickly identify and troubleshoot network issues.  The new Prime release also supports the new Catalyst 3850 switch and Cisco 5760 Wireless LAN controller.</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Complete Lifecycle Services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Cisco also offers complete lifecycle professional and technical services including architecture strategy workshops, assessment, design, and optimization for efficient Unified Access architecture deployment.</a:t>
            </a: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pPr/>
              <a:t>31</a:t>
            </a:fld>
            <a:endParaRPr lang="en-US"/>
          </a:p>
        </p:txBody>
      </p:sp>
    </p:spTree>
    <p:extLst>
      <p:ext uri="{BB962C8B-B14F-4D97-AF65-F5344CB8AC3E}">
        <p14:creationId xmlns:p14="http://schemas.microsoft.com/office/powerpoint/2010/main" val="20430475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One Network Business Benefit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Cisco One Network is a competitive business foundation for enabling the </a:t>
            </a:r>
            <a:r>
              <a:rPr lang="en-US" sz="1200" kern="1200" dirty="0" err="1" smtClean="0">
                <a:solidFill>
                  <a:schemeClr val="tx1"/>
                </a:solidFill>
                <a:effectLst/>
                <a:latin typeface="+mn-lt"/>
                <a:ea typeface="+mn-ea"/>
                <a:cs typeface="+mn-cs"/>
              </a:rPr>
              <a:t>IoE</a:t>
            </a:r>
            <a:r>
              <a:rPr lang="en-US" sz="1200" kern="1200" dirty="0" smtClean="0">
                <a:solidFill>
                  <a:schemeClr val="tx1"/>
                </a:solidFill>
                <a:effectLst/>
                <a:latin typeface="+mn-lt"/>
                <a:ea typeface="+mn-ea"/>
                <a:cs typeface="+mn-cs"/>
              </a:rPr>
              <a:t> – intelligently connecting People, Clouds and Things with greater security, efficiency and agility than ever before.</a:t>
            </a:r>
          </a:p>
          <a:p>
            <a:r>
              <a:rPr lang="en-US" sz="1200" kern="1200" dirty="0" smtClean="0">
                <a:solidFill>
                  <a:schemeClr val="tx1"/>
                </a:solidFill>
                <a:effectLst/>
                <a:latin typeface="+mn-lt"/>
                <a:ea typeface="+mn-ea"/>
                <a:cs typeface="+mn-cs"/>
              </a:rPr>
              <a:t>It provides a converged wired and wireless infrastructure with consistent intelligence and open network programmability enabling new connected experiences and new operational efficiencies through better business analytics and network flexibility. </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Business Agility - </a:t>
            </a:r>
            <a:r>
              <a:rPr lang="en-US" sz="1200" kern="1200" dirty="0" smtClean="0">
                <a:solidFill>
                  <a:schemeClr val="tx1"/>
                </a:solidFill>
                <a:effectLst/>
                <a:latin typeface="+mn-lt"/>
                <a:ea typeface="+mn-ea"/>
                <a:cs typeface="+mn-cs"/>
              </a:rPr>
              <a:t>New Connected User Experiences and Business Offerings</a:t>
            </a:r>
          </a:p>
          <a:p>
            <a:r>
              <a:rPr lang="en-US" sz="1200" kern="1200" dirty="0" smtClean="0">
                <a:solidFill>
                  <a:schemeClr val="tx1"/>
                </a:solidFill>
                <a:effectLst/>
                <a:latin typeface="+mn-lt"/>
                <a:ea typeface="+mn-ea"/>
                <a:cs typeface="+mn-cs"/>
              </a:rPr>
              <a:t>New innovative user services are enabled through network-wide intelligence and analytics. Consistent context-aware information on users, devices, location and applications throughout the wired and wireless network provide the intelligence for business decision marketing and personalized customer and employee services. Infrastructure-wide services such as granular QoS, Flexible </a:t>
            </a:r>
            <a:r>
              <a:rPr lang="en-US" sz="1200" kern="1200" dirty="0" err="1" smtClean="0">
                <a:solidFill>
                  <a:schemeClr val="tx1"/>
                </a:solidFill>
                <a:effectLst/>
                <a:latin typeface="+mn-lt"/>
                <a:ea typeface="+mn-ea"/>
                <a:cs typeface="+mn-cs"/>
              </a:rPr>
              <a:t>Netflow</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Wireshark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medianet</a:t>
            </a:r>
            <a:r>
              <a:rPr lang="en-US" sz="1200" kern="1200" dirty="0" smtClean="0">
                <a:solidFill>
                  <a:schemeClr val="tx1"/>
                </a:solidFill>
                <a:effectLst/>
                <a:latin typeface="+mn-lt"/>
                <a:ea typeface="+mn-ea"/>
                <a:cs typeface="+mn-cs"/>
              </a:rPr>
              <a:t> and NBAR, policy, and application visibility and control, help assess network readiness and capacity planning as well as monitor SLA and application performance to deliver better user experience and faster troubleshooting. In addition, greater service scalability - is enabled by the distributed architecture (explain).</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Business Efficiency - </a:t>
            </a:r>
            <a:r>
              <a:rPr lang="en-US" sz="1200" kern="1200" dirty="0" smtClean="0">
                <a:solidFill>
                  <a:schemeClr val="tx1"/>
                </a:solidFill>
                <a:effectLst/>
                <a:latin typeface="+mn-lt"/>
                <a:ea typeface="+mn-ea"/>
                <a:cs typeface="+mn-cs"/>
              </a:rPr>
              <a:t>New Business Efficiencies are enabled by greater network consistency, better data analytics and smarter network designs operations:</a:t>
            </a:r>
          </a:p>
          <a:p>
            <a:pPr lvl="0"/>
            <a:endParaRPr lang="en-US" sz="1200" b="1" kern="1200" dirty="0" smtClean="0">
              <a:solidFill>
                <a:schemeClr val="tx1"/>
              </a:solidFill>
              <a:effectLst/>
              <a:latin typeface="+mn-lt"/>
              <a:ea typeface="+mn-ea"/>
              <a:cs typeface="+mn-cs"/>
            </a:endParaRPr>
          </a:p>
          <a:p>
            <a:pPr lvl="0"/>
            <a:r>
              <a:rPr lang="en-US" sz="1200" b="1" kern="1200" dirty="0" smtClean="0">
                <a:solidFill>
                  <a:schemeClr val="tx1"/>
                </a:solidFill>
                <a:effectLst/>
                <a:latin typeface="+mn-lt"/>
                <a:ea typeface="+mn-ea"/>
                <a:cs typeface="+mn-cs"/>
              </a:rPr>
              <a:t>Faster Service Rollout and better change management</a:t>
            </a:r>
            <a:r>
              <a:rPr lang="en-US" sz="1200" kern="1200" dirty="0" smtClean="0">
                <a:solidFill>
                  <a:schemeClr val="tx1"/>
                </a:solidFill>
                <a:effectLst/>
                <a:latin typeface="+mn-lt"/>
                <a:ea typeface="+mn-ea"/>
                <a:cs typeface="+mn-cs"/>
              </a:rPr>
              <a:t> - enabled through smart operations and features consistency of the common OS and with consistent IT staff OS expertise, as well as by the fewer elements to manage. Better capacity planning is enabled by the converged architecture, eliminating the disparity and complexity of aging separate networks.</a:t>
            </a:r>
          </a:p>
          <a:p>
            <a:pPr lvl="0"/>
            <a:endParaRPr lang="en-US" sz="1200" b="1" kern="1200" dirty="0" smtClean="0">
              <a:solidFill>
                <a:schemeClr val="tx1"/>
              </a:solidFill>
              <a:effectLst/>
              <a:latin typeface="+mn-lt"/>
              <a:ea typeface="+mn-ea"/>
              <a:cs typeface="+mn-cs"/>
            </a:endParaRPr>
          </a:p>
          <a:p>
            <a:pPr lvl="0"/>
            <a:r>
              <a:rPr lang="en-US" sz="1200" b="1" kern="1200" dirty="0" smtClean="0">
                <a:solidFill>
                  <a:schemeClr val="tx1"/>
                </a:solidFill>
                <a:effectLst/>
                <a:latin typeface="+mn-lt"/>
                <a:ea typeface="+mn-ea"/>
                <a:cs typeface="+mn-cs"/>
              </a:rPr>
              <a:t>Reduced Cost</a:t>
            </a:r>
            <a:r>
              <a:rPr lang="en-US" sz="1200" kern="1200" dirty="0" smtClean="0">
                <a:solidFill>
                  <a:schemeClr val="tx1"/>
                </a:solidFill>
                <a:effectLst/>
                <a:latin typeface="+mn-lt"/>
                <a:ea typeface="+mn-ea"/>
                <a:cs typeface="+mn-cs"/>
              </a:rPr>
              <a:t> - through one infrastructure with operational consistency, Open APIs for </a:t>
            </a:r>
            <a:r>
              <a:rPr lang="en-US" sz="1200" kern="1200" dirty="0" err="1" smtClean="0">
                <a:solidFill>
                  <a:schemeClr val="tx1"/>
                </a:solidFill>
                <a:effectLst/>
                <a:latin typeface="+mn-lt"/>
                <a:ea typeface="+mn-ea"/>
                <a:cs typeface="+mn-cs"/>
              </a:rPr>
              <a:t>SDN</a:t>
            </a:r>
            <a:r>
              <a:rPr lang="en-US" sz="1200" kern="1200" dirty="0" smtClean="0">
                <a:solidFill>
                  <a:schemeClr val="tx1"/>
                </a:solidFill>
                <a:effectLst/>
                <a:latin typeface="+mn-lt"/>
                <a:ea typeface="+mn-ea"/>
                <a:cs typeface="+mn-cs"/>
              </a:rPr>
              <a:t> and distributed architecture. Also traffic optimization throughout the wired and wireless infrastructure helps reduce network footprint and optimize application delivery.</a:t>
            </a:r>
          </a:p>
          <a:p>
            <a:pPr lvl="0"/>
            <a:endParaRPr lang="en-US" sz="1200" b="1" kern="1200" dirty="0" smtClean="0">
              <a:solidFill>
                <a:schemeClr val="tx1"/>
              </a:solidFill>
              <a:effectLst/>
              <a:latin typeface="+mn-lt"/>
              <a:ea typeface="+mn-ea"/>
              <a:cs typeface="+mn-cs"/>
            </a:endParaRPr>
          </a:p>
          <a:p>
            <a:pPr lvl="0"/>
            <a:r>
              <a:rPr lang="en-US" sz="1200" b="1" kern="1200" dirty="0" smtClean="0">
                <a:solidFill>
                  <a:schemeClr val="tx1"/>
                </a:solidFill>
                <a:effectLst/>
                <a:latin typeface="+mn-lt"/>
                <a:ea typeface="+mn-ea"/>
                <a:cs typeface="+mn-cs"/>
              </a:rPr>
              <a:t>Greater Security</a:t>
            </a:r>
            <a:r>
              <a:rPr lang="en-US" sz="1200" kern="1200" dirty="0" smtClean="0">
                <a:solidFill>
                  <a:schemeClr val="tx1"/>
                </a:solidFill>
                <a:effectLst/>
                <a:latin typeface="+mn-lt"/>
                <a:ea typeface="+mn-ea"/>
                <a:cs typeface="+mn-cs"/>
              </a:rPr>
              <a:t> - through one policy and common policy enforcement closer to the user device.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One Policy</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Cisco is also enhancing the One Policy offering with the New </a:t>
            </a:r>
            <a:r>
              <a:rPr lang="en-US" sz="1200" kern="1200" dirty="0" err="1" smtClean="0">
                <a:solidFill>
                  <a:schemeClr val="tx1"/>
                </a:solidFill>
                <a:effectLst/>
                <a:latin typeface="+mn-lt"/>
                <a:ea typeface="+mn-ea"/>
                <a:cs typeface="+mn-cs"/>
              </a:rPr>
              <a:t>ISE</a:t>
            </a:r>
            <a:r>
              <a:rPr lang="en-US" sz="1200" kern="1200" dirty="0" smtClean="0">
                <a:solidFill>
                  <a:schemeClr val="tx1"/>
                </a:solidFill>
                <a:effectLst/>
                <a:latin typeface="+mn-lt"/>
                <a:ea typeface="+mn-ea"/>
                <a:cs typeface="+mn-cs"/>
              </a:rPr>
              <a:t> 1.2 release which adds device profiler feed service to provide dynamic new device information updates, international language support and higher scalability for up to 250,000 endpoint devices.  </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One Management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Cisco is also rolling out the new Cisco Prime 2.0 release which offers a 360 network view with rich and granular information on network users and their endpoint devices, to quickly identify and troubleshoot network issues.  The new Prime release also supports the new Catalyst 3850 switch and Cisco 5760 Wireless LAN controller.</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Complete Lifecycle Services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Cisco also offers complete lifecycle professional and technical services including architecture strategy workshops, assessment, design, and optimization for efficient Unified Access architecture deployment.</a:t>
            </a: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pPr/>
              <a:t>32</a:t>
            </a:fld>
            <a:endParaRPr lang="en-US"/>
          </a:p>
        </p:txBody>
      </p:sp>
    </p:spTree>
    <p:extLst>
      <p:ext uri="{BB962C8B-B14F-4D97-AF65-F5344CB8AC3E}">
        <p14:creationId xmlns:p14="http://schemas.microsoft.com/office/powerpoint/2010/main" val="20430475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Business app - #2</a:t>
            </a:r>
          </a:p>
          <a:p>
            <a:r>
              <a:rPr lang="en-US" b="1" dirty="0" smtClean="0"/>
              <a:t>User </a:t>
            </a:r>
            <a:r>
              <a:rPr lang="en-US" b="1" dirty="0" err="1" smtClean="0"/>
              <a:t>exp</a:t>
            </a:r>
            <a:r>
              <a:rPr lang="en-US" b="1" dirty="0" smtClean="0"/>
              <a:t> - #3</a:t>
            </a:r>
          </a:p>
          <a:p>
            <a:endParaRPr lang="en-US" dirty="0" smtClean="0"/>
          </a:p>
          <a:p>
            <a:endParaRPr lang="en-US" dirty="0" smtClean="0"/>
          </a:p>
          <a:p>
            <a:endParaRPr lang="en-US" dirty="0" smtClean="0"/>
          </a:p>
          <a:p>
            <a:r>
              <a:rPr lang="en-US" dirty="0" smtClean="0"/>
              <a:t>It is important for the speaker to talk in this slide about the various user behaviors we see today and the requirements</a:t>
            </a:r>
            <a:r>
              <a:rPr lang="en-US" baseline="0" dirty="0" smtClean="0"/>
              <a:t> from the network it derives.</a:t>
            </a:r>
          </a:p>
          <a:p>
            <a:endParaRPr lang="en-US" baseline="0" dirty="0" smtClean="0"/>
          </a:p>
          <a:p>
            <a:r>
              <a:rPr lang="en-US" baseline="0" dirty="0" smtClean="0"/>
              <a:t>All the challenges in the slide are a derivative of a larger set of challenges :</a:t>
            </a:r>
          </a:p>
          <a:p>
            <a:endParaRPr lang="en-US" baseline="0" dirty="0" smtClean="0"/>
          </a:p>
          <a:p>
            <a:r>
              <a:rPr lang="en-US" sz="1200" kern="1200" dirty="0" smtClean="0">
                <a:solidFill>
                  <a:schemeClr val="tx1"/>
                </a:solidFill>
                <a:effectLst/>
                <a:latin typeface="+mn-lt"/>
                <a:ea typeface="+mn-ea"/>
                <a:cs typeface="+mn-cs"/>
              </a:rPr>
              <a:t>According to Gartner, IT organizations are spending 80% of their time on basic operational activities (a.k.a. keeping the lights on). The number of devices, applications and bandwidth demands are growing but the size of IT staff and budget remains static. IT organizations are struggling to manage the BYOD trend and growth of mobile devices and traffic.  They face two main challenges: </a:t>
            </a:r>
          </a:p>
          <a:p>
            <a:pPr lvl="0"/>
            <a:r>
              <a:rPr lang="en-US" sz="1200" b="1" kern="1200" dirty="0" smtClean="0">
                <a:solidFill>
                  <a:schemeClr val="tx1"/>
                </a:solidFill>
                <a:effectLst/>
                <a:latin typeface="+mn-lt"/>
                <a:ea typeface="+mn-ea"/>
                <a:cs typeface="+mn-cs"/>
              </a:rPr>
              <a:t>Inconsistency</a:t>
            </a:r>
            <a:r>
              <a:rPr lang="en-US" sz="1200" kern="1200" dirty="0" smtClean="0">
                <a:solidFill>
                  <a:schemeClr val="tx1"/>
                </a:solidFill>
                <a:effectLst/>
                <a:latin typeface="+mn-lt"/>
                <a:ea typeface="+mn-ea"/>
                <a:cs typeface="+mn-cs"/>
              </a:rPr>
              <a:t> of wired and wireless architecture, policy, security, features and operations. Wireless also lacks granular QoS, deeper application visibility and control, policy and security enforcement closer to end devices</a:t>
            </a:r>
          </a:p>
          <a:p>
            <a:pPr lvl="0"/>
            <a:r>
              <a:rPr lang="en-US" sz="1200" b="1" kern="1200" dirty="0" smtClean="0">
                <a:solidFill>
                  <a:schemeClr val="tx1"/>
                </a:solidFill>
                <a:effectLst/>
                <a:latin typeface="+mn-lt"/>
                <a:ea typeface="+mn-ea"/>
                <a:cs typeface="+mn-cs"/>
              </a:rPr>
              <a:t>Complexity</a:t>
            </a:r>
            <a:r>
              <a:rPr lang="en-US" sz="1200" kern="1200" dirty="0" smtClean="0">
                <a:solidFill>
                  <a:schemeClr val="tx1"/>
                </a:solidFill>
                <a:effectLst/>
                <a:latin typeface="+mn-lt"/>
                <a:ea typeface="+mn-ea"/>
                <a:cs typeface="+mn-cs"/>
              </a:rPr>
              <a:t> of managing two separate networks, multiple management systems, multiple network OS and chaotic device on-boarding processes</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Inconsistency and complexity result in lack of agility, higher TCO, inability to scale, inaccurate capacity planning and slow troubleshooting. IT has to scale with simplicity. IT has to simplify network, simplify policy and security and simplify management and operations. </a:t>
            </a:r>
          </a:p>
          <a:p>
            <a:r>
              <a:rPr lang="en-US" sz="1200" kern="1200" dirty="0" smtClean="0">
                <a:solidFill>
                  <a:schemeClr val="tx1"/>
                </a:solidFill>
                <a:effectLst/>
                <a:latin typeface="+mn-lt"/>
                <a:ea typeface="+mn-ea"/>
                <a:cs typeface="+mn-cs"/>
              </a:rPr>
              <a:t>For IT organizations to have a seat at the table and work closely with line of business leaders to positively impact the business, they need to shift their focus from operations to innovation. They need an IT platform that supports new connected customer experiences based on context-aware network intelligence and data analytics, and new operational efficiencies with the consolidation of network, policy and management.</a:t>
            </a:r>
          </a:p>
          <a:p>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CB12280-BCF9-4D5D-96BF-18A4B4746201}" type="slidenum">
              <a:rPr lang="en-US" smtClean="0"/>
              <a:pPr/>
              <a:t>33</a:t>
            </a:fld>
            <a:endParaRPr lang="en-US"/>
          </a:p>
        </p:txBody>
      </p:sp>
    </p:spTree>
    <p:extLst>
      <p:ext uri="{BB962C8B-B14F-4D97-AF65-F5344CB8AC3E}">
        <p14:creationId xmlns:p14="http://schemas.microsoft.com/office/powerpoint/2010/main" val="584943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we are moving to a world where everything is connected (Tomorrow starts here). These changes cause changes to traffic patterns, number of devices are growing, users expectations are increasing. The network is the platform to make it happen and it needs to be converged, consistent and efficient  .</a:t>
            </a:r>
            <a:endParaRPr lang="en-US" dirty="0"/>
          </a:p>
        </p:txBody>
      </p:sp>
      <p:sp>
        <p:nvSpPr>
          <p:cNvPr id="4" name="Slide Number Placeholder 3"/>
          <p:cNvSpPr>
            <a:spLocks noGrp="1"/>
          </p:cNvSpPr>
          <p:nvPr>
            <p:ph type="sldNum" sz="quarter" idx="10"/>
          </p:nvPr>
        </p:nvSpPr>
        <p:spPr/>
        <p:txBody>
          <a:bodyPr/>
          <a:lstStyle/>
          <a:p>
            <a:fld id="{602DB87D-6B77-4EDA-945D-D9A3E7BC547C}" type="slidenum">
              <a:rPr lang="en-US" smtClean="0"/>
              <a:pPr/>
              <a:t>34</a:t>
            </a:fld>
            <a:endParaRPr lang="en-US"/>
          </a:p>
        </p:txBody>
      </p:sp>
    </p:spTree>
    <p:extLst>
      <p:ext uri="{BB962C8B-B14F-4D97-AF65-F5344CB8AC3E}">
        <p14:creationId xmlns:p14="http://schemas.microsoft.com/office/powerpoint/2010/main" val="592259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2DB87D-6B77-4EDA-945D-D9A3E7BC547C}" type="slidenum">
              <a:rPr lang="en-US" smtClean="0"/>
              <a:pPr/>
              <a:t>35</a:t>
            </a:fld>
            <a:endParaRPr lang="en-US"/>
          </a:p>
        </p:txBody>
      </p:sp>
    </p:spTree>
    <p:extLst>
      <p:ext uri="{BB962C8B-B14F-4D97-AF65-F5344CB8AC3E}">
        <p14:creationId xmlns:p14="http://schemas.microsoft.com/office/powerpoint/2010/main" val="34304087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animated White">
    <p:spTree>
      <p:nvGrpSpPr>
        <p:cNvPr id="1" name=""/>
        <p:cNvGrpSpPr/>
        <p:nvPr/>
      </p:nvGrpSpPr>
      <p:grpSpPr>
        <a:xfrm>
          <a:off x="0" y="0"/>
          <a:ext cx="0" cy="0"/>
          <a:chOff x="0" y="0"/>
          <a:chExt cx="0" cy="0"/>
        </a:xfrm>
      </p:grpSpPr>
      <p:pic>
        <p:nvPicPr>
          <p:cNvPr id="1027" name="Picture 3"/>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6350"/>
            <a:ext cx="12187237"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 name="Title 1"/>
          <p:cNvSpPr>
            <a:spLocks noGrp="1"/>
          </p:cNvSpPr>
          <p:nvPr>
            <p:ph type="title"/>
          </p:nvPr>
        </p:nvSpPr>
        <p:spPr>
          <a:xfrm>
            <a:off x="292607" y="2048256"/>
            <a:ext cx="11612880" cy="2907792"/>
          </a:xfrm>
        </p:spPr>
        <p:txBody>
          <a:bodyPr/>
          <a:lstStyle>
            <a:lvl1pPr algn="l" defTabSz="914400" rtl="0" eaLnBrk="1" latinLnBrk="0" hangingPunct="1">
              <a:lnSpc>
                <a:spcPct val="90000"/>
              </a:lnSpc>
              <a:spcBef>
                <a:spcPct val="0"/>
              </a:spcBef>
              <a:buNone/>
              <a:defRPr lang="en-US" sz="6600" b="0" kern="1200" spc="-150" baseline="0" dirty="0">
                <a:solidFill>
                  <a:schemeClr val="tx1"/>
                </a:solidFill>
                <a:effectLst>
                  <a:outerShdw blurRad="38100" dist="25400" dir="5400000" algn="t" rotWithShape="0">
                    <a:prstClr val="black">
                      <a:alpha val="20000"/>
                    </a:prstClr>
                  </a:outerShdw>
                </a:effectLst>
                <a:latin typeface="+mj-lt"/>
                <a:ea typeface="+mj-ea"/>
                <a:cs typeface="+mj-cs"/>
              </a:defRPr>
            </a:lvl1pPr>
          </a:lstStyle>
          <a:p>
            <a:r>
              <a:rPr lang="en-US" smtClean="0"/>
              <a:t>Click to edit Master title style</a:t>
            </a:r>
            <a:endParaRPr lang="en-US" dirty="0"/>
          </a:p>
        </p:txBody>
      </p:sp>
      <p:grpSp>
        <p:nvGrpSpPr>
          <p:cNvPr id="52" name="Group 67"/>
          <p:cNvGrpSpPr/>
          <p:nvPr userDrawn="1"/>
        </p:nvGrpSpPr>
        <p:grpSpPr>
          <a:xfrm>
            <a:off x="354014" y="311151"/>
            <a:ext cx="1030286" cy="544682"/>
            <a:chOff x="609600" y="528537"/>
            <a:chExt cx="1444734" cy="763789"/>
          </a:xfrm>
          <a:solidFill>
            <a:schemeClr val="tx1"/>
          </a:solidFill>
          <a:effectLst>
            <a:outerShdw blurRad="38100" dist="25400" dir="5400000" algn="t" rotWithShape="0">
              <a:prstClr val="black">
                <a:alpha val="20000"/>
              </a:prstClr>
            </a:outerShdw>
          </a:effectLst>
        </p:grpSpPr>
        <p:sp>
          <p:nvSpPr>
            <p:cNvPr id="53" name="Rectangle 52"/>
            <p:cNvSpPr>
              <a:spLocks noChangeArrowheads="1"/>
            </p:cNvSpPr>
            <p:nvPr/>
          </p:nvSpPr>
          <p:spPr bwMode="black">
            <a:xfrm>
              <a:off x="1016578" y="1035681"/>
              <a:ext cx="65914" cy="249730"/>
            </a:xfrm>
            <a:prstGeom prst="rect">
              <a:avLst/>
            </a:prstGeom>
            <a:grpFill/>
            <a:ln w="9525">
              <a:noFill/>
              <a:miter lim="800000"/>
              <a:headEnd/>
              <a:tailEnd/>
            </a:ln>
          </p:spPr>
          <p:txBody>
            <a:bodyPr/>
            <a:lstStyle/>
            <a:p>
              <a:endParaRPr lang="en-US">
                <a:latin typeface="+mj-lt"/>
              </a:endParaRPr>
            </a:p>
          </p:txBody>
        </p:sp>
        <p:sp>
          <p:nvSpPr>
            <p:cNvPr id="55" name="Freeform 54"/>
            <p:cNvSpPr>
              <a:spLocks/>
            </p:cNvSpPr>
            <p:nvPr/>
          </p:nvSpPr>
          <p:spPr bwMode="black">
            <a:xfrm>
              <a:off x="1400563" y="1028765"/>
              <a:ext cx="190843" cy="263561"/>
            </a:xfrm>
            <a:custGeom>
              <a:avLst/>
              <a:gdLst/>
              <a:ahLst/>
              <a:cxnLst>
                <a:cxn ang="0">
                  <a:pos x="58" y="24"/>
                </a:cxn>
                <a:cxn ang="0">
                  <a:pos x="42" y="20"/>
                </a:cxn>
                <a:cxn ang="0">
                  <a:pos x="21" y="40"/>
                </a:cxn>
                <a:cxn ang="0">
                  <a:pos x="42" y="60"/>
                </a:cxn>
                <a:cxn ang="0">
                  <a:pos x="58" y="56"/>
                </a:cxn>
                <a:cxn ang="0">
                  <a:pos x="58" y="77"/>
                </a:cxn>
                <a:cxn ang="0">
                  <a:pos x="41" y="80"/>
                </a:cxn>
                <a:cxn ang="0">
                  <a:pos x="0" y="40"/>
                </a:cxn>
                <a:cxn ang="0">
                  <a:pos x="41" y="0"/>
                </a:cxn>
                <a:cxn ang="0">
                  <a:pos x="58" y="3"/>
                </a:cxn>
                <a:cxn ang="0">
                  <a:pos x="58" y="24"/>
                </a:cxn>
              </a:cxnLst>
              <a:rect l="0" t="0" r="r" b="b"/>
              <a:pathLst>
                <a:path w="58" h="80">
                  <a:moveTo>
                    <a:pt x="58" y="24"/>
                  </a:moveTo>
                  <a:cubicBezTo>
                    <a:pt x="58" y="23"/>
                    <a:pt x="51" y="20"/>
                    <a:pt x="42" y="20"/>
                  </a:cubicBezTo>
                  <a:cubicBezTo>
                    <a:pt x="30" y="20"/>
                    <a:pt x="21" y="28"/>
                    <a:pt x="21" y="40"/>
                  </a:cubicBezTo>
                  <a:cubicBezTo>
                    <a:pt x="21" y="51"/>
                    <a:pt x="29" y="60"/>
                    <a:pt x="42" y="60"/>
                  </a:cubicBezTo>
                  <a:cubicBezTo>
                    <a:pt x="51" y="60"/>
                    <a:pt x="57" y="57"/>
                    <a:pt x="58" y="56"/>
                  </a:cubicBezTo>
                  <a:cubicBezTo>
                    <a:pt x="58" y="77"/>
                    <a:pt x="58" y="77"/>
                    <a:pt x="58" y="77"/>
                  </a:cubicBezTo>
                  <a:cubicBezTo>
                    <a:pt x="56" y="78"/>
                    <a:pt x="49" y="80"/>
                    <a:pt x="41" y="80"/>
                  </a:cubicBezTo>
                  <a:cubicBezTo>
                    <a:pt x="19" y="80"/>
                    <a:pt x="0" y="65"/>
                    <a:pt x="0" y="40"/>
                  </a:cubicBezTo>
                  <a:cubicBezTo>
                    <a:pt x="0" y="17"/>
                    <a:pt x="17" y="0"/>
                    <a:pt x="41" y="0"/>
                  </a:cubicBezTo>
                  <a:cubicBezTo>
                    <a:pt x="50" y="0"/>
                    <a:pt x="56" y="3"/>
                    <a:pt x="58" y="3"/>
                  </a:cubicBezTo>
                  <a:lnTo>
                    <a:pt x="58" y="24"/>
                  </a:lnTo>
                  <a:close/>
                </a:path>
              </a:pathLst>
            </a:custGeom>
            <a:grpFill/>
            <a:ln w="9525">
              <a:noFill/>
              <a:round/>
              <a:headEnd/>
              <a:tailEnd/>
            </a:ln>
          </p:spPr>
          <p:txBody>
            <a:bodyPr/>
            <a:lstStyle/>
            <a:p>
              <a:endParaRPr lang="en-US">
                <a:latin typeface="+mj-lt"/>
              </a:endParaRPr>
            </a:p>
          </p:txBody>
        </p:sp>
        <p:sp>
          <p:nvSpPr>
            <p:cNvPr id="59" name="Freeform 58"/>
            <p:cNvSpPr>
              <a:spLocks/>
            </p:cNvSpPr>
            <p:nvPr/>
          </p:nvSpPr>
          <p:spPr bwMode="black">
            <a:xfrm>
              <a:off x="740661" y="1028765"/>
              <a:ext cx="190843" cy="263561"/>
            </a:xfrm>
            <a:custGeom>
              <a:avLst/>
              <a:gdLst/>
              <a:ahLst/>
              <a:cxnLst>
                <a:cxn ang="0">
                  <a:pos x="58" y="24"/>
                </a:cxn>
                <a:cxn ang="0">
                  <a:pos x="42" y="20"/>
                </a:cxn>
                <a:cxn ang="0">
                  <a:pos x="21" y="40"/>
                </a:cxn>
                <a:cxn ang="0">
                  <a:pos x="42" y="60"/>
                </a:cxn>
                <a:cxn ang="0">
                  <a:pos x="58" y="56"/>
                </a:cxn>
                <a:cxn ang="0">
                  <a:pos x="58" y="77"/>
                </a:cxn>
                <a:cxn ang="0">
                  <a:pos x="40" y="80"/>
                </a:cxn>
                <a:cxn ang="0">
                  <a:pos x="0" y="40"/>
                </a:cxn>
                <a:cxn ang="0">
                  <a:pos x="40" y="0"/>
                </a:cxn>
                <a:cxn ang="0">
                  <a:pos x="58" y="3"/>
                </a:cxn>
                <a:cxn ang="0">
                  <a:pos x="58" y="24"/>
                </a:cxn>
              </a:cxnLst>
              <a:rect l="0" t="0" r="r" b="b"/>
              <a:pathLst>
                <a:path w="58" h="80">
                  <a:moveTo>
                    <a:pt x="58" y="24"/>
                  </a:moveTo>
                  <a:cubicBezTo>
                    <a:pt x="57" y="23"/>
                    <a:pt x="51" y="20"/>
                    <a:pt x="42" y="20"/>
                  </a:cubicBezTo>
                  <a:cubicBezTo>
                    <a:pt x="29" y="20"/>
                    <a:pt x="21" y="28"/>
                    <a:pt x="21" y="40"/>
                  </a:cubicBezTo>
                  <a:cubicBezTo>
                    <a:pt x="21" y="51"/>
                    <a:pt x="29" y="60"/>
                    <a:pt x="42" y="60"/>
                  </a:cubicBezTo>
                  <a:cubicBezTo>
                    <a:pt x="51" y="60"/>
                    <a:pt x="57" y="57"/>
                    <a:pt x="58" y="56"/>
                  </a:cubicBezTo>
                  <a:cubicBezTo>
                    <a:pt x="58" y="77"/>
                    <a:pt x="58" y="77"/>
                    <a:pt x="58" y="77"/>
                  </a:cubicBezTo>
                  <a:cubicBezTo>
                    <a:pt x="56" y="78"/>
                    <a:pt x="49" y="80"/>
                    <a:pt x="40" y="80"/>
                  </a:cubicBezTo>
                  <a:cubicBezTo>
                    <a:pt x="19" y="80"/>
                    <a:pt x="0" y="65"/>
                    <a:pt x="0" y="40"/>
                  </a:cubicBezTo>
                  <a:cubicBezTo>
                    <a:pt x="0" y="17"/>
                    <a:pt x="17" y="0"/>
                    <a:pt x="40" y="0"/>
                  </a:cubicBezTo>
                  <a:cubicBezTo>
                    <a:pt x="49" y="0"/>
                    <a:pt x="56" y="3"/>
                    <a:pt x="58" y="3"/>
                  </a:cubicBezTo>
                  <a:lnTo>
                    <a:pt x="58" y="24"/>
                  </a:lnTo>
                  <a:close/>
                </a:path>
              </a:pathLst>
            </a:custGeom>
            <a:grpFill/>
            <a:ln w="9525">
              <a:noFill/>
              <a:round/>
              <a:headEnd/>
              <a:tailEnd/>
            </a:ln>
          </p:spPr>
          <p:txBody>
            <a:bodyPr/>
            <a:lstStyle/>
            <a:p>
              <a:endParaRPr lang="en-US">
                <a:latin typeface="+mj-lt"/>
              </a:endParaRPr>
            </a:p>
          </p:txBody>
        </p:sp>
        <p:sp>
          <p:nvSpPr>
            <p:cNvPr id="60" name="Freeform 59"/>
            <p:cNvSpPr>
              <a:spLocks noEditPoints="1"/>
            </p:cNvSpPr>
            <p:nvPr/>
          </p:nvSpPr>
          <p:spPr bwMode="black">
            <a:xfrm>
              <a:off x="1660385" y="1028765"/>
              <a:ext cx="262122" cy="263561"/>
            </a:xfrm>
            <a:custGeom>
              <a:avLst/>
              <a:gdLst/>
              <a:ahLst/>
              <a:cxnLst>
                <a:cxn ang="0">
                  <a:pos x="80" y="40"/>
                </a:cxn>
                <a:cxn ang="0">
                  <a:pos x="40" y="80"/>
                </a:cxn>
                <a:cxn ang="0">
                  <a:pos x="0" y="40"/>
                </a:cxn>
                <a:cxn ang="0">
                  <a:pos x="40" y="0"/>
                </a:cxn>
                <a:cxn ang="0">
                  <a:pos x="80" y="40"/>
                </a:cxn>
                <a:cxn ang="0">
                  <a:pos x="40" y="20"/>
                </a:cxn>
                <a:cxn ang="0">
                  <a:pos x="20" y="40"/>
                </a:cxn>
                <a:cxn ang="0">
                  <a:pos x="40" y="60"/>
                </a:cxn>
                <a:cxn ang="0">
                  <a:pos x="60" y="40"/>
                </a:cxn>
                <a:cxn ang="0">
                  <a:pos x="40" y="20"/>
                </a:cxn>
              </a:cxnLst>
              <a:rect l="0" t="0" r="r" b="b"/>
              <a:pathLst>
                <a:path w="80" h="80">
                  <a:moveTo>
                    <a:pt x="80" y="40"/>
                  </a:moveTo>
                  <a:cubicBezTo>
                    <a:pt x="80" y="62"/>
                    <a:pt x="64" y="80"/>
                    <a:pt x="40" y="80"/>
                  </a:cubicBezTo>
                  <a:cubicBezTo>
                    <a:pt x="16" y="80"/>
                    <a:pt x="0" y="62"/>
                    <a:pt x="0" y="40"/>
                  </a:cubicBezTo>
                  <a:cubicBezTo>
                    <a:pt x="0" y="18"/>
                    <a:pt x="16" y="0"/>
                    <a:pt x="40" y="0"/>
                  </a:cubicBezTo>
                  <a:cubicBezTo>
                    <a:pt x="64" y="0"/>
                    <a:pt x="80" y="18"/>
                    <a:pt x="80" y="40"/>
                  </a:cubicBezTo>
                  <a:moveTo>
                    <a:pt x="40" y="20"/>
                  </a:moveTo>
                  <a:cubicBezTo>
                    <a:pt x="29" y="20"/>
                    <a:pt x="20" y="29"/>
                    <a:pt x="20" y="40"/>
                  </a:cubicBezTo>
                  <a:cubicBezTo>
                    <a:pt x="20" y="51"/>
                    <a:pt x="29" y="60"/>
                    <a:pt x="40" y="60"/>
                  </a:cubicBezTo>
                  <a:cubicBezTo>
                    <a:pt x="51" y="60"/>
                    <a:pt x="60" y="51"/>
                    <a:pt x="60" y="40"/>
                  </a:cubicBezTo>
                  <a:cubicBezTo>
                    <a:pt x="60" y="29"/>
                    <a:pt x="51" y="20"/>
                    <a:pt x="40" y="20"/>
                  </a:cubicBezTo>
                </a:path>
              </a:pathLst>
            </a:custGeom>
            <a:grpFill/>
            <a:ln w="9525">
              <a:noFill/>
              <a:round/>
              <a:headEnd/>
              <a:tailEnd/>
            </a:ln>
          </p:spPr>
          <p:txBody>
            <a:bodyPr/>
            <a:lstStyle/>
            <a:p>
              <a:endParaRPr lang="en-US">
                <a:latin typeface="+mj-lt"/>
              </a:endParaRPr>
            </a:p>
          </p:txBody>
        </p:sp>
        <p:sp>
          <p:nvSpPr>
            <p:cNvPr id="61" name="Freeform 60"/>
            <p:cNvSpPr>
              <a:spLocks/>
            </p:cNvSpPr>
            <p:nvPr/>
          </p:nvSpPr>
          <p:spPr bwMode="black">
            <a:xfrm>
              <a:off x="1167566" y="1028765"/>
              <a:ext cx="170916" cy="263561"/>
            </a:xfrm>
            <a:custGeom>
              <a:avLst/>
              <a:gdLst/>
              <a:ahLst/>
              <a:cxnLst>
                <a:cxn ang="0">
                  <a:pos x="47" y="19"/>
                </a:cxn>
                <a:cxn ang="0">
                  <a:pos x="32" y="17"/>
                </a:cxn>
                <a:cxn ang="0">
                  <a:pos x="20" y="23"/>
                </a:cxn>
                <a:cxn ang="0">
                  <a:pos x="29" y="30"/>
                </a:cxn>
                <a:cxn ang="0">
                  <a:pos x="34" y="32"/>
                </a:cxn>
                <a:cxn ang="0">
                  <a:pos x="52" y="54"/>
                </a:cxn>
                <a:cxn ang="0">
                  <a:pos x="21" y="80"/>
                </a:cxn>
                <a:cxn ang="0">
                  <a:pos x="0" y="77"/>
                </a:cxn>
                <a:cxn ang="0">
                  <a:pos x="0" y="60"/>
                </a:cxn>
                <a:cxn ang="0">
                  <a:pos x="18" y="63"/>
                </a:cxn>
                <a:cxn ang="0">
                  <a:pos x="32" y="56"/>
                </a:cxn>
                <a:cxn ang="0">
                  <a:pos x="23" y="48"/>
                </a:cxn>
                <a:cxn ang="0">
                  <a:pos x="19" y="47"/>
                </a:cxn>
                <a:cxn ang="0">
                  <a:pos x="0" y="24"/>
                </a:cxn>
                <a:cxn ang="0">
                  <a:pos x="28" y="0"/>
                </a:cxn>
                <a:cxn ang="0">
                  <a:pos x="47" y="3"/>
                </a:cxn>
                <a:cxn ang="0">
                  <a:pos x="47" y="19"/>
                </a:cxn>
              </a:cxnLst>
              <a:rect l="0" t="0" r="r" b="b"/>
              <a:pathLst>
                <a:path w="52" h="80">
                  <a:moveTo>
                    <a:pt x="47" y="19"/>
                  </a:moveTo>
                  <a:cubicBezTo>
                    <a:pt x="47" y="19"/>
                    <a:pt x="38" y="17"/>
                    <a:pt x="32" y="17"/>
                  </a:cubicBezTo>
                  <a:cubicBezTo>
                    <a:pt x="24" y="17"/>
                    <a:pt x="20" y="19"/>
                    <a:pt x="20" y="23"/>
                  </a:cubicBezTo>
                  <a:cubicBezTo>
                    <a:pt x="20" y="28"/>
                    <a:pt x="26" y="29"/>
                    <a:pt x="29" y="30"/>
                  </a:cubicBezTo>
                  <a:cubicBezTo>
                    <a:pt x="34" y="32"/>
                    <a:pt x="34" y="32"/>
                    <a:pt x="34" y="32"/>
                  </a:cubicBezTo>
                  <a:cubicBezTo>
                    <a:pt x="47" y="36"/>
                    <a:pt x="52" y="45"/>
                    <a:pt x="52" y="54"/>
                  </a:cubicBezTo>
                  <a:cubicBezTo>
                    <a:pt x="52" y="73"/>
                    <a:pt x="35" y="80"/>
                    <a:pt x="21" y="80"/>
                  </a:cubicBezTo>
                  <a:cubicBezTo>
                    <a:pt x="10" y="80"/>
                    <a:pt x="1" y="78"/>
                    <a:pt x="0" y="77"/>
                  </a:cubicBezTo>
                  <a:cubicBezTo>
                    <a:pt x="0" y="60"/>
                    <a:pt x="0" y="60"/>
                    <a:pt x="0" y="60"/>
                  </a:cubicBezTo>
                  <a:cubicBezTo>
                    <a:pt x="2" y="60"/>
                    <a:pt x="10" y="63"/>
                    <a:pt x="18" y="63"/>
                  </a:cubicBezTo>
                  <a:cubicBezTo>
                    <a:pt x="28" y="63"/>
                    <a:pt x="32" y="60"/>
                    <a:pt x="32" y="56"/>
                  </a:cubicBezTo>
                  <a:cubicBezTo>
                    <a:pt x="32" y="52"/>
                    <a:pt x="28" y="49"/>
                    <a:pt x="23" y="48"/>
                  </a:cubicBezTo>
                  <a:cubicBezTo>
                    <a:pt x="22" y="48"/>
                    <a:pt x="21" y="47"/>
                    <a:pt x="19" y="47"/>
                  </a:cubicBezTo>
                  <a:cubicBezTo>
                    <a:pt x="9" y="43"/>
                    <a:pt x="0" y="37"/>
                    <a:pt x="0" y="24"/>
                  </a:cubicBezTo>
                  <a:cubicBezTo>
                    <a:pt x="0" y="10"/>
                    <a:pt x="10" y="0"/>
                    <a:pt x="28" y="0"/>
                  </a:cubicBezTo>
                  <a:cubicBezTo>
                    <a:pt x="37" y="0"/>
                    <a:pt x="46" y="3"/>
                    <a:pt x="47" y="3"/>
                  </a:cubicBezTo>
                  <a:lnTo>
                    <a:pt x="47" y="19"/>
                  </a:lnTo>
                  <a:close/>
                </a:path>
              </a:pathLst>
            </a:custGeom>
            <a:grpFill/>
            <a:ln w="9525">
              <a:noFill/>
              <a:round/>
              <a:headEnd/>
              <a:tailEnd/>
            </a:ln>
          </p:spPr>
          <p:txBody>
            <a:bodyPr/>
            <a:lstStyle/>
            <a:p>
              <a:endParaRPr lang="en-US">
                <a:latin typeface="+mj-lt"/>
              </a:endParaRPr>
            </a:p>
          </p:txBody>
        </p:sp>
        <p:sp>
          <p:nvSpPr>
            <p:cNvPr id="62" name="Freeform 61"/>
            <p:cNvSpPr>
              <a:spLocks/>
            </p:cNvSpPr>
            <p:nvPr/>
          </p:nvSpPr>
          <p:spPr bwMode="black">
            <a:xfrm>
              <a:off x="609600" y="732931"/>
              <a:ext cx="62081" cy="128323"/>
            </a:xfrm>
            <a:custGeom>
              <a:avLst/>
              <a:gdLst/>
              <a:ahLst/>
              <a:cxnLst>
                <a:cxn ang="0">
                  <a:pos x="19" y="10"/>
                </a:cxn>
                <a:cxn ang="0">
                  <a:pos x="10" y="0"/>
                </a:cxn>
                <a:cxn ang="0">
                  <a:pos x="0" y="10"/>
                </a:cxn>
                <a:cxn ang="0">
                  <a:pos x="0" y="30"/>
                </a:cxn>
                <a:cxn ang="0">
                  <a:pos x="10" y="39"/>
                </a:cxn>
                <a:cxn ang="0">
                  <a:pos x="19" y="30"/>
                </a:cxn>
                <a:cxn ang="0">
                  <a:pos x="19" y="10"/>
                </a:cxn>
              </a:cxnLst>
              <a:rect l="0" t="0" r="r" b="b"/>
              <a:pathLst>
                <a:path w="19" h="39">
                  <a:moveTo>
                    <a:pt x="19" y="10"/>
                  </a:moveTo>
                  <a:cubicBezTo>
                    <a:pt x="19" y="4"/>
                    <a:pt x="15" y="0"/>
                    <a:pt x="10" y="0"/>
                  </a:cubicBezTo>
                  <a:cubicBezTo>
                    <a:pt x="4" y="0"/>
                    <a:pt x="0" y="4"/>
                    <a:pt x="0" y="10"/>
                  </a:cubicBezTo>
                  <a:cubicBezTo>
                    <a:pt x="0" y="30"/>
                    <a:pt x="0" y="30"/>
                    <a:pt x="0" y="30"/>
                  </a:cubicBezTo>
                  <a:cubicBezTo>
                    <a:pt x="0" y="35"/>
                    <a:pt x="4" y="39"/>
                    <a:pt x="10" y="39"/>
                  </a:cubicBezTo>
                  <a:cubicBezTo>
                    <a:pt x="15" y="39"/>
                    <a:pt x="19" y="35"/>
                    <a:pt x="19" y="30"/>
                  </a:cubicBezTo>
                  <a:lnTo>
                    <a:pt x="19" y="10"/>
                  </a:lnTo>
                  <a:close/>
                </a:path>
              </a:pathLst>
            </a:custGeom>
            <a:grpFill/>
            <a:ln w="9525">
              <a:noFill/>
              <a:round/>
              <a:headEnd/>
              <a:tailEnd/>
            </a:ln>
          </p:spPr>
          <p:txBody>
            <a:bodyPr/>
            <a:lstStyle/>
            <a:p>
              <a:endParaRPr lang="en-US">
                <a:latin typeface="+mj-lt"/>
              </a:endParaRPr>
            </a:p>
          </p:txBody>
        </p:sp>
        <p:sp>
          <p:nvSpPr>
            <p:cNvPr id="63" name="Freeform 62"/>
            <p:cNvSpPr>
              <a:spLocks/>
            </p:cNvSpPr>
            <p:nvPr/>
          </p:nvSpPr>
          <p:spPr bwMode="black">
            <a:xfrm>
              <a:off x="783581" y="646870"/>
              <a:ext cx="62081" cy="214384"/>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4" y="0"/>
                    <a:pt x="9" y="0"/>
                  </a:cubicBezTo>
                  <a:cubicBezTo>
                    <a:pt x="4" y="0"/>
                    <a:pt x="0" y="4"/>
                    <a:pt x="0" y="9"/>
                  </a:cubicBezTo>
                  <a:cubicBezTo>
                    <a:pt x="0" y="56"/>
                    <a:pt x="0" y="56"/>
                    <a:pt x="0" y="56"/>
                  </a:cubicBezTo>
                  <a:cubicBezTo>
                    <a:pt x="0" y="61"/>
                    <a:pt x="4" y="65"/>
                    <a:pt x="9" y="65"/>
                  </a:cubicBezTo>
                  <a:cubicBezTo>
                    <a:pt x="14" y="65"/>
                    <a:pt x="19" y="61"/>
                    <a:pt x="19" y="56"/>
                  </a:cubicBezTo>
                  <a:lnTo>
                    <a:pt x="19" y="9"/>
                  </a:lnTo>
                  <a:close/>
                </a:path>
              </a:pathLst>
            </a:custGeom>
            <a:grpFill/>
            <a:ln w="9525">
              <a:noFill/>
              <a:round/>
              <a:headEnd/>
              <a:tailEnd/>
            </a:ln>
          </p:spPr>
          <p:txBody>
            <a:bodyPr/>
            <a:lstStyle/>
            <a:p>
              <a:endParaRPr lang="en-US">
                <a:latin typeface="+mj-lt"/>
              </a:endParaRPr>
            </a:p>
          </p:txBody>
        </p:sp>
        <p:sp>
          <p:nvSpPr>
            <p:cNvPr id="64" name="Freeform 63"/>
            <p:cNvSpPr>
              <a:spLocks/>
            </p:cNvSpPr>
            <p:nvPr/>
          </p:nvSpPr>
          <p:spPr bwMode="black">
            <a:xfrm>
              <a:off x="954497" y="528537"/>
              <a:ext cx="62081" cy="394958"/>
            </a:xfrm>
            <a:custGeom>
              <a:avLst/>
              <a:gdLst/>
              <a:ahLst/>
              <a:cxnLst>
                <a:cxn ang="0">
                  <a:pos x="19" y="9"/>
                </a:cxn>
                <a:cxn ang="0">
                  <a:pos x="10" y="0"/>
                </a:cxn>
                <a:cxn ang="0">
                  <a:pos x="0" y="9"/>
                </a:cxn>
                <a:cxn ang="0">
                  <a:pos x="0" y="111"/>
                </a:cxn>
                <a:cxn ang="0">
                  <a:pos x="10" y="120"/>
                </a:cxn>
                <a:cxn ang="0">
                  <a:pos x="19" y="111"/>
                </a:cxn>
                <a:cxn ang="0">
                  <a:pos x="19" y="9"/>
                </a:cxn>
              </a:cxnLst>
              <a:rect l="0" t="0" r="r" b="b"/>
              <a:pathLst>
                <a:path w="19" h="120">
                  <a:moveTo>
                    <a:pt x="19" y="9"/>
                  </a:moveTo>
                  <a:cubicBezTo>
                    <a:pt x="19" y="4"/>
                    <a:pt x="15" y="0"/>
                    <a:pt x="10" y="0"/>
                  </a:cubicBezTo>
                  <a:cubicBezTo>
                    <a:pt x="5" y="0"/>
                    <a:pt x="0" y="4"/>
                    <a:pt x="0" y="9"/>
                  </a:cubicBezTo>
                  <a:cubicBezTo>
                    <a:pt x="0" y="111"/>
                    <a:pt x="0" y="111"/>
                    <a:pt x="0" y="111"/>
                  </a:cubicBezTo>
                  <a:cubicBezTo>
                    <a:pt x="0" y="116"/>
                    <a:pt x="5" y="120"/>
                    <a:pt x="10" y="120"/>
                  </a:cubicBezTo>
                  <a:cubicBezTo>
                    <a:pt x="15" y="120"/>
                    <a:pt x="19" y="116"/>
                    <a:pt x="19" y="111"/>
                  </a:cubicBezTo>
                  <a:lnTo>
                    <a:pt x="19" y="9"/>
                  </a:lnTo>
                  <a:close/>
                </a:path>
              </a:pathLst>
            </a:custGeom>
            <a:grpFill/>
            <a:ln w="9525">
              <a:noFill/>
              <a:round/>
              <a:headEnd/>
              <a:tailEnd/>
            </a:ln>
          </p:spPr>
          <p:txBody>
            <a:bodyPr/>
            <a:lstStyle/>
            <a:p>
              <a:endParaRPr lang="en-US">
                <a:latin typeface="+mj-lt"/>
              </a:endParaRPr>
            </a:p>
          </p:txBody>
        </p:sp>
        <p:sp>
          <p:nvSpPr>
            <p:cNvPr id="65" name="Freeform 64"/>
            <p:cNvSpPr>
              <a:spLocks/>
            </p:cNvSpPr>
            <p:nvPr/>
          </p:nvSpPr>
          <p:spPr bwMode="black">
            <a:xfrm>
              <a:off x="1128478" y="646870"/>
              <a:ext cx="62081" cy="214384"/>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5" y="0"/>
                    <a:pt x="9" y="0"/>
                  </a:cubicBezTo>
                  <a:cubicBezTo>
                    <a:pt x="4" y="0"/>
                    <a:pt x="0" y="4"/>
                    <a:pt x="0" y="9"/>
                  </a:cubicBezTo>
                  <a:cubicBezTo>
                    <a:pt x="0" y="56"/>
                    <a:pt x="0" y="56"/>
                    <a:pt x="0" y="56"/>
                  </a:cubicBezTo>
                  <a:cubicBezTo>
                    <a:pt x="0" y="61"/>
                    <a:pt x="4" y="65"/>
                    <a:pt x="9" y="65"/>
                  </a:cubicBezTo>
                  <a:cubicBezTo>
                    <a:pt x="15" y="65"/>
                    <a:pt x="19" y="61"/>
                    <a:pt x="19" y="56"/>
                  </a:cubicBezTo>
                  <a:lnTo>
                    <a:pt x="19" y="9"/>
                  </a:lnTo>
                  <a:close/>
                </a:path>
              </a:pathLst>
            </a:custGeom>
            <a:grpFill/>
            <a:ln w="9525">
              <a:noFill/>
              <a:round/>
              <a:headEnd/>
              <a:tailEnd/>
            </a:ln>
          </p:spPr>
          <p:txBody>
            <a:bodyPr/>
            <a:lstStyle/>
            <a:p>
              <a:endParaRPr lang="en-US">
                <a:latin typeface="+mj-lt"/>
              </a:endParaRPr>
            </a:p>
          </p:txBody>
        </p:sp>
        <p:sp>
          <p:nvSpPr>
            <p:cNvPr id="66" name="Freeform 65"/>
            <p:cNvSpPr>
              <a:spLocks/>
            </p:cNvSpPr>
            <p:nvPr/>
          </p:nvSpPr>
          <p:spPr bwMode="black">
            <a:xfrm>
              <a:off x="1298627" y="732931"/>
              <a:ext cx="65914" cy="128323"/>
            </a:xfrm>
            <a:custGeom>
              <a:avLst/>
              <a:gdLst/>
              <a:ahLst/>
              <a:cxnLst>
                <a:cxn ang="0">
                  <a:pos x="20" y="10"/>
                </a:cxn>
                <a:cxn ang="0">
                  <a:pos x="10" y="0"/>
                </a:cxn>
                <a:cxn ang="0">
                  <a:pos x="0" y="10"/>
                </a:cxn>
                <a:cxn ang="0">
                  <a:pos x="0" y="30"/>
                </a:cxn>
                <a:cxn ang="0">
                  <a:pos x="10" y="39"/>
                </a:cxn>
                <a:cxn ang="0">
                  <a:pos x="20" y="30"/>
                </a:cxn>
                <a:cxn ang="0">
                  <a:pos x="20" y="10"/>
                </a:cxn>
              </a:cxnLst>
              <a:rect l="0" t="0" r="r" b="b"/>
              <a:pathLst>
                <a:path w="20" h="39">
                  <a:moveTo>
                    <a:pt x="20" y="10"/>
                  </a:moveTo>
                  <a:cubicBezTo>
                    <a:pt x="20" y="4"/>
                    <a:pt x="15" y="0"/>
                    <a:pt x="10" y="0"/>
                  </a:cubicBezTo>
                  <a:cubicBezTo>
                    <a:pt x="5" y="0"/>
                    <a:pt x="0" y="4"/>
                    <a:pt x="0" y="10"/>
                  </a:cubicBezTo>
                  <a:cubicBezTo>
                    <a:pt x="0" y="30"/>
                    <a:pt x="0" y="30"/>
                    <a:pt x="0" y="30"/>
                  </a:cubicBezTo>
                  <a:cubicBezTo>
                    <a:pt x="0" y="35"/>
                    <a:pt x="5" y="39"/>
                    <a:pt x="10" y="39"/>
                  </a:cubicBezTo>
                  <a:cubicBezTo>
                    <a:pt x="15" y="39"/>
                    <a:pt x="20" y="35"/>
                    <a:pt x="20" y="30"/>
                  </a:cubicBezTo>
                  <a:lnTo>
                    <a:pt x="20" y="10"/>
                  </a:lnTo>
                  <a:close/>
                </a:path>
              </a:pathLst>
            </a:custGeom>
            <a:grpFill/>
            <a:ln w="9525">
              <a:noFill/>
              <a:round/>
              <a:headEnd/>
              <a:tailEnd/>
            </a:ln>
          </p:spPr>
          <p:txBody>
            <a:bodyPr/>
            <a:lstStyle/>
            <a:p>
              <a:endParaRPr lang="en-US">
                <a:latin typeface="+mj-lt"/>
              </a:endParaRPr>
            </a:p>
          </p:txBody>
        </p:sp>
        <p:sp>
          <p:nvSpPr>
            <p:cNvPr id="67" name="Freeform 66"/>
            <p:cNvSpPr>
              <a:spLocks/>
            </p:cNvSpPr>
            <p:nvPr/>
          </p:nvSpPr>
          <p:spPr bwMode="black">
            <a:xfrm>
              <a:off x="1472608" y="646870"/>
              <a:ext cx="62848" cy="214384"/>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4" y="0"/>
                    <a:pt x="0" y="4"/>
                    <a:pt x="0" y="9"/>
                  </a:cubicBezTo>
                  <a:cubicBezTo>
                    <a:pt x="0" y="56"/>
                    <a:pt x="0" y="56"/>
                    <a:pt x="0" y="56"/>
                  </a:cubicBezTo>
                  <a:cubicBezTo>
                    <a:pt x="0" y="61"/>
                    <a:pt x="4" y="65"/>
                    <a:pt x="10" y="65"/>
                  </a:cubicBezTo>
                  <a:cubicBezTo>
                    <a:pt x="15" y="65"/>
                    <a:pt x="19" y="61"/>
                    <a:pt x="19" y="56"/>
                  </a:cubicBezTo>
                  <a:lnTo>
                    <a:pt x="19" y="9"/>
                  </a:lnTo>
                  <a:close/>
                </a:path>
              </a:pathLst>
            </a:custGeom>
            <a:grpFill/>
            <a:ln w="9525">
              <a:noFill/>
              <a:round/>
              <a:headEnd/>
              <a:tailEnd/>
            </a:ln>
          </p:spPr>
          <p:txBody>
            <a:bodyPr/>
            <a:lstStyle/>
            <a:p>
              <a:endParaRPr lang="en-US">
                <a:latin typeface="+mj-lt"/>
              </a:endParaRPr>
            </a:p>
          </p:txBody>
        </p:sp>
        <p:sp>
          <p:nvSpPr>
            <p:cNvPr id="68" name="Freeform 67"/>
            <p:cNvSpPr>
              <a:spLocks/>
            </p:cNvSpPr>
            <p:nvPr/>
          </p:nvSpPr>
          <p:spPr bwMode="black">
            <a:xfrm>
              <a:off x="1646590" y="528537"/>
              <a:ext cx="62848" cy="394958"/>
            </a:xfrm>
            <a:custGeom>
              <a:avLst/>
              <a:gdLst/>
              <a:ahLst/>
              <a:cxnLst>
                <a:cxn ang="0">
                  <a:pos x="19" y="9"/>
                </a:cxn>
                <a:cxn ang="0">
                  <a:pos x="9" y="0"/>
                </a:cxn>
                <a:cxn ang="0">
                  <a:pos x="0" y="9"/>
                </a:cxn>
                <a:cxn ang="0">
                  <a:pos x="0" y="111"/>
                </a:cxn>
                <a:cxn ang="0">
                  <a:pos x="9" y="120"/>
                </a:cxn>
                <a:cxn ang="0">
                  <a:pos x="19" y="111"/>
                </a:cxn>
                <a:cxn ang="0">
                  <a:pos x="19" y="9"/>
                </a:cxn>
              </a:cxnLst>
              <a:rect l="0" t="0" r="r" b="b"/>
              <a:pathLst>
                <a:path w="19" h="120">
                  <a:moveTo>
                    <a:pt x="19" y="9"/>
                  </a:moveTo>
                  <a:cubicBezTo>
                    <a:pt x="19" y="4"/>
                    <a:pt x="15" y="0"/>
                    <a:pt x="9" y="0"/>
                  </a:cubicBezTo>
                  <a:cubicBezTo>
                    <a:pt x="4" y="0"/>
                    <a:pt x="0" y="4"/>
                    <a:pt x="0" y="9"/>
                  </a:cubicBezTo>
                  <a:cubicBezTo>
                    <a:pt x="0" y="111"/>
                    <a:pt x="0" y="111"/>
                    <a:pt x="0" y="111"/>
                  </a:cubicBezTo>
                  <a:cubicBezTo>
                    <a:pt x="0" y="116"/>
                    <a:pt x="4" y="120"/>
                    <a:pt x="9" y="120"/>
                  </a:cubicBezTo>
                  <a:cubicBezTo>
                    <a:pt x="15" y="120"/>
                    <a:pt x="19" y="116"/>
                    <a:pt x="19" y="111"/>
                  </a:cubicBezTo>
                  <a:lnTo>
                    <a:pt x="19" y="9"/>
                  </a:lnTo>
                  <a:close/>
                </a:path>
              </a:pathLst>
            </a:custGeom>
            <a:grpFill/>
            <a:ln w="9525">
              <a:noFill/>
              <a:round/>
              <a:headEnd/>
              <a:tailEnd/>
            </a:ln>
          </p:spPr>
          <p:txBody>
            <a:bodyPr/>
            <a:lstStyle/>
            <a:p>
              <a:endParaRPr lang="en-US">
                <a:latin typeface="+mj-lt"/>
              </a:endParaRPr>
            </a:p>
          </p:txBody>
        </p:sp>
        <p:sp>
          <p:nvSpPr>
            <p:cNvPr id="69" name="Freeform 68"/>
            <p:cNvSpPr>
              <a:spLocks/>
            </p:cNvSpPr>
            <p:nvPr/>
          </p:nvSpPr>
          <p:spPr bwMode="black">
            <a:xfrm>
              <a:off x="1817505" y="646870"/>
              <a:ext cx="62848" cy="214384"/>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5" y="0"/>
                    <a:pt x="0" y="4"/>
                    <a:pt x="0" y="9"/>
                  </a:cubicBezTo>
                  <a:cubicBezTo>
                    <a:pt x="0" y="56"/>
                    <a:pt x="0" y="56"/>
                    <a:pt x="0" y="56"/>
                  </a:cubicBezTo>
                  <a:cubicBezTo>
                    <a:pt x="0" y="61"/>
                    <a:pt x="5" y="65"/>
                    <a:pt x="10" y="65"/>
                  </a:cubicBezTo>
                  <a:cubicBezTo>
                    <a:pt x="15" y="65"/>
                    <a:pt x="19" y="61"/>
                    <a:pt x="19" y="56"/>
                  </a:cubicBezTo>
                  <a:lnTo>
                    <a:pt x="19" y="9"/>
                  </a:lnTo>
                  <a:close/>
                </a:path>
              </a:pathLst>
            </a:custGeom>
            <a:grpFill/>
            <a:ln w="9525">
              <a:noFill/>
              <a:round/>
              <a:headEnd/>
              <a:tailEnd/>
            </a:ln>
          </p:spPr>
          <p:txBody>
            <a:bodyPr/>
            <a:lstStyle/>
            <a:p>
              <a:endParaRPr lang="en-US">
                <a:latin typeface="+mj-lt"/>
              </a:endParaRPr>
            </a:p>
          </p:txBody>
        </p:sp>
        <p:sp>
          <p:nvSpPr>
            <p:cNvPr id="70" name="Freeform 69"/>
            <p:cNvSpPr>
              <a:spLocks/>
            </p:cNvSpPr>
            <p:nvPr/>
          </p:nvSpPr>
          <p:spPr bwMode="black">
            <a:xfrm>
              <a:off x="1991486" y="732931"/>
              <a:ext cx="62848" cy="128323"/>
            </a:xfrm>
            <a:custGeom>
              <a:avLst/>
              <a:gdLst/>
              <a:ahLst/>
              <a:cxnLst>
                <a:cxn ang="0">
                  <a:pos x="19" y="10"/>
                </a:cxn>
                <a:cxn ang="0">
                  <a:pos x="9" y="0"/>
                </a:cxn>
                <a:cxn ang="0">
                  <a:pos x="0" y="10"/>
                </a:cxn>
                <a:cxn ang="0">
                  <a:pos x="0" y="30"/>
                </a:cxn>
                <a:cxn ang="0">
                  <a:pos x="9" y="39"/>
                </a:cxn>
                <a:cxn ang="0">
                  <a:pos x="19" y="30"/>
                </a:cxn>
                <a:cxn ang="0">
                  <a:pos x="19" y="10"/>
                </a:cxn>
              </a:cxnLst>
              <a:rect l="0" t="0" r="r" b="b"/>
              <a:pathLst>
                <a:path w="19" h="39">
                  <a:moveTo>
                    <a:pt x="19" y="10"/>
                  </a:moveTo>
                  <a:cubicBezTo>
                    <a:pt x="19" y="4"/>
                    <a:pt x="15" y="0"/>
                    <a:pt x="9" y="0"/>
                  </a:cubicBezTo>
                  <a:cubicBezTo>
                    <a:pt x="4" y="0"/>
                    <a:pt x="0" y="4"/>
                    <a:pt x="0" y="10"/>
                  </a:cubicBezTo>
                  <a:cubicBezTo>
                    <a:pt x="0" y="30"/>
                    <a:pt x="0" y="30"/>
                    <a:pt x="0" y="30"/>
                  </a:cubicBezTo>
                  <a:cubicBezTo>
                    <a:pt x="0" y="35"/>
                    <a:pt x="4" y="39"/>
                    <a:pt x="9" y="39"/>
                  </a:cubicBezTo>
                  <a:cubicBezTo>
                    <a:pt x="15" y="39"/>
                    <a:pt x="19" y="35"/>
                    <a:pt x="19" y="30"/>
                  </a:cubicBezTo>
                  <a:lnTo>
                    <a:pt x="19" y="10"/>
                  </a:lnTo>
                  <a:close/>
                </a:path>
              </a:pathLst>
            </a:custGeom>
            <a:grpFill/>
            <a:ln w="9525">
              <a:noFill/>
              <a:round/>
              <a:headEnd/>
              <a:tailEnd/>
            </a:ln>
          </p:spPr>
          <p:txBody>
            <a:bodyPr/>
            <a:lstStyle/>
            <a:p>
              <a:endParaRPr lang="en-US">
                <a:latin typeface="+mj-lt"/>
              </a:endParaRPr>
            </a:p>
          </p:txBody>
        </p:sp>
      </p:grpSp>
      <p:sp>
        <p:nvSpPr>
          <p:cNvPr id="71" name="Rectangle 4"/>
          <p:cNvSpPr>
            <a:spLocks noChangeArrowheads="1"/>
          </p:cNvSpPr>
          <p:nvPr userDrawn="1"/>
        </p:nvSpPr>
        <p:spPr bwMode="ltGray">
          <a:xfrm>
            <a:off x="242096" y="6586247"/>
            <a:ext cx="4559499" cy="175257"/>
          </a:xfrm>
          <a:prstGeom prst="rect">
            <a:avLst/>
          </a:prstGeom>
          <a:noFill/>
          <a:ln w="9525">
            <a:noFill/>
            <a:miter lim="800000"/>
            <a:headEnd/>
            <a:tailEnd/>
          </a:ln>
          <a:effectLst/>
        </p:spPr>
        <p:txBody>
          <a:bodyPr wrap="square" lIns="82124" tIns="41061" rIns="82124" bIns="41061" anchor="b" anchorCtr="0">
            <a:spAutoFit/>
          </a:bodyPr>
          <a:lstStyle/>
          <a:p>
            <a:pPr algn="l" defTabSz="814388">
              <a:lnSpc>
                <a:spcPct val="100000"/>
              </a:lnSpc>
            </a:pPr>
            <a:r>
              <a:rPr lang="en-US" sz="600" dirty="0" smtClean="0">
                <a:solidFill>
                  <a:schemeClr val="tx1"/>
                </a:solidFill>
                <a:latin typeface="+mj-lt"/>
              </a:rPr>
              <a:t>© 2012 Cisco and/or its affiliates. All rights reserved.</a:t>
            </a:r>
            <a:endParaRPr lang="en-US" sz="600" dirty="0">
              <a:solidFill>
                <a:schemeClr val="tx1"/>
              </a:solidFill>
              <a:latin typeface="+mj-lt"/>
            </a:endParaRPr>
          </a:p>
        </p:txBody>
      </p:sp>
      <p:sp>
        <p:nvSpPr>
          <p:cNvPr id="72" name="Rectangle 5"/>
          <p:cNvSpPr>
            <a:spLocks noChangeArrowheads="1"/>
          </p:cNvSpPr>
          <p:nvPr userDrawn="1"/>
        </p:nvSpPr>
        <p:spPr bwMode="ltGray">
          <a:xfrm>
            <a:off x="10663333" y="6584513"/>
            <a:ext cx="791023" cy="175257"/>
          </a:xfrm>
          <a:prstGeom prst="rect">
            <a:avLst/>
          </a:prstGeom>
          <a:noFill/>
          <a:ln w="9525">
            <a:noFill/>
            <a:miter lim="800000"/>
            <a:headEnd/>
            <a:tailEnd/>
          </a:ln>
          <a:effectLst/>
        </p:spPr>
        <p:txBody>
          <a:bodyPr wrap="none" lIns="82124" tIns="41061" rIns="82124" bIns="41061" anchor="b">
            <a:spAutoFit/>
          </a:bodyPr>
          <a:lstStyle/>
          <a:p>
            <a:pPr algn="r" defTabSz="814388">
              <a:lnSpc>
                <a:spcPct val="100000"/>
              </a:lnSpc>
            </a:pPr>
            <a:r>
              <a:rPr lang="en-US" sz="600" dirty="0">
                <a:solidFill>
                  <a:schemeClr val="tx1"/>
                </a:solidFill>
                <a:latin typeface="+mj-lt"/>
              </a:rPr>
              <a:t>Cisco Confidential</a:t>
            </a:r>
          </a:p>
        </p:txBody>
      </p:sp>
      <p:sp>
        <p:nvSpPr>
          <p:cNvPr id="73" name="Rectangle 7"/>
          <p:cNvSpPr>
            <a:spLocks noChangeArrowheads="1"/>
          </p:cNvSpPr>
          <p:nvPr userDrawn="1"/>
        </p:nvSpPr>
        <p:spPr bwMode="ltGray">
          <a:xfrm>
            <a:off x="11601445" y="6580409"/>
            <a:ext cx="260429" cy="175257"/>
          </a:xfrm>
          <a:prstGeom prst="rect">
            <a:avLst/>
          </a:prstGeom>
          <a:noFill/>
          <a:ln w="9525" algn="ctr">
            <a:noFill/>
            <a:miter lim="800000"/>
            <a:headEnd/>
            <a:tailEnd/>
          </a:ln>
          <a:effectLst/>
        </p:spPr>
        <p:txBody>
          <a:bodyPr wrap="none" lIns="82124" tIns="41061" rIns="82124" bIns="41061" anchor="b">
            <a:spAutoFit/>
          </a:bodyPr>
          <a:lstStyle/>
          <a:p>
            <a:pPr algn="r" defTabSz="814388">
              <a:lnSpc>
                <a:spcPct val="100000"/>
              </a:lnSpc>
            </a:pPr>
            <a:fld id="{DFCF27A5-1A5B-48D3-A060-2758FFBB1ADD}" type="slidenum">
              <a:rPr lang="en-US" sz="600">
                <a:solidFill>
                  <a:schemeClr val="tx1"/>
                </a:solidFill>
                <a:latin typeface="+mj-lt"/>
              </a:rPr>
              <a:pPr algn="r" defTabSz="814388">
                <a:lnSpc>
                  <a:spcPct val="100000"/>
                </a:lnSpc>
              </a:pPr>
              <a:t>‹#›</a:t>
            </a:fld>
            <a:endParaRPr lang="en-US" sz="600" dirty="0">
              <a:solidFill>
                <a:schemeClr val="tx1"/>
              </a:solidFill>
              <a:latin typeface="+mj-lt"/>
            </a:endParaRPr>
          </a:p>
        </p:txBody>
      </p:sp>
      <p:sp>
        <p:nvSpPr>
          <p:cNvPr id="74" name="Subtitle 2"/>
          <p:cNvSpPr>
            <a:spLocks noGrp="1"/>
          </p:cNvSpPr>
          <p:nvPr>
            <p:ph type="subTitle" idx="1" hasCustomPrompt="1"/>
          </p:nvPr>
        </p:nvSpPr>
        <p:spPr>
          <a:xfrm>
            <a:off x="292607" y="4968518"/>
            <a:ext cx="11612880" cy="384175"/>
          </a:xfrm>
          <a:prstGeom prst="rect">
            <a:avLst/>
          </a:prstGeom>
        </p:spPr>
        <p:txBody>
          <a:bodyPr anchor="b" anchorCtr="0">
            <a:noAutofit/>
          </a:bodyPr>
          <a:lstStyle>
            <a:lvl1pPr marL="0" indent="0" algn="l">
              <a:buFont typeface="Arial" pitchFamily="34" charset="0"/>
              <a:buNone/>
              <a:defRPr sz="2000" b="0">
                <a:solidFill>
                  <a:schemeClr val="tx1"/>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Presenter Name</a:t>
            </a:r>
            <a:endParaRPr lang="en-US" dirty="0"/>
          </a:p>
        </p:txBody>
      </p:sp>
      <p:sp>
        <p:nvSpPr>
          <p:cNvPr id="75" name="Text Placeholder 38"/>
          <p:cNvSpPr>
            <a:spLocks noGrp="1"/>
          </p:cNvSpPr>
          <p:nvPr>
            <p:ph type="body" sz="quarter" idx="10" hasCustomPrompt="1"/>
          </p:nvPr>
        </p:nvSpPr>
        <p:spPr>
          <a:xfrm>
            <a:off x="292607" y="5305901"/>
            <a:ext cx="11612880" cy="384175"/>
          </a:xfrm>
          <a:prstGeom prst="rect">
            <a:avLst/>
          </a:prstGeom>
        </p:spPr>
        <p:txBody>
          <a:bodyPr/>
          <a:lstStyle>
            <a:lvl1pPr marL="0" indent="0">
              <a:buFont typeface="Arial" pitchFamily="34" charset="0"/>
              <a:buNone/>
              <a:defRPr lang="en-US" sz="2000" kern="1200" dirty="0" smtClean="0">
                <a:solidFill>
                  <a:schemeClr val="tx1"/>
                </a:solidFill>
                <a:latin typeface="+mj-lt"/>
                <a:ea typeface="+mn-ea"/>
                <a:cs typeface="+mn-cs"/>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dirty="0" smtClean="0"/>
              <a:t>Presenter Title</a:t>
            </a:r>
            <a:endParaRPr lang="en-US" dirty="0"/>
          </a:p>
        </p:txBody>
      </p:sp>
      <p:sp>
        <p:nvSpPr>
          <p:cNvPr id="76" name="Text Placeholder 40"/>
          <p:cNvSpPr>
            <a:spLocks noGrp="1"/>
          </p:cNvSpPr>
          <p:nvPr>
            <p:ph type="body" sz="quarter" idx="11" hasCustomPrompt="1"/>
          </p:nvPr>
        </p:nvSpPr>
        <p:spPr>
          <a:xfrm>
            <a:off x="292607" y="5692007"/>
            <a:ext cx="11612880" cy="384175"/>
          </a:xfrm>
          <a:prstGeom prst="rect">
            <a:avLst/>
          </a:prstGeom>
        </p:spPr>
        <p:txBody>
          <a:bodyPr/>
          <a:lstStyle>
            <a:lvl1pPr marL="0" indent="0">
              <a:buFont typeface="Arial" pitchFamily="34" charset="0"/>
              <a:buNone/>
              <a:defRPr lang="en-US" sz="1400" kern="1200" dirty="0" smtClean="0">
                <a:solidFill>
                  <a:schemeClr val="tx1"/>
                </a:solidFill>
                <a:latin typeface="+mj-lt"/>
                <a:ea typeface="+mn-ea"/>
                <a:cs typeface="+mn-cs"/>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dirty="0" smtClean="0"/>
              <a:t>Date</a:t>
            </a:r>
            <a:endParaRPr lang="en-US" dirty="0"/>
          </a:p>
        </p:txBody>
      </p:sp>
    </p:spTree>
  </p:cSld>
  <p:clrMapOvr>
    <a:masterClrMapping/>
  </p:clrMapOvr>
  <p:transition>
    <p:wipe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gue Slide">
    <p:spTree>
      <p:nvGrpSpPr>
        <p:cNvPr id="1" name=""/>
        <p:cNvGrpSpPr/>
        <p:nvPr/>
      </p:nvGrpSpPr>
      <p:grpSpPr>
        <a:xfrm>
          <a:off x="0" y="0"/>
          <a:ext cx="0" cy="0"/>
          <a:chOff x="0" y="0"/>
          <a:chExt cx="0" cy="0"/>
        </a:xfrm>
      </p:grpSpPr>
      <p:sp>
        <p:nvSpPr>
          <p:cNvPr id="30" name="Title 1"/>
          <p:cNvSpPr>
            <a:spLocks noGrp="1"/>
          </p:cNvSpPr>
          <p:nvPr>
            <p:ph type="title"/>
          </p:nvPr>
        </p:nvSpPr>
        <p:spPr>
          <a:xfrm>
            <a:off x="292608" y="627046"/>
            <a:ext cx="11612880" cy="4326709"/>
          </a:xfrm>
        </p:spPr>
        <p:txBody>
          <a:bodyPr/>
          <a:lstStyle>
            <a:lvl1pPr algn="l" defTabSz="914400" rtl="0" eaLnBrk="1" latinLnBrk="0" hangingPunct="1">
              <a:lnSpc>
                <a:spcPct val="90000"/>
              </a:lnSpc>
              <a:spcBef>
                <a:spcPct val="0"/>
              </a:spcBef>
              <a:buNone/>
              <a:defRPr lang="en-US" sz="6600" b="0" kern="1200" spc="-150" baseline="0" dirty="0">
                <a:gradFill>
                  <a:gsLst>
                    <a:gs pos="0">
                      <a:srgbClr val="8998FB"/>
                    </a:gs>
                    <a:gs pos="98750">
                      <a:schemeClr val="tx1"/>
                    </a:gs>
                    <a:gs pos="26000">
                      <a:srgbClr val="83BBFF"/>
                    </a:gs>
                  </a:gsLst>
                  <a:lin ang="13500000" scaled="1"/>
                </a:gradFill>
                <a:latin typeface="+mj-lt"/>
                <a:ea typeface="+mj-ea"/>
                <a:cs typeface="+mj-cs"/>
              </a:defRPr>
            </a:lvl1pPr>
          </a:lstStyle>
          <a:p>
            <a:r>
              <a:rPr lang="en-US" dirty="0" smtClean="0"/>
              <a:t>Click to edit Master title style</a:t>
            </a:r>
            <a:endParaRPr lang="en-US" dirty="0"/>
          </a:p>
        </p:txBody>
      </p:sp>
    </p:spTree>
    <p:extLst>
      <p:ext uri="{BB962C8B-B14F-4D97-AF65-F5344CB8AC3E}">
        <p14:creationId xmlns:p14="http://schemas.microsoft.com/office/powerpoint/2010/main" val="371504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4000"/>
                                  </p:iterate>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gue Slide 2">
    <p:spTree>
      <p:nvGrpSpPr>
        <p:cNvPr id="1" name=""/>
        <p:cNvGrpSpPr/>
        <p:nvPr/>
      </p:nvGrpSpPr>
      <p:grpSpPr>
        <a:xfrm>
          <a:off x="0" y="0"/>
          <a:ext cx="0" cy="0"/>
          <a:chOff x="0" y="0"/>
          <a:chExt cx="0" cy="0"/>
        </a:xfrm>
      </p:grpSpPr>
      <p:pic>
        <p:nvPicPr>
          <p:cNvPr id="9" name="Picture 3"/>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6350"/>
            <a:ext cx="12187237"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Rectangle 5"/>
          <p:cNvSpPr>
            <a:spLocks noChangeArrowheads="1"/>
          </p:cNvSpPr>
          <p:nvPr userDrawn="1"/>
        </p:nvSpPr>
        <p:spPr bwMode="ltGray">
          <a:xfrm>
            <a:off x="10663333" y="6584513"/>
            <a:ext cx="791023" cy="175257"/>
          </a:xfrm>
          <a:prstGeom prst="rect">
            <a:avLst/>
          </a:prstGeom>
          <a:noFill/>
          <a:ln w="9525">
            <a:noFill/>
            <a:miter lim="800000"/>
            <a:headEnd/>
            <a:tailEnd/>
          </a:ln>
          <a:effectLst/>
        </p:spPr>
        <p:txBody>
          <a:bodyPr wrap="none" lIns="82124" tIns="41061" rIns="82124" bIns="41061" anchor="b">
            <a:spAutoFit/>
          </a:bodyPr>
          <a:lstStyle/>
          <a:p>
            <a:pPr algn="r" defTabSz="814388">
              <a:lnSpc>
                <a:spcPct val="100000"/>
              </a:lnSpc>
            </a:pPr>
            <a:r>
              <a:rPr lang="en-US" sz="600" dirty="0">
                <a:solidFill>
                  <a:schemeClr val="tx1"/>
                </a:solidFill>
                <a:latin typeface="+mj-lt"/>
              </a:rPr>
              <a:t>Cisco Confidential</a:t>
            </a:r>
          </a:p>
        </p:txBody>
      </p:sp>
      <p:sp>
        <p:nvSpPr>
          <p:cNvPr id="26" name="Rectangle 7"/>
          <p:cNvSpPr>
            <a:spLocks noChangeArrowheads="1"/>
          </p:cNvSpPr>
          <p:nvPr userDrawn="1"/>
        </p:nvSpPr>
        <p:spPr bwMode="ltGray">
          <a:xfrm>
            <a:off x="11601445" y="6580409"/>
            <a:ext cx="260429" cy="175257"/>
          </a:xfrm>
          <a:prstGeom prst="rect">
            <a:avLst/>
          </a:prstGeom>
          <a:noFill/>
          <a:ln w="9525" algn="ctr">
            <a:noFill/>
            <a:miter lim="800000"/>
            <a:headEnd/>
            <a:tailEnd/>
          </a:ln>
          <a:effectLst/>
        </p:spPr>
        <p:txBody>
          <a:bodyPr wrap="none" lIns="82124" tIns="41061" rIns="82124" bIns="41061" anchor="b">
            <a:spAutoFit/>
          </a:bodyPr>
          <a:lstStyle/>
          <a:p>
            <a:pPr algn="r" defTabSz="814388">
              <a:lnSpc>
                <a:spcPct val="100000"/>
              </a:lnSpc>
            </a:pPr>
            <a:fld id="{DFCF27A5-1A5B-48D3-A060-2758FFBB1ADD}" type="slidenum">
              <a:rPr lang="en-US" sz="600">
                <a:solidFill>
                  <a:schemeClr val="tx1"/>
                </a:solidFill>
                <a:latin typeface="+mj-lt"/>
              </a:rPr>
              <a:pPr algn="r" defTabSz="814388">
                <a:lnSpc>
                  <a:spcPct val="100000"/>
                </a:lnSpc>
              </a:pPr>
              <a:t>‹#›</a:t>
            </a:fld>
            <a:endParaRPr lang="en-US" sz="600" dirty="0">
              <a:solidFill>
                <a:schemeClr val="tx1"/>
              </a:solidFill>
              <a:latin typeface="+mj-lt"/>
            </a:endParaRPr>
          </a:p>
        </p:txBody>
      </p:sp>
      <p:sp>
        <p:nvSpPr>
          <p:cNvPr id="30" name="Title 1"/>
          <p:cNvSpPr>
            <a:spLocks noGrp="1"/>
          </p:cNvSpPr>
          <p:nvPr>
            <p:ph type="title"/>
          </p:nvPr>
        </p:nvSpPr>
        <p:spPr>
          <a:xfrm>
            <a:off x="292608" y="627046"/>
            <a:ext cx="11612880" cy="4326709"/>
          </a:xfrm>
        </p:spPr>
        <p:txBody>
          <a:bodyPr/>
          <a:lstStyle>
            <a:lvl1pPr algn="l" defTabSz="914400" rtl="0" eaLnBrk="1" latinLnBrk="0" hangingPunct="1">
              <a:lnSpc>
                <a:spcPct val="90000"/>
              </a:lnSpc>
              <a:spcBef>
                <a:spcPct val="0"/>
              </a:spcBef>
              <a:buNone/>
              <a:defRPr lang="en-US" sz="6600" b="0" kern="1200" spc="-150" baseline="0" dirty="0">
                <a:solidFill>
                  <a:schemeClr val="tx1"/>
                </a:solidFill>
                <a:effectLst>
                  <a:outerShdw blurRad="38100" dist="25400" dir="5400000" algn="t" rotWithShape="0">
                    <a:prstClr val="black">
                      <a:alpha val="20000"/>
                    </a:prstClr>
                  </a:outerShdw>
                </a:effectLst>
                <a:latin typeface="+mj-lt"/>
                <a:ea typeface="+mj-ea"/>
                <a:cs typeface="+mj-cs"/>
              </a:defRPr>
            </a:lvl1pPr>
          </a:lstStyle>
          <a:p>
            <a:r>
              <a:rPr lang="en-US" dirty="0" smtClean="0"/>
              <a:t>Click to edit Master title style</a:t>
            </a:r>
            <a:endParaRPr lang="en-US" dirty="0"/>
          </a:p>
        </p:txBody>
      </p:sp>
      <p:sp>
        <p:nvSpPr>
          <p:cNvPr id="8" name="Rectangle 4"/>
          <p:cNvSpPr>
            <a:spLocks noChangeArrowheads="1"/>
          </p:cNvSpPr>
          <p:nvPr userDrawn="1"/>
        </p:nvSpPr>
        <p:spPr bwMode="ltGray">
          <a:xfrm>
            <a:off x="242096" y="6586247"/>
            <a:ext cx="4559499" cy="175257"/>
          </a:xfrm>
          <a:prstGeom prst="rect">
            <a:avLst/>
          </a:prstGeom>
          <a:noFill/>
          <a:ln w="9525">
            <a:noFill/>
            <a:miter lim="800000"/>
            <a:headEnd/>
            <a:tailEnd/>
          </a:ln>
          <a:effectLst/>
        </p:spPr>
        <p:txBody>
          <a:bodyPr wrap="square" lIns="82124" tIns="41061" rIns="82124" bIns="41061" anchor="b" anchorCtr="0">
            <a:spAutoFit/>
          </a:bodyPr>
          <a:lstStyle/>
          <a:p>
            <a:pPr algn="l" defTabSz="814388">
              <a:lnSpc>
                <a:spcPct val="100000"/>
              </a:lnSpc>
            </a:pPr>
            <a:r>
              <a:rPr lang="en-US" sz="600" dirty="0" smtClean="0">
                <a:solidFill>
                  <a:schemeClr val="tx1"/>
                </a:solidFill>
                <a:latin typeface="+mj-lt"/>
              </a:rPr>
              <a:t>© 2012 Cisco and/or its affiliates. All rights reserved.</a:t>
            </a:r>
            <a:endParaRPr lang="en-US" sz="600" dirty="0">
              <a:solidFill>
                <a:schemeClr val="tx1"/>
              </a:solidFill>
              <a:latin typeface="+mj-lt"/>
            </a:endParaRPr>
          </a:p>
        </p:txBody>
      </p:sp>
    </p:spTree>
    <p:extLst>
      <p:ext uri="{BB962C8B-B14F-4D97-AF65-F5344CB8AC3E}">
        <p14:creationId xmlns:p14="http://schemas.microsoft.com/office/powerpoint/2010/main" val="299765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4000"/>
                                  </p:iterate>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7" name="Title 1"/>
          <p:cNvSpPr>
            <a:spLocks noGrp="1"/>
          </p:cNvSpPr>
          <p:nvPr>
            <p:ph type="title"/>
          </p:nvPr>
        </p:nvSpPr>
        <p:spPr>
          <a:xfrm>
            <a:off x="292608" y="627046"/>
            <a:ext cx="11612880" cy="4326709"/>
          </a:xfrm>
        </p:spPr>
        <p:txBody>
          <a:bodyPr/>
          <a:lstStyle>
            <a:lvl1pPr marL="231775" indent="-231775" algn="l" defTabSz="914400" rtl="0" eaLnBrk="1" latinLnBrk="0" hangingPunct="1">
              <a:lnSpc>
                <a:spcPct val="90000"/>
              </a:lnSpc>
              <a:spcBef>
                <a:spcPct val="0"/>
              </a:spcBef>
              <a:buNone/>
              <a:defRPr lang="en-US" sz="6600" b="0" kern="1200" spc="-150" baseline="0" dirty="0">
                <a:gradFill>
                  <a:gsLst>
                    <a:gs pos="0">
                      <a:srgbClr val="8998FB"/>
                    </a:gs>
                    <a:gs pos="98750">
                      <a:schemeClr val="tx1"/>
                    </a:gs>
                    <a:gs pos="26000">
                      <a:srgbClr val="83BBFF"/>
                    </a:gs>
                  </a:gsLst>
                  <a:lin ang="13500000" scaled="1"/>
                </a:gradFill>
                <a:latin typeface="+mj-lt"/>
                <a:ea typeface="+mj-ea"/>
                <a:cs typeface="+mj-cs"/>
              </a:defRPr>
            </a:lvl1pPr>
          </a:lstStyle>
          <a:p>
            <a:r>
              <a:rPr lang="en-US" dirty="0" smtClean="0"/>
              <a:t>Click to edit Master title style</a:t>
            </a:r>
            <a:endParaRPr lang="en-US" dirty="0"/>
          </a:p>
        </p:txBody>
      </p:sp>
      <p:sp>
        <p:nvSpPr>
          <p:cNvPr id="8" name="Text Placeholder 5"/>
          <p:cNvSpPr>
            <a:spLocks noGrp="1"/>
          </p:cNvSpPr>
          <p:nvPr>
            <p:ph type="body" sz="quarter" idx="10"/>
          </p:nvPr>
        </p:nvSpPr>
        <p:spPr>
          <a:xfrm>
            <a:off x="292608" y="5126460"/>
            <a:ext cx="11612880" cy="609600"/>
          </a:xfrm>
          <a:prstGeom prst="rect">
            <a:avLst/>
          </a:prstGeom>
        </p:spPr>
        <p:txBody>
          <a:bodyPr>
            <a:noAutofit/>
          </a:bodyPr>
          <a:lstStyle>
            <a:lvl1pPr marL="231775"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chemeClr val="bg1">
                    <a:lumMod val="20000"/>
                    <a:lumOff val="80000"/>
                  </a:schemeClr>
                </a:solidFill>
                <a:latin typeface="+mj-lt"/>
                <a:ea typeface="+mn-ea"/>
                <a:cs typeface="+mn-cs"/>
              </a:defRPr>
            </a:lvl1pPr>
            <a:lvl2pPr marL="0"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rgbClr val="5C5E6C"/>
                </a:solidFill>
                <a:latin typeface="+mj-lt"/>
                <a:ea typeface="+mn-ea"/>
                <a:cs typeface="+mn-cs"/>
              </a:defRPr>
            </a:lvl2pPr>
            <a:lvl3pPr marL="0"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rgbClr val="5C5E6C"/>
                </a:solidFill>
                <a:latin typeface="+mj-lt"/>
                <a:ea typeface="+mn-ea"/>
                <a:cs typeface="+mn-cs"/>
              </a:defRPr>
            </a:lvl3pPr>
            <a:lvl4pPr marL="0"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rgbClr val="5C5E6C"/>
                </a:solidFill>
                <a:latin typeface="+mj-lt"/>
                <a:ea typeface="+mn-ea"/>
                <a:cs typeface="+mn-cs"/>
              </a:defRPr>
            </a:lvl4pPr>
            <a:lvl5pPr marL="0"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rgbClr val="5C5E6C"/>
                </a:solidFill>
                <a:latin typeface="+mj-lt"/>
                <a:ea typeface="+mn-ea"/>
                <a:cs typeface="+mn-cs"/>
              </a:defRPr>
            </a:lvl5pPr>
          </a:lstStyle>
          <a:p>
            <a:pPr marL="115888" lvl="0" indent="0" algn="l" defTabSz="914400" rtl="0" eaLnBrk="1" latinLnBrk="0" hangingPunct="1">
              <a:lnSpc>
                <a:spcPct val="95000"/>
              </a:lnSpc>
              <a:spcBef>
                <a:spcPts val="1440"/>
              </a:spcBef>
              <a:buClr>
                <a:schemeClr val="accent1">
                  <a:lumMod val="40000"/>
                  <a:lumOff val="60000"/>
                </a:schemeClr>
              </a:buClr>
              <a:buSzPct val="90000"/>
              <a:buFont typeface="Arial" pitchFamily="34" charset="0"/>
              <a:buNone/>
              <a:tabLst/>
            </a:pPr>
            <a:r>
              <a:rPr lang="en-US" smtClean="0"/>
              <a:t>Click to edit Master text styles</a:t>
            </a:r>
          </a:p>
        </p:txBody>
      </p:sp>
    </p:spTree>
    <p:extLst>
      <p:ext uri="{BB962C8B-B14F-4D97-AF65-F5344CB8AC3E}">
        <p14:creationId xmlns:p14="http://schemas.microsoft.com/office/powerpoint/2010/main" val="1844204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4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Slide 2">
    <p:spTree>
      <p:nvGrpSpPr>
        <p:cNvPr id="1" name=""/>
        <p:cNvGrpSpPr/>
        <p:nvPr/>
      </p:nvGrpSpPr>
      <p:grpSpPr>
        <a:xfrm>
          <a:off x="0" y="0"/>
          <a:ext cx="0" cy="0"/>
          <a:chOff x="0" y="0"/>
          <a:chExt cx="0" cy="0"/>
        </a:xfrm>
      </p:grpSpPr>
      <p:pic>
        <p:nvPicPr>
          <p:cNvPr id="11" name="Picture 3"/>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6350"/>
            <a:ext cx="12187237"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Rectangle 5"/>
          <p:cNvSpPr>
            <a:spLocks noChangeArrowheads="1"/>
          </p:cNvSpPr>
          <p:nvPr userDrawn="1"/>
        </p:nvSpPr>
        <p:spPr bwMode="ltGray">
          <a:xfrm>
            <a:off x="10663333" y="6584513"/>
            <a:ext cx="791023" cy="175257"/>
          </a:xfrm>
          <a:prstGeom prst="rect">
            <a:avLst/>
          </a:prstGeom>
          <a:noFill/>
          <a:ln w="9525">
            <a:noFill/>
            <a:miter lim="800000"/>
            <a:headEnd/>
            <a:tailEnd/>
          </a:ln>
          <a:effectLst/>
        </p:spPr>
        <p:txBody>
          <a:bodyPr wrap="none" lIns="82124" tIns="41061" rIns="82124" bIns="41061" anchor="b">
            <a:spAutoFit/>
          </a:bodyPr>
          <a:lstStyle/>
          <a:p>
            <a:pPr algn="r" defTabSz="814388">
              <a:lnSpc>
                <a:spcPct val="100000"/>
              </a:lnSpc>
            </a:pPr>
            <a:r>
              <a:rPr lang="en-US" sz="600" dirty="0">
                <a:solidFill>
                  <a:schemeClr val="tx1"/>
                </a:solidFill>
                <a:latin typeface="+mj-lt"/>
              </a:rPr>
              <a:t>Cisco Confidential</a:t>
            </a:r>
          </a:p>
        </p:txBody>
      </p:sp>
      <p:sp>
        <p:nvSpPr>
          <p:cNvPr id="26" name="Rectangle 7"/>
          <p:cNvSpPr>
            <a:spLocks noChangeArrowheads="1"/>
          </p:cNvSpPr>
          <p:nvPr userDrawn="1"/>
        </p:nvSpPr>
        <p:spPr bwMode="ltGray">
          <a:xfrm>
            <a:off x="11601445" y="6580409"/>
            <a:ext cx="260429" cy="175257"/>
          </a:xfrm>
          <a:prstGeom prst="rect">
            <a:avLst/>
          </a:prstGeom>
          <a:noFill/>
          <a:ln w="9525" algn="ctr">
            <a:noFill/>
            <a:miter lim="800000"/>
            <a:headEnd/>
            <a:tailEnd/>
          </a:ln>
          <a:effectLst/>
        </p:spPr>
        <p:txBody>
          <a:bodyPr wrap="none" lIns="82124" tIns="41061" rIns="82124" bIns="41061" anchor="b">
            <a:spAutoFit/>
          </a:bodyPr>
          <a:lstStyle/>
          <a:p>
            <a:pPr algn="r" defTabSz="814388">
              <a:lnSpc>
                <a:spcPct val="100000"/>
              </a:lnSpc>
            </a:pPr>
            <a:fld id="{DFCF27A5-1A5B-48D3-A060-2758FFBB1ADD}" type="slidenum">
              <a:rPr lang="en-US" sz="600">
                <a:solidFill>
                  <a:schemeClr val="tx1"/>
                </a:solidFill>
                <a:latin typeface="+mj-lt"/>
              </a:rPr>
              <a:pPr algn="r" defTabSz="814388">
                <a:lnSpc>
                  <a:spcPct val="100000"/>
                </a:lnSpc>
              </a:pPr>
              <a:t>‹#›</a:t>
            </a:fld>
            <a:endParaRPr lang="en-US" sz="600" dirty="0">
              <a:solidFill>
                <a:schemeClr val="tx1"/>
              </a:solidFill>
              <a:latin typeface="+mj-lt"/>
            </a:endParaRPr>
          </a:p>
        </p:txBody>
      </p:sp>
      <p:sp>
        <p:nvSpPr>
          <p:cNvPr id="7" name="Title 1"/>
          <p:cNvSpPr>
            <a:spLocks noGrp="1"/>
          </p:cNvSpPr>
          <p:nvPr>
            <p:ph type="title"/>
          </p:nvPr>
        </p:nvSpPr>
        <p:spPr>
          <a:xfrm>
            <a:off x="292608" y="627046"/>
            <a:ext cx="11612880" cy="4326709"/>
          </a:xfrm>
        </p:spPr>
        <p:txBody>
          <a:bodyPr/>
          <a:lstStyle>
            <a:lvl1pPr marL="231775" indent="-231775" algn="l" defTabSz="914400" rtl="0" eaLnBrk="1" latinLnBrk="0" hangingPunct="1">
              <a:lnSpc>
                <a:spcPct val="90000"/>
              </a:lnSpc>
              <a:spcBef>
                <a:spcPct val="0"/>
              </a:spcBef>
              <a:buNone/>
              <a:defRPr lang="en-US" sz="6600" b="0" kern="1200" spc="-150" baseline="0" dirty="0">
                <a:solidFill>
                  <a:schemeClr val="tx1"/>
                </a:solidFill>
                <a:effectLst>
                  <a:outerShdw blurRad="38100" dist="25400" dir="5400000" algn="t" rotWithShape="0">
                    <a:prstClr val="black">
                      <a:alpha val="20000"/>
                    </a:prstClr>
                  </a:outerShdw>
                </a:effectLst>
                <a:latin typeface="+mj-lt"/>
                <a:ea typeface="+mj-ea"/>
                <a:cs typeface="+mj-cs"/>
              </a:defRPr>
            </a:lvl1pPr>
          </a:lstStyle>
          <a:p>
            <a:r>
              <a:rPr lang="en-US" smtClean="0"/>
              <a:t>Click to edit Master title style</a:t>
            </a:r>
            <a:endParaRPr lang="en-US" dirty="0"/>
          </a:p>
        </p:txBody>
      </p:sp>
      <p:sp>
        <p:nvSpPr>
          <p:cNvPr id="8" name="Text Placeholder 5"/>
          <p:cNvSpPr>
            <a:spLocks noGrp="1"/>
          </p:cNvSpPr>
          <p:nvPr>
            <p:ph type="body" sz="quarter" idx="10"/>
          </p:nvPr>
        </p:nvSpPr>
        <p:spPr>
          <a:xfrm>
            <a:off x="292608" y="5126460"/>
            <a:ext cx="11612880" cy="609600"/>
          </a:xfrm>
          <a:prstGeom prst="rect">
            <a:avLst/>
          </a:prstGeom>
        </p:spPr>
        <p:txBody>
          <a:bodyPr>
            <a:noAutofit/>
          </a:bodyPr>
          <a:lstStyle>
            <a:lvl1pPr marL="231775"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chemeClr val="tx1"/>
                </a:solidFill>
                <a:latin typeface="+mj-lt"/>
                <a:ea typeface="+mn-ea"/>
                <a:cs typeface="+mn-cs"/>
              </a:defRPr>
            </a:lvl1pPr>
            <a:lvl2pPr marL="0"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rgbClr val="5C5E6C"/>
                </a:solidFill>
                <a:latin typeface="+mj-lt"/>
                <a:ea typeface="+mn-ea"/>
                <a:cs typeface="+mn-cs"/>
              </a:defRPr>
            </a:lvl2pPr>
            <a:lvl3pPr marL="0"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rgbClr val="5C5E6C"/>
                </a:solidFill>
                <a:latin typeface="+mj-lt"/>
                <a:ea typeface="+mn-ea"/>
                <a:cs typeface="+mn-cs"/>
              </a:defRPr>
            </a:lvl3pPr>
            <a:lvl4pPr marL="0"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rgbClr val="5C5E6C"/>
                </a:solidFill>
                <a:latin typeface="+mj-lt"/>
                <a:ea typeface="+mn-ea"/>
                <a:cs typeface="+mn-cs"/>
              </a:defRPr>
            </a:lvl4pPr>
            <a:lvl5pPr marL="0" indent="0" algn="l" defTabSz="914400" rtl="0" eaLnBrk="1" latinLnBrk="0" hangingPunct="1">
              <a:lnSpc>
                <a:spcPct val="95000"/>
              </a:lnSpc>
              <a:spcBef>
                <a:spcPts val="1440"/>
              </a:spcBef>
              <a:buClr>
                <a:schemeClr val="tx2"/>
              </a:buClr>
              <a:buSzPct val="90000"/>
              <a:buFont typeface="Arial" pitchFamily="34" charset="0"/>
              <a:buNone/>
              <a:tabLst/>
              <a:defRPr lang="en-US" sz="2200" kern="1200" dirty="0" smtClean="0">
                <a:solidFill>
                  <a:srgbClr val="5C5E6C"/>
                </a:solidFill>
                <a:latin typeface="+mj-lt"/>
                <a:ea typeface="+mn-ea"/>
                <a:cs typeface="+mn-cs"/>
              </a:defRPr>
            </a:lvl5pPr>
          </a:lstStyle>
          <a:p>
            <a:pPr lvl="0"/>
            <a:r>
              <a:rPr lang="en-US" smtClean="0"/>
              <a:t>Click to edit Master text styles</a:t>
            </a:r>
          </a:p>
        </p:txBody>
      </p:sp>
      <p:sp>
        <p:nvSpPr>
          <p:cNvPr id="10" name="Rectangle 4"/>
          <p:cNvSpPr>
            <a:spLocks noChangeArrowheads="1"/>
          </p:cNvSpPr>
          <p:nvPr userDrawn="1"/>
        </p:nvSpPr>
        <p:spPr bwMode="ltGray">
          <a:xfrm>
            <a:off x="242096" y="6586247"/>
            <a:ext cx="4559499" cy="175257"/>
          </a:xfrm>
          <a:prstGeom prst="rect">
            <a:avLst/>
          </a:prstGeom>
          <a:noFill/>
          <a:ln w="9525">
            <a:noFill/>
            <a:miter lim="800000"/>
            <a:headEnd/>
            <a:tailEnd/>
          </a:ln>
          <a:effectLst/>
        </p:spPr>
        <p:txBody>
          <a:bodyPr wrap="square" lIns="82124" tIns="41061" rIns="82124" bIns="41061" anchor="b" anchorCtr="0">
            <a:spAutoFit/>
          </a:bodyPr>
          <a:lstStyle/>
          <a:p>
            <a:pPr algn="l" defTabSz="814388">
              <a:lnSpc>
                <a:spcPct val="100000"/>
              </a:lnSpc>
            </a:pPr>
            <a:r>
              <a:rPr lang="en-US" sz="600" dirty="0" smtClean="0">
                <a:solidFill>
                  <a:schemeClr val="tx1"/>
                </a:solidFill>
                <a:latin typeface="+mj-lt"/>
              </a:rPr>
              <a:t>© 2012 Cisco and/or its affiliates. All rights reserved.</a:t>
            </a:r>
            <a:endParaRPr lang="en-US" sz="600" dirty="0">
              <a:solidFill>
                <a:schemeClr val="tx1"/>
              </a:solidFill>
              <a:latin typeface="+mj-lt"/>
            </a:endParaRPr>
          </a:p>
        </p:txBody>
      </p:sp>
    </p:spTree>
    <p:extLst>
      <p:ext uri="{BB962C8B-B14F-4D97-AF65-F5344CB8AC3E}">
        <p14:creationId xmlns:p14="http://schemas.microsoft.com/office/powerpoint/2010/main" val="399303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4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64510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Blank">
    <p:spTree>
      <p:nvGrpSpPr>
        <p:cNvPr id="1" name=""/>
        <p:cNvGrpSpPr/>
        <p:nvPr/>
      </p:nvGrpSpPr>
      <p:grpSpPr>
        <a:xfrm>
          <a:off x="0" y="0"/>
          <a:ext cx="0" cy="0"/>
          <a:chOff x="0" y="0"/>
          <a:chExt cx="0" cy="0"/>
        </a:xfrm>
      </p:grpSpPr>
      <p:pic>
        <p:nvPicPr>
          <p:cNvPr id="2" name="Picture 5"/>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0" y="6812280"/>
            <a:ext cx="12187237" cy="52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5615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ullet Slide">
    <p:spTree>
      <p:nvGrpSpPr>
        <p:cNvPr id="1" name=""/>
        <p:cNvGrpSpPr/>
        <p:nvPr/>
      </p:nvGrpSpPr>
      <p:grpSpPr>
        <a:xfrm>
          <a:off x="0" y="0"/>
          <a:ext cx="0" cy="0"/>
          <a:chOff x="0" y="0"/>
          <a:chExt cx="0" cy="0"/>
        </a:xfrm>
      </p:grpSpPr>
      <p:sp>
        <p:nvSpPr>
          <p:cNvPr id="11" name="Title 1"/>
          <p:cNvSpPr>
            <a:spLocks noGrp="1"/>
          </p:cNvSpPr>
          <p:nvPr>
            <p:ph type="title"/>
          </p:nvPr>
        </p:nvSpPr>
        <p:spPr>
          <a:xfrm>
            <a:off x="292608" y="439420"/>
            <a:ext cx="11612880" cy="838200"/>
          </a:xfrm>
        </p:spPr>
        <p:txBody>
          <a:bodyPr/>
          <a:lstStyle>
            <a:lvl1pPr algn="l" defTabSz="914400" rtl="0" eaLnBrk="1" latinLnBrk="0" hangingPunct="1">
              <a:lnSpc>
                <a:spcPct val="80000"/>
              </a:lnSpc>
              <a:spcBef>
                <a:spcPct val="0"/>
              </a:spcBef>
              <a:buNone/>
              <a:defRPr lang="en-US" sz="3600" b="0" kern="1200" spc="-100" baseline="0" dirty="0">
                <a:gradFill>
                  <a:gsLst>
                    <a:gs pos="0">
                      <a:srgbClr val="8998FB"/>
                    </a:gs>
                    <a:gs pos="98750">
                      <a:schemeClr val="tx1"/>
                    </a:gs>
                    <a:gs pos="26000">
                      <a:srgbClr val="83BBFF"/>
                    </a:gs>
                  </a:gsLst>
                  <a:lin ang="13500000" scaled="1"/>
                </a:gradFill>
                <a:latin typeface="+mj-lt"/>
                <a:ea typeface="+mj-ea"/>
                <a:cs typeface="+mj-cs"/>
              </a:defRPr>
            </a:lvl1pPr>
          </a:lstStyle>
          <a:p>
            <a:r>
              <a:rPr lang="en-US" dirty="0" smtClean="0"/>
              <a:t>Click to edit Master title style</a:t>
            </a:r>
            <a:endParaRPr lang="en-US" dirty="0"/>
          </a:p>
        </p:txBody>
      </p:sp>
      <p:sp>
        <p:nvSpPr>
          <p:cNvPr id="12" name="Text Placeholder 7"/>
          <p:cNvSpPr>
            <a:spLocks noGrp="1"/>
          </p:cNvSpPr>
          <p:nvPr>
            <p:ph type="body" sz="quarter" idx="11" hasCustomPrompt="1"/>
          </p:nvPr>
        </p:nvSpPr>
        <p:spPr>
          <a:xfrm>
            <a:off x="292608" y="1216660"/>
            <a:ext cx="11612880" cy="457200"/>
          </a:xfrm>
          <a:prstGeom prst="rect">
            <a:avLst/>
          </a:prstGeom>
        </p:spPr>
        <p:txBody>
          <a:bodyPr>
            <a:noAutofit/>
          </a:bodyPr>
          <a:lstStyle>
            <a:lvl1pPr marL="0" indent="0">
              <a:buNone/>
              <a:defRPr lang="en-US" sz="2800" kern="1200" spc="-50" baseline="0" dirty="0">
                <a:solidFill>
                  <a:schemeClr val="bg1">
                    <a:lumMod val="20000"/>
                    <a:lumOff val="80000"/>
                  </a:schemeClr>
                </a:solidFill>
                <a:latin typeface="+mj-lt"/>
                <a:ea typeface="+mn-ea"/>
                <a:cs typeface="+mn-cs"/>
              </a:defRPr>
            </a:lvl1pPr>
          </a:lstStyle>
          <a:p>
            <a:pPr marL="0" lvl="0" indent="0" algn="l" defTabSz="914400" rtl="0" eaLnBrk="1" latinLnBrk="0" hangingPunct="1">
              <a:lnSpc>
                <a:spcPct val="95000"/>
              </a:lnSpc>
              <a:spcBef>
                <a:spcPts val="1440"/>
              </a:spcBef>
              <a:buClr>
                <a:schemeClr val="accent1">
                  <a:lumMod val="40000"/>
                  <a:lumOff val="60000"/>
                </a:schemeClr>
              </a:buClr>
              <a:buSzPct val="90000"/>
              <a:buFont typeface="Arial" pitchFamily="34" charset="0"/>
              <a:buNone/>
              <a:tabLst/>
            </a:pPr>
            <a:r>
              <a:rPr lang="en-US" dirty="0" smtClean="0"/>
              <a:t>Slide Subtitle</a:t>
            </a:r>
            <a:endParaRPr lang="en-US" dirty="0"/>
          </a:p>
        </p:txBody>
      </p:sp>
      <p:sp>
        <p:nvSpPr>
          <p:cNvPr id="7" name="Text Placeholder 6"/>
          <p:cNvSpPr>
            <a:spLocks noGrp="1"/>
          </p:cNvSpPr>
          <p:nvPr>
            <p:ph type="body" sz="quarter" idx="13" hasCustomPrompt="1"/>
          </p:nvPr>
        </p:nvSpPr>
        <p:spPr>
          <a:xfrm>
            <a:off x="292608" y="1676400"/>
            <a:ext cx="11593004" cy="4724400"/>
          </a:xfrm>
        </p:spPr>
        <p:txBody>
          <a:bodyPr/>
          <a:lstStyle>
            <a:lvl1pPr marL="22860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defRPr/>
            </a:lvl1pPr>
            <a:lvl2pPr marL="406400" indent="0" algn="l" defTabSz="914400" rtl="0" eaLnBrk="1" latinLnBrk="0" hangingPunct="1">
              <a:lnSpc>
                <a:spcPct val="95000"/>
              </a:lnSpc>
              <a:spcBef>
                <a:spcPts val="600"/>
              </a:spcBef>
              <a:buClr>
                <a:schemeClr val="tx2"/>
              </a:buClr>
              <a:buSzPct val="90000"/>
              <a:buFontTx/>
              <a:buNone/>
              <a:tabLst/>
              <a:defRPr/>
            </a:lvl2pPr>
            <a:lvl3pPr marL="571500" indent="-1588" algn="l" defTabSz="914400" rtl="0" eaLnBrk="1" latinLnBrk="0" hangingPunct="1">
              <a:lnSpc>
                <a:spcPct val="95000"/>
              </a:lnSpc>
              <a:spcBef>
                <a:spcPts val="840"/>
              </a:spcBef>
              <a:buClr>
                <a:schemeClr val="tx2"/>
              </a:buClr>
              <a:buSzPct val="90000"/>
              <a:buFont typeface="Arial" pitchFamily="34" charset="0"/>
              <a:buNone/>
              <a:tabLst/>
              <a:defRPr/>
            </a:lvl3pPr>
          </a:lstStyle>
          <a:p>
            <a:pPr marL="228600" lvl="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pPr>
            <a:r>
              <a:rPr lang="en-US" dirty="0" smtClean="0"/>
              <a:t>Body Text</a:t>
            </a:r>
          </a:p>
          <a:p>
            <a:pPr marL="406400" lvl="1" indent="0" algn="l" defTabSz="914400" rtl="0" eaLnBrk="1" latinLnBrk="0" hangingPunct="1">
              <a:lnSpc>
                <a:spcPct val="95000"/>
              </a:lnSpc>
              <a:spcBef>
                <a:spcPts val="600"/>
              </a:spcBef>
              <a:buClr>
                <a:schemeClr val="tx2"/>
              </a:buClr>
              <a:buSzPct val="90000"/>
              <a:buFontTx/>
              <a:buNone/>
              <a:tabLst/>
            </a:pPr>
            <a:r>
              <a:rPr lang="en-US" dirty="0" smtClean="0"/>
              <a:t>Second level</a:t>
            </a:r>
          </a:p>
          <a:p>
            <a:pPr marL="571500" lvl="2" indent="-1588" algn="l" defTabSz="914400" rtl="0" eaLnBrk="1" latinLnBrk="0" hangingPunct="1">
              <a:lnSpc>
                <a:spcPct val="95000"/>
              </a:lnSpc>
              <a:spcBef>
                <a:spcPts val="840"/>
              </a:spcBef>
              <a:buClr>
                <a:schemeClr val="tx2"/>
              </a:buClr>
              <a:buSzPct val="90000"/>
              <a:buFont typeface="Arial" pitchFamily="34" charset="0"/>
              <a:buNone/>
              <a:tabLst/>
            </a:pPr>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268993933"/>
      </p:ext>
    </p:extLst>
  </p:cSld>
  <p:clrMapOvr>
    <a:masterClrMapping/>
  </p:clrMapOvr>
  <p:transition>
    <p:wipe dir="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ullet Slide Heavy Text">
    <p:spTree>
      <p:nvGrpSpPr>
        <p:cNvPr id="1" name=""/>
        <p:cNvGrpSpPr/>
        <p:nvPr/>
      </p:nvGrpSpPr>
      <p:grpSpPr>
        <a:xfrm>
          <a:off x="0" y="0"/>
          <a:ext cx="0" cy="0"/>
          <a:chOff x="0" y="0"/>
          <a:chExt cx="0" cy="0"/>
        </a:xfrm>
      </p:grpSpPr>
      <p:sp>
        <p:nvSpPr>
          <p:cNvPr id="5" name="Title 1"/>
          <p:cNvSpPr>
            <a:spLocks noGrp="1"/>
          </p:cNvSpPr>
          <p:nvPr>
            <p:ph type="title"/>
          </p:nvPr>
        </p:nvSpPr>
        <p:spPr>
          <a:xfrm>
            <a:off x="292608" y="439420"/>
            <a:ext cx="11612880" cy="838200"/>
          </a:xfrm>
        </p:spPr>
        <p:txBody>
          <a:bodyPr/>
          <a:lstStyle>
            <a:lvl1pPr algn="l" defTabSz="914400" rtl="0" eaLnBrk="1" latinLnBrk="0" hangingPunct="1">
              <a:lnSpc>
                <a:spcPct val="80000"/>
              </a:lnSpc>
              <a:spcBef>
                <a:spcPct val="0"/>
              </a:spcBef>
              <a:buNone/>
              <a:defRPr lang="en-US" sz="3600" b="0" kern="1200" spc="-100" baseline="0" dirty="0">
                <a:gradFill>
                  <a:gsLst>
                    <a:gs pos="0">
                      <a:srgbClr val="8998FB"/>
                    </a:gs>
                    <a:gs pos="98750">
                      <a:schemeClr val="tx1"/>
                    </a:gs>
                    <a:gs pos="26000">
                      <a:srgbClr val="83BBFF"/>
                    </a:gs>
                  </a:gsLst>
                  <a:lin ang="13500000" scaled="1"/>
                </a:gradFill>
                <a:latin typeface="+mj-lt"/>
                <a:ea typeface="+mj-ea"/>
                <a:cs typeface="+mj-cs"/>
              </a:defRPr>
            </a:lvl1pPr>
          </a:lstStyle>
          <a:p>
            <a:r>
              <a:rPr lang="en-US" dirty="0" smtClean="0"/>
              <a:t>Click to edit Master title style</a:t>
            </a:r>
            <a:endParaRPr lang="en-US" dirty="0"/>
          </a:p>
        </p:txBody>
      </p:sp>
      <p:sp>
        <p:nvSpPr>
          <p:cNvPr id="7" name="Text Placeholder 7"/>
          <p:cNvSpPr>
            <a:spLocks noGrp="1"/>
          </p:cNvSpPr>
          <p:nvPr>
            <p:ph type="body" sz="quarter" idx="11" hasCustomPrompt="1"/>
          </p:nvPr>
        </p:nvSpPr>
        <p:spPr>
          <a:xfrm>
            <a:off x="292608" y="1216660"/>
            <a:ext cx="11612880" cy="457200"/>
          </a:xfrm>
          <a:prstGeom prst="rect">
            <a:avLst/>
          </a:prstGeom>
        </p:spPr>
        <p:txBody>
          <a:bodyPr>
            <a:noAutofit/>
          </a:bodyPr>
          <a:lstStyle>
            <a:lvl1pPr marL="0" indent="0">
              <a:buNone/>
              <a:defRPr lang="en-US" sz="2800" kern="1200" spc="-50" baseline="0" dirty="0">
                <a:solidFill>
                  <a:schemeClr val="bg1">
                    <a:lumMod val="20000"/>
                    <a:lumOff val="80000"/>
                  </a:schemeClr>
                </a:solidFill>
                <a:latin typeface="+mj-lt"/>
                <a:ea typeface="+mn-ea"/>
                <a:cs typeface="+mn-cs"/>
              </a:defRPr>
            </a:lvl1pPr>
          </a:lstStyle>
          <a:p>
            <a:pPr marL="0" lvl="0" indent="0" algn="l" defTabSz="914400" rtl="0" eaLnBrk="1" latinLnBrk="0" hangingPunct="1">
              <a:lnSpc>
                <a:spcPct val="95000"/>
              </a:lnSpc>
              <a:spcBef>
                <a:spcPts val="1440"/>
              </a:spcBef>
              <a:buClr>
                <a:schemeClr val="accent1">
                  <a:lumMod val="40000"/>
                  <a:lumOff val="60000"/>
                </a:schemeClr>
              </a:buClr>
              <a:buSzPct val="90000"/>
              <a:buFont typeface="Arial" pitchFamily="34" charset="0"/>
              <a:buNone/>
              <a:tabLst/>
            </a:pPr>
            <a:r>
              <a:rPr lang="en-US" dirty="0" smtClean="0"/>
              <a:t>Slide Subtitle</a:t>
            </a:r>
            <a:endParaRPr lang="en-US" dirty="0"/>
          </a:p>
        </p:txBody>
      </p:sp>
      <p:sp>
        <p:nvSpPr>
          <p:cNvPr id="10" name="Text Placeholder 3"/>
          <p:cNvSpPr>
            <a:spLocks noGrp="1"/>
          </p:cNvSpPr>
          <p:nvPr>
            <p:ph type="body" sz="quarter" idx="12" hasCustomPrompt="1"/>
          </p:nvPr>
        </p:nvSpPr>
        <p:spPr>
          <a:xfrm>
            <a:off x="292608" y="1689100"/>
            <a:ext cx="5668454" cy="4557486"/>
          </a:xfrm>
          <a:prstGeom prst="rect">
            <a:avLst/>
          </a:prstGeom>
        </p:spPr>
        <p:txBody>
          <a:bodyPr/>
          <a:lstStyle>
            <a:lvl1pPr marL="228600" indent="-228600" algn="l" defTabSz="914400" rtl="0" eaLnBrk="1" latinLnBrk="0" hangingPunct="1">
              <a:lnSpc>
                <a:spcPct val="95000"/>
              </a:lnSpc>
              <a:spcBef>
                <a:spcPts val="1480"/>
              </a:spcBef>
              <a:buClr>
                <a:schemeClr val="accent1">
                  <a:lumMod val="40000"/>
                  <a:lumOff val="60000"/>
                </a:schemeClr>
              </a:buClr>
              <a:buSzPct val="90000"/>
              <a:buFont typeface="Arial" pitchFamily="34" charset="0"/>
              <a:buChar char="•"/>
              <a:tabLst/>
              <a:defRPr lang="en-US" sz="2200" kern="1200" dirty="0" smtClean="0">
                <a:solidFill>
                  <a:schemeClr val="bg1">
                    <a:lumMod val="20000"/>
                    <a:lumOff val="80000"/>
                  </a:schemeClr>
                </a:solidFill>
                <a:latin typeface="+mj-lt"/>
                <a:ea typeface="+mn-ea"/>
                <a:cs typeface="+mn-cs"/>
              </a:defRPr>
            </a:lvl1pPr>
            <a:lvl2pPr marL="406400" indent="0" algn="l" defTabSz="914400" rtl="0" eaLnBrk="1" latinLnBrk="0" hangingPunct="1">
              <a:lnSpc>
                <a:spcPct val="95000"/>
              </a:lnSpc>
              <a:spcBef>
                <a:spcPts val="600"/>
              </a:spcBef>
              <a:buClr>
                <a:schemeClr val="tx2"/>
              </a:buClr>
              <a:buSzPct val="90000"/>
              <a:buFontTx/>
              <a:buNone/>
              <a:tabLst/>
              <a:defRPr>
                <a:solidFill>
                  <a:schemeClr val="bg1">
                    <a:lumMod val="20000"/>
                    <a:lumOff val="80000"/>
                  </a:schemeClr>
                </a:solidFill>
                <a:latin typeface="+mj-lt"/>
              </a:defRPr>
            </a:lvl2pPr>
            <a:lvl3pPr marL="571500" indent="-1588" algn="l" defTabSz="914400" rtl="0" eaLnBrk="1" latinLnBrk="0" hangingPunct="1">
              <a:lnSpc>
                <a:spcPct val="95000"/>
              </a:lnSpc>
              <a:spcBef>
                <a:spcPts val="840"/>
              </a:spcBef>
              <a:buClr>
                <a:schemeClr val="tx2"/>
              </a:buClr>
              <a:buSzPct val="90000"/>
              <a:buFont typeface="Arial" pitchFamily="34" charset="0"/>
              <a:buNone/>
              <a:tabLst/>
              <a:defRPr>
                <a:solidFill>
                  <a:schemeClr val="bg1">
                    <a:lumMod val="20000"/>
                    <a:lumOff val="80000"/>
                  </a:schemeClr>
                </a:solidFill>
                <a:latin typeface="+mj-lt"/>
              </a:defRPr>
            </a:lvl3pPr>
            <a:lvl4pPr>
              <a:defRPr>
                <a:solidFill>
                  <a:schemeClr val="bg1">
                    <a:lumMod val="20000"/>
                    <a:lumOff val="80000"/>
                  </a:schemeClr>
                </a:solidFill>
                <a:latin typeface="+mj-lt"/>
              </a:defRPr>
            </a:lvl4pPr>
            <a:lvl5pPr>
              <a:defRPr>
                <a:solidFill>
                  <a:schemeClr val="bg1">
                    <a:lumMod val="20000"/>
                    <a:lumOff val="80000"/>
                  </a:schemeClr>
                </a:solidFill>
                <a:latin typeface="+mj-lt"/>
              </a:defRPr>
            </a:lvl5pPr>
          </a:lstStyle>
          <a:p>
            <a:pPr marL="228600" lvl="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pPr>
            <a:r>
              <a:rPr lang="en-US" dirty="0" smtClean="0"/>
              <a:t>Body Text</a:t>
            </a:r>
          </a:p>
          <a:p>
            <a:pPr marL="406400" lvl="1" indent="0" algn="l" defTabSz="914400" rtl="0" eaLnBrk="1" latinLnBrk="0" hangingPunct="1">
              <a:lnSpc>
                <a:spcPct val="95000"/>
              </a:lnSpc>
              <a:spcBef>
                <a:spcPts val="600"/>
              </a:spcBef>
              <a:buClr>
                <a:schemeClr val="tx2"/>
              </a:buClr>
              <a:buSzPct val="90000"/>
              <a:buFontTx/>
              <a:buNone/>
              <a:tabLst/>
            </a:pPr>
            <a:r>
              <a:rPr lang="en-US" dirty="0" smtClean="0"/>
              <a:t>Second level</a:t>
            </a:r>
          </a:p>
          <a:p>
            <a:pPr marL="571500" lvl="2" indent="-1588" algn="l" defTabSz="914400" rtl="0" eaLnBrk="1" latinLnBrk="0" hangingPunct="1">
              <a:lnSpc>
                <a:spcPct val="95000"/>
              </a:lnSpc>
              <a:spcBef>
                <a:spcPts val="840"/>
              </a:spcBef>
              <a:buClr>
                <a:schemeClr val="tx2"/>
              </a:buClr>
              <a:buSzPct val="90000"/>
              <a:buFont typeface="Arial" pitchFamily="34" charset="0"/>
              <a:buNone/>
              <a:tabLst/>
            </a:pPr>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sz="quarter" idx="15" hasCustomPrompt="1"/>
          </p:nvPr>
        </p:nvSpPr>
        <p:spPr>
          <a:xfrm>
            <a:off x="6239358" y="1689100"/>
            <a:ext cx="5646254" cy="4559300"/>
          </a:xfrm>
          <a:prstGeom prst="rect">
            <a:avLst/>
          </a:prstGeom>
        </p:spPr>
        <p:txBody>
          <a:bodyPr/>
          <a:lstStyle>
            <a:lvl1pPr marL="228600" indent="-228600" algn="l" defTabSz="914400" rtl="0" eaLnBrk="1" latinLnBrk="0" hangingPunct="1">
              <a:lnSpc>
                <a:spcPct val="95000"/>
              </a:lnSpc>
              <a:spcBef>
                <a:spcPts val="1480"/>
              </a:spcBef>
              <a:buClr>
                <a:schemeClr val="accent1">
                  <a:lumMod val="40000"/>
                  <a:lumOff val="60000"/>
                </a:schemeClr>
              </a:buClr>
              <a:buSzPct val="90000"/>
              <a:buFont typeface="Arial" pitchFamily="34" charset="0"/>
              <a:buChar char="•"/>
              <a:tabLst/>
              <a:defRPr lang="en-US" sz="2200" kern="1200" dirty="0" smtClean="0">
                <a:solidFill>
                  <a:schemeClr val="bg1">
                    <a:lumMod val="20000"/>
                    <a:lumOff val="80000"/>
                  </a:schemeClr>
                </a:solidFill>
                <a:latin typeface="+mj-lt"/>
                <a:ea typeface="+mn-ea"/>
                <a:cs typeface="+mn-cs"/>
              </a:defRPr>
            </a:lvl1pPr>
            <a:lvl2pPr marL="406400" indent="0" algn="l" defTabSz="914400" rtl="0" eaLnBrk="1" latinLnBrk="0" hangingPunct="1">
              <a:lnSpc>
                <a:spcPct val="95000"/>
              </a:lnSpc>
              <a:spcBef>
                <a:spcPts val="600"/>
              </a:spcBef>
              <a:buClr>
                <a:schemeClr val="tx2"/>
              </a:buClr>
              <a:buSzPct val="90000"/>
              <a:buFontTx/>
              <a:buNone/>
              <a:tabLst/>
              <a:defRPr>
                <a:solidFill>
                  <a:schemeClr val="bg1">
                    <a:lumMod val="20000"/>
                    <a:lumOff val="80000"/>
                  </a:schemeClr>
                </a:solidFill>
              </a:defRPr>
            </a:lvl2pPr>
            <a:lvl3pPr marL="571500" indent="-1588" algn="l" defTabSz="914400" rtl="0" eaLnBrk="1" latinLnBrk="0" hangingPunct="1">
              <a:lnSpc>
                <a:spcPct val="95000"/>
              </a:lnSpc>
              <a:spcBef>
                <a:spcPts val="840"/>
              </a:spcBef>
              <a:buClr>
                <a:schemeClr val="tx2"/>
              </a:buClr>
              <a:buSzPct val="90000"/>
              <a:buFont typeface="Arial" pitchFamily="34" charset="0"/>
              <a:buNone/>
              <a:tabLst/>
              <a:defRPr>
                <a:solidFill>
                  <a:schemeClr val="bg1">
                    <a:lumMod val="20000"/>
                    <a:lumOff val="80000"/>
                  </a:schemeClr>
                </a:solidFill>
              </a:defRPr>
            </a:lvl3pPr>
            <a:lvl4pPr>
              <a:defRPr>
                <a:solidFill>
                  <a:schemeClr val="bg1">
                    <a:lumMod val="20000"/>
                    <a:lumOff val="80000"/>
                  </a:schemeClr>
                </a:solidFill>
              </a:defRPr>
            </a:lvl4pPr>
            <a:lvl5pPr>
              <a:defRPr>
                <a:solidFill>
                  <a:schemeClr val="bg1">
                    <a:lumMod val="20000"/>
                    <a:lumOff val="80000"/>
                  </a:schemeClr>
                </a:solidFill>
              </a:defRPr>
            </a:lvl5pPr>
          </a:lstStyle>
          <a:p>
            <a:pPr marL="228600" lvl="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pPr>
            <a:r>
              <a:rPr lang="en-US" dirty="0" smtClean="0"/>
              <a:t>Body Text</a:t>
            </a:r>
          </a:p>
          <a:p>
            <a:pPr marL="406400" lvl="1" indent="0" algn="l" defTabSz="914400" rtl="0" eaLnBrk="1" latinLnBrk="0" hangingPunct="1">
              <a:lnSpc>
                <a:spcPct val="95000"/>
              </a:lnSpc>
              <a:spcBef>
                <a:spcPts val="600"/>
              </a:spcBef>
              <a:buClr>
                <a:schemeClr val="tx2"/>
              </a:buClr>
              <a:buSzPct val="90000"/>
              <a:buFontTx/>
              <a:buNone/>
              <a:tabLst/>
            </a:pPr>
            <a:r>
              <a:rPr lang="en-US" dirty="0" smtClean="0"/>
              <a:t>Second level</a:t>
            </a:r>
          </a:p>
          <a:p>
            <a:pPr marL="571500" lvl="2" indent="-1588" algn="l" defTabSz="914400" rtl="0" eaLnBrk="1" latinLnBrk="0" hangingPunct="1">
              <a:lnSpc>
                <a:spcPct val="95000"/>
              </a:lnSpc>
              <a:spcBef>
                <a:spcPts val="840"/>
              </a:spcBef>
              <a:buClr>
                <a:schemeClr val="tx2"/>
              </a:buClr>
              <a:buSzPct val="90000"/>
              <a:buFont typeface="Arial" pitchFamily="34" charset="0"/>
              <a:buNone/>
              <a:tabLst/>
            </a:pPr>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699879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ullet Slide Pull Quote">
    <p:spTree>
      <p:nvGrpSpPr>
        <p:cNvPr id="1" name=""/>
        <p:cNvGrpSpPr/>
        <p:nvPr/>
      </p:nvGrpSpPr>
      <p:grpSpPr>
        <a:xfrm>
          <a:off x="0" y="0"/>
          <a:ext cx="0" cy="0"/>
          <a:chOff x="0" y="0"/>
          <a:chExt cx="0" cy="0"/>
        </a:xfrm>
      </p:grpSpPr>
      <p:sp>
        <p:nvSpPr>
          <p:cNvPr id="5" name="Title 1"/>
          <p:cNvSpPr>
            <a:spLocks noGrp="1"/>
          </p:cNvSpPr>
          <p:nvPr>
            <p:ph type="title"/>
          </p:nvPr>
        </p:nvSpPr>
        <p:spPr>
          <a:xfrm>
            <a:off x="292608" y="439420"/>
            <a:ext cx="11612880" cy="838200"/>
          </a:xfrm>
        </p:spPr>
        <p:txBody>
          <a:bodyPr/>
          <a:lstStyle>
            <a:lvl1pPr algn="l" defTabSz="914400" rtl="0" eaLnBrk="1" latinLnBrk="0" hangingPunct="1">
              <a:lnSpc>
                <a:spcPct val="80000"/>
              </a:lnSpc>
              <a:spcBef>
                <a:spcPct val="0"/>
              </a:spcBef>
              <a:buNone/>
              <a:defRPr lang="en-US" sz="3600" b="0" kern="1200" spc="-100" baseline="0" dirty="0">
                <a:gradFill>
                  <a:gsLst>
                    <a:gs pos="0">
                      <a:srgbClr val="8998FB"/>
                    </a:gs>
                    <a:gs pos="98750">
                      <a:schemeClr val="tx1"/>
                    </a:gs>
                    <a:gs pos="26000">
                      <a:srgbClr val="83BBFF"/>
                    </a:gs>
                  </a:gsLst>
                  <a:lin ang="13500000" scaled="1"/>
                </a:gradFill>
                <a:latin typeface="+mj-lt"/>
                <a:ea typeface="+mj-ea"/>
                <a:cs typeface="+mj-cs"/>
              </a:defRPr>
            </a:lvl1pPr>
          </a:lstStyle>
          <a:p>
            <a:r>
              <a:rPr lang="en-US" dirty="0" smtClean="0"/>
              <a:t>Click to edit Master title style</a:t>
            </a:r>
            <a:endParaRPr lang="en-US" dirty="0"/>
          </a:p>
        </p:txBody>
      </p:sp>
      <p:sp>
        <p:nvSpPr>
          <p:cNvPr id="7" name="Text Placeholder 7"/>
          <p:cNvSpPr>
            <a:spLocks noGrp="1"/>
          </p:cNvSpPr>
          <p:nvPr>
            <p:ph type="body" sz="quarter" idx="11" hasCustomPrompt="1"/>
          </p:nvPr>
        </p:nvSpPr>
        <p:spPr>
          <a:xfrm>
            <a:off x="292608" y="1216660"/>
            <a:ext cx="11612880" cy="457200"/>
          </a:xfrm>
          <a:prstGeom prst="rect">
            <a:avLst/>
          </a:prstGeom>
        </p:spPr>
        <p:txBody>
          <a:bodyPr>
            <a:noAutofit/>
          </a:bodyPr>
          <a:lstStyle>
            <a:lvl1pPr marL="0" indent="0">
              <a:buNone/>
              <a:defRPr lang="en-US" sz="2800" kern="1200" spc="-50" baseline="0" dirty="0">
                <a:solidFill>
                  <a:schemeClr val="bg1">
                    <a:lumMod val="20000"/>
                    <a:lumOff val="80000"/>
                  </a:schemeClr>
                </a:solidFill>
                <a:latin typeface="+mj-lt"/>
                <a:ea typeface="+mn-ea"/>
                <a:cs typeface="+mn-cs"/>
              </a:defRPr>
            </a:lvl1pPr>
          </a:lstStyle>
          <a:p>
            <a:pPr marL="0" lvl="0" indent="0" algn="l" defTabSz="914400" rtl="0" eaLnBrk="1" latinLnBrk="0" hangingPunct="1">
              <a:lnSpc>
                <a:spcPct val="95000"/>
              </a:lnSpc>
              <a:spcBef>
                <a:spcPts val="1440"/>
              </a:spcBef>
              <a:buClr>
                <a:schemeClr val="accent1">
                  <a:lumMod val="40000"/>
                  <a:lumOff val="60000"/>
                </a:schemeClr>
              </a:buClr>
              <a:buSzPct val="90000"/>
              <a:buFont typeface="Arial" pitchFamily="34" charset="0"/>
              <a:buNone/>
              <a:tabLst/>
            </a:pPr>
            <a:r>
              <a:rPr lang="en-US" dirty="0" smtClean="0"/>
              <a:t>Slide Subtitle</a:t>
            </a:r>
            <a:endParaRPr lang="en-US" dirty="0"/>
          </a:p>
        </p:txBody>
      </p:sp>
      <p:sp>
        <p:nvSpPr>
          <p:cNvPr id="6" name="Text Placeholder 7"/>
          <p:cNvSpPr>
            <a:spLocks noGrp="1"/>
          </p:cNvSpPr>
          <p:nvPr>
            <p:ph type="body" sz="quarter" idx="14" hasCustomPrompt="1"/>
          </p:nvPr>
        </p:nvSpPr>
        <p:spPr>
          <a:xfrm>
            <a:off x="6227762" y="1689100"/>
            <a:ext cx="5677725" cy="4557486"/>
          </a:xfrm>
          <a:prstGeom prst="rect">
            <a:avLst/>
          </a:prstGeom>
        </p:spPr>
        <p:txBody>
          <a:bodyPr>
            <a:normAutofit/>
          </a:bodyPr>
          <a:lstStyle>
            <a:lvl1pPr marL="114300" indent="-114300" algn="l" defTabSz="914400" rtl="0" eaLnBrk="1" latinLnBrk="0" hangingPunct="1">
              <a:lnSpc>
                <a:spcPct val="80000"/>
              </a:lnSpc>
              <a:spcBef>
                <a:spcPct val="0"/>
              </a:spcBef>
              <a:buNone/>
              <a:defRPr lang="en-US" sz="3600" b="0" kern="1200" spc="-100" baseline="0" dirty="0">
                <a:gradFill>
                  <a:gsLst>
                    <a:gs pos="0">
                      <a:srgbClr val="8998FB"/>
                    </a:gs>
                    <a:gs pos="98750">
                      <a:schemeClr val="tx1"/>
                    </a:gs>
                    <a:gs pos="26000">
                      <a:srgbClr val="83BBFF"/>
                    </a:gs>
                  </a:gsLst>
                  <a:lin ang="13500000" scaled="1"/>
                </a:gradFill>
                <a:latin typeface="+mj-lt"/>
                <a:ea typeface="+mj-ea"/>
                <a:cs typeface="+mj-cs"/>
              </a:defRPr>
            </a:lvl1pPr>
          </a:lstStyle>
          <a:p>
            <a:pPr lvl="0"/>
            <a:r>
              <a:rPr lang="en-US" dirty="0" smtClean="0"/>
              <a:t>Click to edit Master title style</a:t>
            </a:r>
            <a:endParaRPr lang="en-US" dirty="0"/>
          </a:p>
        </p:txBody>
      </p:sp>
      <p:sp>
        <p:nvSpPr>
          <p:cNvPr id="8" name="Text Placeholder 13"/>
          <p:cNvSpPr>
            <a:spLocks noGrp="1"/>
          </p:cNvSpPr>
          <p:nvPr>
            <p:ph type="body" sz="quarter" idx="15"/>
          </p:nvPr>
        </p:nvSpPr>
        <p:spPr>
          <a:xfrm>
            <a:off x="6227763" y="5521325"/>
            <a:ext cx="5677724" cy="638175"/>
          </a:xfrm>
          <a:prstGeom prst="rect">
            <a:avLst/>
          </a:prstGeom>
        </p:spPr>
        <p:txBody>
          <a:bodyPr>
            <a:normAutofit/>
          </a:bodyPr>
          <a:lstStyle>
            <a:lvl1pPr marL="115888" indent="0">
              <a:buNone/>
              <a:defRPr lang="en-US" sz="2000" kern="1200" dirty="0" smtClean="0">
                <a:solidFill>
                  <a:schemeClr val="bg1">
                    <a:lumMod val="20000"/>
                    <a:lumOff val="80000"/>
                  </a:schemeClr>
                </a:solidFill>
                <a:latin typeface="+mj-lt"/>
                <a:ea typeface="+mn-ea"/>
                <a:cs typeface="+mn-cs"/>
              </a:defRPr>
            </a:lvl1pPr>
          </a:lstStyle>
          <a:p>
            <a:pPr marL="115888" lvl="0" indent="0" algn="l" defTabSz="914400" rtl="0" eaLnBrk="1" latinLnBrk="0" hangingPunct="1">
              <a:lnSpc>
                <a:spcPct val="95000"/>
              </a:lnSpc>
              <a:spcBef>
                <a:spcPts val="1440"/>
              </a:spcBef>
              <a:buClr>
                <a:schemeClr val="accent1">
                  <a:lumMod val="40000"/>
                  <a:lumOff val="60000"/>
                </a:schemeClr>
              </a:buClr>
              <a:buSzPct val="90000"/>
              <a:buFont typeface="Arial" pitchFamily="34" charset="0"/>
              <a:buNone/>
              <a:tabLst/>
            </a:pPr>
            <a:r>
              <a:rPr lang="en-US" smtClean="0"/>
              <a:t>Click to edit Master text styles</a:t>
            </a:r>
          </a:p>
        </p:txBody>
      </p:sp>
      <p:sp>
        <p:nvSpPr>
          <p:cNvPr id="10" name="Text Placeholder 3"/>
          <p:cNvSpPr>
            <a:spLocks noGrp="1"/>
          </p:cNvSpPr>
          <p:nvPr>
            <p:ph type="body" sz="quarter" idx="12" hasCustomPrompt="1"/>
          </p:nvPr>
        </p:nvSpPr>
        <p:spPr>
          <a:xfrm>
            <a:off x="292608" y="1689100"/>
            <a:ext cx="5668454" cy="4557486"/>
          </a:xfrm>
          <a:prstGeom prst="rect">
            <a:avLst/>
          </a:prstGeom>
        </p:spPr>
        <p:txBody>
          <a:bodyPr/>
          <a:lstStyle>
            <a:lvl1pPr marL="228600" indent="-228600" algn="l" defTabSz="914400" rtl="0" eaLnBrk="1" latinLnBrk="0" hangingPunct="1">
              <a:lnSpc>
                <a:spcPct val="95000"/>
              </a:lnSpc>
              <a:spcBef>
                <a:spcPts val="1480"/>
              </a:spcBef>
              <a:buClr>
                <a:schemeClr val="accent1">
                  <a:lumMod val="40000"/>
                  <a:lumOff val="60000"/>
                </a:schemeClr>
              </a:buClr>
              <a:buSzPct val="90000"/>
              <a:buFont typeface="Arial" pitchFamily="34" charset="0"/>
              <a:buChar char="•"/>
              <a:tabLst/>
              <a:defRPr lang="en-US" sz="2200" kern="1200" dirty="0" smtClean="0">
                <a:solidFill>
                  <a:schemeClr val="bg1">
                    <a:lumMod val="20000"/>
                    <a:lumOff val="80000"/>
                  </a:schemeClr>
                </a:solidFill>
                <a:latin typeface="+mj-lt"/>
                <a:ea typeface="+mn-ea"/>
                <a:cs typeface="+mn-cs"/>
              </a:defRPr>
            </a:lvl1pPr>
            <a:lvl2pPr marL="406400" indent="0" algn="l" defTabSz="914400" rtl="0" eaLnBrk="1" latinLnBrk="0" hangingPunct="1">
              <a:lnSpc>
                <a:spcPct val="95000"/>
              </a:lnSpc>
              <a:spcBef>
                <a:spcPts val="600"/>
              </a:spcBef>
              <a:buClr>
                <a:schemeClr val="tx2"/>
              </a:buClr>
              <a:buSzPct val="90000"/>
              <a:buFontTx/>
              <a:buNone/>
              <a:tabLst/>
              <a:defRPr>
                <a:solidFill>
                  <a:schemeClr val="bg1">
                    <a:lumMod val="20000"/>
                    <a:lumOff val="80000"/>
                  </a:schemeClr>
                </a:solidFill>
                <a:latin typeface="+mj-lt"/>
              </a:defRPr>
            </a:lvl2pPr>
            <a:lvl3pPr marL="571500" indent="-1588" algn="l" defTabSz="914400" rtl="0" eaLnBrk="1" latinLnBrk="0" hangingPunct="1">
              <a:lnSpc>
                <a:spcPct val="95000"/>
              </a:lnSpc>
              <a:spcBef>
                <a:spcPts val="840"/>
              </a:spcBef>
              <a:buClr>
                <a:schemeClr val="tx2"/>
              </a:buClr>
              <a:buSzPct val="90000"/>
              <a:buFont typeface="Arial" pitchFamily="34" charset="0"/>
              <a:buNone/>
              <a:tabLst/>
              <a:defRPr>
                <a:solidFill>
                  <a:schemeClr val="bg1">
                    <a:lumMod val="20000"/>
                    <a:lumOff val="80000"/>
                  </a:schemeClr>
                </a:solidFill>
                <a:latin typeface="+mj-lt"/>
              </a:defRPr>
            </a:lvl3pPr>
            <a:lvl4pPr>
              <a:defRPr>
                <a:solidFill>
                  <a:schemeClr val="bg1">
                    <a:lumMod val="20000"/>
                    <a:lumOff val="80000"/>
                  </a:schemeClr>
                </a:solidFill>
                <a:latin typeface="+mj-lt"/>
              </a:defRPr>
            </a:lvl4pPr>
            <a:lvl5pPr>
              <a:defRPr>
                <a:solidFill>
                  <a:schemeClr val="bg1">
                    <a:lumMod val="20000"/>
                    <a:lumOff val="80000"/>
                  </a:schemeClr>
                </a:solidFill>
                <a:latin typeface="+mj-lt"/>
              </a:defRPr>
            </a:lvl5pPr>
          </a:lstStyle>
          <a:p>
            <a:pPr marL="228600" lvl="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pPr>
            <a:r>
              <a:rPr lang="en-US" dirty="0" smtClean="0"/>
              <a:t>Body Text</a:t>
            </a:r>
          </a:p>
          <a:p>
            <a:pPr marL="406400" lvl="1" indent="0" algn="l" defTabSz="914400" rtl="0" eaLnBrk="1" latinLnBrk="0" hangingPunct="1">
              <a:lnSpc>
                <a:spcPct val="95000"/>
              </a:lnSpc>
              <a:spcBef>
                <a:spcPts val="600"/>
              </a:spcBef>
              <a:buClr>
                <a:schemeClr val="tx2"/>
              </a:buClr>
              <a:buSzPct val="90000"/>
              <a:buFontTx/>
              <a:buNone/>
              <a:tabLst/>
            </a:pPr>
            <a:r>
              <a:rPr lang="en-US" dirty="0" smtClean="0"/>
              <a:t>Second level</a:t>
            </a:r>
          </a:p>
          <a:p>
            <a:pPr marL="571500" lvl="2" indent="-1588" algn="l" defTabSz="914400" rtl="0" eaLnBrk="1" latinLnBrk="0" hangingPunct="1">
              <a:lnSpc>
                <a:spcPct val="95000"/>
              </a:lnSpc>
              <a:spcBef>
                <a:spcPts val="840"/>
              </a:spcBef>
              <a:buClr>
                <a:schemeClr val="tx2"/>
              </a:buClr>
              <a:buSzPct val="90000"/>
              <a:buFont typeface="Arial" pitchFamily="34" charset="0"/>
              <a:buNone/>
              <a:tabLst/>
            </a:pPr>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670642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ullet Slide Title Only">
    <p:spTree>
      <p:nvGrpSpPr>
        <p:cNvPr id="1" name=""/>
        <p:cNvGrpSpPr/>
        <p:nvPr/>
      </p:nvGrpSpPr>
      <p:grpSpPr>
        <a:xfrm>
          <a:off x="0" y="0"/>
          <a:ext cx="0" cy="0"/>
          <a:chOff x="0" y="0"/>
          <a:chExt cx="0" cy="0"/>
        </a:xfrm>
      </p:grpSpPr>
      <p:sp>
        <p:nvSpPr>
          <p:cNvPr id="5" name="Title 1"/>
          <p:cNvSpPr>
            <a:spLocks noGrp="1"/>
          </p:cNvSpPr>
          <p:nvPr>
            <p:ph type="title"/>
          </p:nvPr>
        </p:nvSpPr>
        <p:spPr>
          <a:xfrm>
            <a:off x="292608" y="439420"/>
            <a:ext cx="11612880" cy="838200"/>
          </a:xfrm>
        </p:spPr>
        <p:txBody>
          <a:bodyPr anchor="ctr"/>
          <a:lstStyle>
            <a:lvl1pPr algn="l" defTabSz="914400" rtl="0" eaLnBrk="1" latinLnBrk="0" hangingPunct="1">
              <a:lnSpc>
                <a:spcPct val="80000"/>
              </a:lnSpc>
              <a:spcBef>
                <a:spcPct val="0"/>
              </a:spcBef>
              <a:buNone/>
              <a:defRPr lang="en-US" sz="3600" b="0" kern="1200" spc="-100" baseline="0" dirty="0">
                <a:gradFill>
                  <a:gsLst>
                    <a:gs pos="0">
                      <a:srgbClr val="8998FB"/>
                    </a:gs>
                    <a:gs pos="98750">
                      <a:schemeClr val="tx1"/>
                    </a:gs>
                    <a:gs pos="26000">
                      <a:srgbClr val="83BBFF"/>
                    </a:gs>
                  </a:gsLst>
                  <a:lin ang="13500000" scaled="1"/>
                </a:gradFill>
                <a:latin typeface="+mj-lt"/>
                <a:ea typeface="+mj-ea"/>
                <a:cs typeface="+mj-cs"/>
              </a:defRPr>
            </a:lvl1pPr>
          </a:lstStyle>
          <a:p>
            <a:r>
              <a:rPr lang="en-US" dirty="0" smtClean="0"/>
              <a:t>Click to edit Master title style</a:t>
            </a:r>
            <a:endParaRPr lang="en-US" dirty="0"/>
          </a:p>
        </p:txBody>
      </p:sp>
      <p:sp>
        <p:nvSpPr>
          <p:cNvPr id="7" name="Text Placeholder 7"/>
          <p:cNvSpPr>
            <a:spLocks noGrp="1"/>
          </p:cNvSpPr>
          <p:nvPr>
            <p:ph type="body" sz="quarter" idx="11" hasCustomPrompt="1"/>
          </p:nvPr>
        </p:nvSpPr>
        <p:spPr>
          <a:xfrm>
            <a:off x="292608" y="1216660"/>
            <a:ext cx="11612880" cy="457200"/>
          </a:xfrm>
          <a:prstGeom prst="rect">
            <a:avLst/>
          </a:prstGeom>
        </p:spPr>
        <p:txBody>
          <a:bodyPr>
            <a:noAutofit/>
          </a:bodyPr>
          <a:lstStyle>
            <a:lvl1pPr marL="0" indent="0">
              <a:buNone/>
              <a:defRPr lang="en-US" sz="2800" kern="1200" spc="-50" baseline="0" dirty="0">
                <a:solidFill>
                  <a:schemeClr val="bg1">
                    <a:lumMod val="20000"/>
                    <a:lumOff val="80000"/>
                  </a:schemeClr>
                </a:solidFill>
                <a:latin typeface="+mj-lt"/>
                <a:ea typeface="+mn-ea"/>
                <a:cs typeface="+mn-cs"/>
              </a:defRPr>
            </a:lvl1pPr>
          </a:lstStyle>
          <a:p>
            <a:pPr marL="0" lvl="0" indent="0" algn="l" defTabSz="914400" rtl="0" eaLnBrk="1" latinLnBrk="0" hangingPunct="1">
              <a:lnSpc>
                <a:spcPct val="95000"/>
              </a:lnSpc>
              <a:spcBef>
                <a:spcPts val="1440"/>
              </a:spcBef>
              <a:buClr>
                <a:schemeClr val="accent1">
                  <a:lumMod val="40000"/>
                  <a:lumOff val="60000"/>
                </a:schemeClr>
              </a:buClr>
              <a:buSzPct val="90000"/>
              <a:buFont typeface="Arial" pitchFamily="34" charset="0"/>
              <a:buNone/>
              <a:tabLst/>
            </a:pPr>
            <a:r>
              <a:rPr lang="en-US" dirty="0" smtClean="0"/>
              <a:t>Slide Subtitle</a:t>
            </a:r>
            <a:endParaRPr lang="en-US" dirty="0"/>
          </a:p>
        </p:txBody>
      </p:sp>
    </p:spTree>
    <p:extLst>
      <p:ext uri="{BB962C8B-B14F-4D97-AF65-F5344CB8AC3E}">
        <p14:creationId xmlns:p14="http://schemas.microsoft.com/office/powerpoint/2010/main" val="141310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and Chart Slide">
    <p:spTree>
      <p:nvGrpSpPr>
        <p:cNvPr id="1" name=""/>
        <p:cNvGrpSpPr/>
        <p:nvPr/>
      </p:nvGrpSpPr>
      <p:grpSpPr>
        <a:xfrm>
          <a:off x="0" y="0"/>
          <a:ext cx="0" cy="0"/>
          <a:chOff x="0" y="0"/>
          <a:chExt cx="0" cy="0"/>
        </a:xfrm>
      </p:grpSpPr>
      <p:sp>
        <p:nvSpPr>
          <p:cNvPr id="5" name="Title 1"/>
          <p:cNvSpPr>
            <a:spLocks noGrp="1"/>
          </p:cNvSpPr>
          <p:nvPr>
            <p:ph type="title"/>
          </p:nvPr>
        </p:nvSpPr>
        <p:spPr>
          <a:xfrm>
            <a:off x="292608" y="439420"/>
            <a:ext cx="11612880" cy="838200"/>
          </a:xfrm>
        </p:spPr>
        <p:txBody>
          <a:bodyPr/>
          <a:lstStyle>
            <a:lvl1pPr algn="l" defTabSz="914400" rtl="0" eaLnBrk="1" latinLnBrk="0" hangingPunct="1">
              <a:lnSpc>
                <a:spcPct val="80000"/>
              </a:lnSpc>
              <a:spcBef>
                <a:spcPct val="0"/>
              </a:spcBef>
              <a:buNone/>
              <a:defRPr lang="en-US" sz="3600" b="0" kern="1200" spc="-100" baseline="0" dirty="0">
                <a:gradFill>
                  <a:gsLst>
                    <a:gs pos="0">
                      <a:srgbClr val="8998FB"/>
                    </a:gs>
                    <a:gs pos="98750">
                      <a:schemeClr val="tx1"/>
                    </a:gs>
                    <a:gs pos="26000">
                      <a:srgbClr val="83BBFF"/>
                    </a:gs>
                  </a:gsLst>
                  <a:lin ang="13500000" scaled="1"/>
                </a:gradFill>
                <a:latin typeface="+mj-lt"/>
                <a:ea typeface="+mj-ea"/>
                <a:cs typeface="+mj-cs"/>
              </a:defRPr>
            </a:lvl1pPr>
          </a:lstStyle>
          <a:p>
            <a:r>
              <a:rPr lang="en-US" dirty="0" smtClean="0"/>
              <a:t>Click to edit Master title style</a:t>
            </a:r>
            <a:endParaRPr lang="en-US" dirty="0"/>
          </a:p>
        </p:txBody>
      </p:sp>
      <p:sp>
        <p:nvSpPr>
          <p:cNvPr id="7" name="Text Placeholder 7"/>
          <p:cNvSpPr>
            <a:spLocks noGrp="1"/>
          </p:cNvSpPr>
          <p:nvPr>
            <p:ph type="body" sz="quarter" idx="11" hasCustomPrompt="1"/>
          </p:nvPr>
        </p:nvSpPr>
        <p:spPr>
          <a:xfrm>
            <a:off x="292608" y="1216660"/>
            <a:ext cx="11612880" cy="457200"/>
          </a:xfrm>
          <a:prstGeom prst="rect">
            <a:avLst/>
          </a:prstGeom>
        </p:spPr>
        <p:txBody>
          <a:bodyPr>
            <a:noAutofit/>
          </a:bodyPr>
          <a:lstStyle>
            <a:lvl1pPr marL="0" indent="0">
              <a:buNone/>
              <a:defRPr lang="en-US" sz="2800" kern="1200" spc="-50" baseline="0" dirty="0">
                <a:solidFill>
                  <a:schemeClr val="bg1">
                    <a:lumMod val="20000"/>
                    <a:lumOff val="80000"/>
                  </a:schemeClr>
                </a:solidFill>
                <a:latin typeface="+mj-lt"/>
                <a:ea typeface="+mn-ea"/>
                <a:cs typeface="+mn-cs"/>
              </a:defRPr>
            </a:lvl1pPr>
          </a:lstStyle>
          <a:p>
            <a:pPr marL="0" lvl="0" indent="0" algn="l" defTabSz="914400" rtl="0" eaLnBrk="1" latinLnBrk="0" hangingPunct="1">
              <a:lnSpc>
                <a:spcPct val="95000"/>
              </a:lnSpc>
              <a:spcBef>
                <a:spcPts val="1440"/>
              </a:spcBef>
              <a:buClr>
                <a:schemeClr val="accent1">
                  <a:lumMod val="40000"/>
                  <a:lumOff val="60000"/>
                </a:schemeClr>
              </a:buClr>
              <a:buSzPct val="90000"/>
              <a:buFont typeface="Arial" pitchFamily="34" charset="0"/>
              <a:buNone/>
              <a:tabLst/>
            </a:pPr>
            <a:r>
              <a:rPr lang="en-US" dirty="0" smtClean="0"/>
              <a:t>Slide Subtitle</a:t>
            </a:r>
            <a:endParaRPr lang="en-US" dirty="0"/>
          </a:p>
        </p:txBody>
      </p:sp>
      <p:sp>
        <p:nvSpPr>
          <p:cNvPr id="3" name="Content Placeholder 2"/>
          <p:cNvSpPr>
            <a:spLocks noGrp="1"/>
          </p:cNvSpPr>
          <p:nvPr>
            <p:ph sz="quarter" idx="12" hasCustomPrompt="1"/>
          </p:nvPr>
        </p:nvSpPr>
        <p:spPr>
          <a:xfrm>
            <a:off x="292608" y="1689100"/>
            <a:ext cx="11614150" cy="4543425"/>
          </a:xfrm>
          <a:prstGeom prst="rect">
            <a:avLst/>
          </a:prstGeom>
        </p:spPr>
        <p:txBody>
          <a:bodyPr anchor="ctr" anchorCtr="0">
            <a:normAutofit/>
          </a:bodyPr>
          <a:lstStyle>
            <a:lvl1pPr>
              <a:defRPr lang="en-US" sz="2000" kern="1200" baseline="0" dirty="0">
                <a:solidFill>
                  <a:srgbClr val="5C5E6C"/>
                </a:solidFill>
                <a:latin typeface="+mj-lt"/>
                <a:ea typeface="+mn-ea"/>
                <a:cs typeface="+mn-cs"/>
              </a:defRPr>
            </a:lvl1pPr>
          </a:lstStyle>
          <a:p>
            <a:pPr marL="0" lvl="0" indent="0" algn="ctr" defTabSz="914400" rtl="0" eaLnBrk="1" latinLnBrk="0" hangingPunct="1">
              <a:lnSpc>
                <a:spcPct val="95000"/>
              </a:lnSpc>
              <a:spcBef>
                <a:spcPts val="1440"/>
              </a:spcBef>
              <a:buClr>
                <a:schemeClr val="accent1"/>
              </a:buClr>
              <a:buSzPct val="90000"/>
              <a:buFont typeface="Arial" pitchFamily="34" charset="0"/>
              <a:buNone/>
              <a:tabLst/>
            </a:pPr>
            <a:r>
              <a:rPr lang="en-US" dirty="0" smtClean="0"/>
              <a:t>Click to add content</a:t>
            </a:r>
            <a:endParaRPr lang="en-US" dirty="0"/>
          </a:p>
        </p:txBody>
      </p:sp>
    </p:spTree>
    <p:extLst>
      <p:ext uri="{BB962C8B-B14F-4D97-AF65-F5344CB8AC3E}">
        <p14:creationId xmlns:p14="http://schemas.microsoft.com/office/powerpoint/2010/main" val="902980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4" name="Picture 3"/>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6350"/>
            <a:ext cx="12187237"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7824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20" name="Picture 3"/>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6350"/>
            <a:ext cx="12187237"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 name="Group 2"/>
          <p:cNvGrpSpPr/>
          <p:nvPr userDrawn="1"/>
        </p:nvGrpSpPr>
        <p:grpSpPr>
          <a:xfrm>
            <a:off x="5673584" y="5843128"/>
            <a:ext cx="842812" cy="187954"/>
            <a:chOff x="4150321" y="5843128"/>
            <a:chExt cx="842812" cy="187954"/>
          </a:xfrm>
          <a:solidFill>
            <a:schemeClr val="tx1"/>
          </a:solidFill>
        </p:grpSpPr>
        <p:sp>
          <p:nvSpPr>
            <p:cNvPr id="4" name="Rectangle 3"/>
            <p:cNvSpPr>
              <a:spLocks noChangeArrowheads="1"/>
            </p:cNvSpPr>
            <p:nvPr/>
          </p:nvSpPr>
          <p:spPr bwMode="black">
            <a:xfrm>
              <a:off x="4347086" y="5848060"/>
              <a:ext cx="47005" cy="178090"/>
            </a:xfrm>
            <a:prstGeom prst="rect">
              <a:avLst/>
            </a:prstGeom>
            <a:grpFill/>
            <a:ln w="9525">
              <a:noFill/>
              <a:miter lim="800000"/>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5" name="Freeform 4"/>
            <p:cNvSpPr>
              <a:spLocks/>
            </p:cNvSpPr>
            <p:nvPr/>
          </p:nvSpPr>
          <p:spPr bwMode="black">
            <a:xfrm>
              <a:off x="4620918" y="5843128"/>
              <a:ext cx="136096" cy="187954"/>
            </a:xfrm>
            <a:custGeom>
              <a:avLst/>
              <a:gdLst/>
              <a:ahLst/>
              <a:cxnLst>
                <a:cxn ang="0">
                  <a:pos x="58" y="24"/>
                </a:cxn>
                <a:cxn ang="0">
                  <a:pos x="42" y="20"/>
                </a:cxn>
                <a:cxn ang="0">
                  <a:pos x="21" y="40"/>
                </a:cxn>
                <a:cxn ang="0">
                  <a:pos x="42" y="60"/>
                </a:cxn>
                <a:cxn ang="0">
                  <a:pos x="58" y="56"/>
                </a:cxn>
                <a:cxn ang="0">
                  <a:pos x="58" y="77"/>
                </a:cxn>
                <a:cxn ang="0">
                  <a:pos x="41" y="80"/>
                </a:cxn>
                <a:cxn ang="0">
                  <a:pos x="0" y="40"/>
                </a:cxn>
                <a:cxn ang="0">
                  <a:pos x="41" y="0"/>
                </a:cxn>
                <a:cxn ang="0">
                  <a:pos x="58" y="3"/>
                </a:cxn>
                <a:cxn ang="0">
                  <a:pos x="58" y="24"/>
                </a:cxn>
              </a:cxnLst>
              <a:rect l="0" t="0" r="r" b="b"/>
              <a:pathLst>
                <a:path w="58" h="80">
                  <a:moveTo>
                    <a:pt x="58" y="24"/>
                  </a:moveTo>
                  <a:cubicBezTo>
                    <a:pt x="58" y="23"/>
                    <a:pt x="51" y="20"/>
                    <a:pt x="42" y="20"/>
                  </a:cubicBezTo>
                  <a:cubicBezTo>
                    <a:pt x="30" y="20"/>
                    <a:pt x="21" y="28"/>
                    <a:pt x="21" y="40"/>
                  </a:cubicBezTo>
                  <a:cubicBezTo>
                    <a:pt x="21" y="51"/>
                    <a:pt x="29" y="60"/>
                    <a:pt x="42" y="60"/>
                  </a:cubicBezTo>
                  <a:cubicBezTo>
                    <a:pt x="51" y="60"/>
                    <a:pt x="57" y="57"/>
                    <a:pt x="58" y="56"/>
                  </a:cubicBezTo>
                  <a:cubicBezTo>
                    <a:pt x="58" y="77"/>
                    <a:pt x="58" y="77"/>
                    <a:pt x="58" y="77"/>
                  </a:cubicBezTo>
                  <a:cubicBezTo>
                    <a:pt x="56" y="78"/>
                    <a:pt x="49" y="80"/>
                    <a:pt x="41" y="80"/>
                  </a:cubicBezTo>
                  <a:cubicBezTo>
                    <a:pt x="19" y="80"/>
                    <a:pt x="0" y="65"/>
                    <a:pt x="0" y="40"/>
                  </a:cubicBezTo>
                  <a:cubicBezTo>
                    <a:pt x="0" y="17"/>
                    <a:pt x="17" y="0"/>
                    <a:pt x="41" y="0"/>
                  </a:cubicBezTo>
                  <a:cubicBezTo>
                    <a:pt x="50" y="0"/>
                    <a:pt x="56" y="3"/>
                    <a:pt x="58" y="3"/>
                  </a:cubicBezTo>
                  <a:lnTo>
                    <a:pt x="58" y="24"/>
                  </a:lnTo>
                  <a:close/>
                </a:path>
              </a:pathLst>
            </a:custGeom>
            <a:grp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6" name="Freeform 5"/>
            <p:cNvSpPr>
              <a:spLocks/>
            </p:cNvSpPr>
            <p:nvPr/>
          </p:nvSpPr>
          <p:spPr bwMode="black">
            <a:xfrm>
              <a:off x="4150321" y="5843128"/>
              <a:ext cx="136096" cy="187954"/>
            </a:xfrm>
            <a:custGeom>
              <a:avLst/>
              <a:gdLst/>
              <a:ahLst/>
              <a:cxnLst>
                <a:cxn ang="0">
                  <a:pos x="58" y="24"/>
                </a:cxn>
                <a:cxn ang="0">
                  <a:pos x="42" y="20"/>
                </a:cxn>
                <a:cxn ang="0">
                  <a:pos x="21" y="40"/>
                </a:cxn>
                <a:cxn ang="0">
                  <a:pos x="42" y="60"/>
                </a:cxn>
                <a:cxn ang="0">
                  <a:pos x="58" y="56"/>
                </a:cxn>
                <a:cxn ang="0">
                  <a:pos x="58" y="77"/>
                </a:cxn>
                <a:cxn ang="0">
                  <a:pos x="40" y="80"/>
                </a:cxn>
                <a:cxn ang="0">
                  <a:pos x="0" y="40"/>
                </a:cxn>
                <a:cxn ang="0">
                  <a:pos x="40" y="0"/>
                </a:cxn>
                <a:cxn ang="0">
                  <a:pos x="58" y="3"/>
                </a:cxn>
                <a:cxn ang="0">
                  <a:pos x="58" y="24"/>
                </a:cxn>
              </a:cxnLst>
              <a:rect l="0" t="0" r="r" b="b"/>
              <a:pathLst>
                <a:path w="58" h="80">
                  <a:moveTo>
                    <a:pt x="58" y="24"/>
                  </a:moveTo>
                  <a:cubicBezTo>
                    <a:pt x="57" y="23"/>
                    <a:pt x="51" y="20"/>
                    <a:pt x="42" y="20"/>
                  </a:cubicBezTo>
                  <a:cubicBezTo>
                    <a:pt x="29" y="20"/>
                    <a:pt x="21" y="28"/>
                    <a:pt x="21" y="40"/>
                  </a:cubicBezTo>
                  <a:cubicBezTo>
                    <a:pt x="21" y="51"/>
                    <a:pt x="29" y="60"/>
                    <a:pt x="42" y="60"/>
                  </a:cubicBezTo>
                  <a:cubicBezTo>
                    <a:pt x="51" y="60"/>
                    <a:pt x="57" y="57"/>
                    <a:pt x="58" y="56"/>
                  </a:cubicBezTo>
                  <a:cubicBezTo>
                    <a:pt x="58" y="77"/>
                    <a:pt x="58" y="77"/>
                    <a:pt x="58" y="77"/>
                  </a:cubicBezTo>
                  <a:cubicBezTo>
                    <a:pt x="56" y="78"/>
                    <a:pt x="49" y="80"/>
                    <a:pt x="40" y="80"/>
                  </a:cubicBezTo>
                  <a:cubicBezTo>
                    <a:pt x="19" y="80"/>
                    <a:pt x="0" y="65"/>
                    <a:pt x="0" y="40"/>
                  </a:cubicBezTo>
                  <a:cubicBezTo>
                    <a:pt x="0" y="17"/>
                    <a:pt x="17" y="0"/>
                    <a:pt x="40" y="0"/>
                  </a:cubicBezTo>
                  <a:cubicBezTo>
                    <a:pt x="49" y="0"/>
                    <a:pt x="56" y="3"/>
                    <a:pt x="58" y="3"/>
                  </a:cubicBezTo>
                  <a:lnTo>
                    <a:pt x="58" y="24"/>
                  </a:lnTo>
                  <a:close/>
                </a:path>
              </a:pathLst>
            </a:custGeom>
            <a:grp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7" name="Freeform 6"/>
            <p:cNvSpPr>
              <a:spLocks noEditPoints="1"/>
            </p:cNvSpPr>
            <p:nvPr/>
          </p:nvSpPr>
          <p:spPr bwMode="black">
            <a:xfrm>
              <a:off x="4806205" y="5843128"/>
              <a:ext cx="186928" cy="187954"/>
            </a:xfrm>
            <a:custGeom>
              <a:avLst/>
              <a:gdLst/>
              <a:ahLst/>
              <a:cxnLst>
                <a:cxn ang="0">
                  <a:pos x="80" y="40"/>
                </a:cxn>
                <a:cxn ang="0">
                  <a:pos x="40" y="80"/>
                </a:cxn>
                <a:cxn ang="0">
                  <a:pos x="0" y="40"/>
                </a:cxn>
                <a:cxn ang="0">
                  <a:pos x="40" y="0"/>
                </a:cxn>
                <a:cxn ang="0">
                  <a:pos x="80" y="40"/>
                </a:cxn>
                <a:cxn ang="0">
                  <a:pos x="40" y="20"/>
                </a:cxn>
                <a:cxn ang="0">
                  <a:pos x="20" y="40"/>
                </a:cxn>
                <a:cxn ang="0">
                  <a:pos x="40" y="60"/>
                </a:cxn>
                <a:cxn ang="0">
                  <a:pos x="60" y="40"/>
                </a:cxn>
                <a:cxn ang="0">
                  <a:pos x="40" y="20"/>
                </a:cxn>
              </a:cxnLst>
              <a:rect l="0" t="0" r="r" b="b"/>
              <a:pathLst>
                <a:path w="80" h="80">
                  <a:moveTo>
                    <a:pt x="80" y="40"/>
                  </a:moveTo>
                  <a:cubicBezTo>
                    <a:pt x="80" y="62"/>
                    <a:pt x="64" y="80"/>
                    <a:pt x="40" y="80"/>
                  </a:cubicBezTo>
                  <a:cubicBezTo>
                    <a:pt x="16" y="80"/>
                    <a:pt x="0" y="62"/>
                    <a:pt x="0" y="40"/>
                  </a:cubicBezTo>
                  <a:cubicBezTo>
                    <a:pt x="0" y="18"/>
                    <a:pt x="16" y="0"/>
                    <a:pt x="40" y="0"/>
                  </a:cubicBezTo>
                  <a:cubicBezTo>
                    <a:pt x="64" y="0"/>
                    <a:pt x="80" y="18"/>
                    <a:pt x="80" y="40"/>
                  </a:cubicBezTo>
                  <a:moveTo>
                    <a:pt x="40" y="20"/>
                  </a:moveTo>
                  <a:cubicBezTo>
                    <a:pt x="29" y="20"/>
                    <a:pt x="20" y="29"/>
                    <a:pt x="20" y="40"/>
                  </a:cubicBezTo>
                  <a:cubicBezTo>
                    <a:pt x="20" y="51"/>
                    <a:pt x="29" y="60"/>
                    <a:pt x="40" y="60"/>
                  </a:cubicBezTo>
                  <a:cubicBezTo>
                    <a:pt x="51" y="60"/>
                    <a:pt x="60" y="51"/>
                    <a:pt x="60" y="40"/>
                  </a:cubicBezTo>
                  <a:cubicBezTo>
                    <a:pt x="60" y="29"/>
                    <a:pt x="51" y="20"/>
                    <a:pt x="40" y="20"/>
                  </a:cubicBezTo>
                </a:path>
              </a:pathLst>
            </a:custGeom>
            <a:grp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8" name="Freeform 7"/>
            <p:cNvSpPr>
              <a:spLocks/>
            </p:cNvSpPr>
            <p:nvPr/>
          </p:nvSpPr>
          <p:spPr bwMode="black">
            <a:xfrm>
              <a:off x="4454760" y="5843128"/>
              <a:ext cx="121886" cy="187954"/>
            </a:xfrm>
            <a:custGeom>
              <a:avLst/>
              <a:gdLst/>
              <a:ahLst/>
              <a:cxnLst>
                <a:cxn ang="0">
                  <a:pos x="47" y="19"/>
                </a:cxn>
                <a:cxn ang="0">
                  <a:pos x="32" y="17"/>
                </a:cxn>
                <a:cxn ang="0">
                  <a:pos x="20" y="23"/>
                </a:cxn>
                <a:cxn ang="0">
                  <a:pos x="29" y="30"/>
                </a:cxn>
                <a:cxn ang="0">
                  <a:pos x="34" y="32"/>
                </a:cxn>
                <a:cxn ang="0">
                  <a:pos x="52" y="54"/>
                </a:cxn>
                <a:cxn ang="0">
                  <a:pos x="21" y="80"/>
                </a:cxn>
                <a:cxn ang="0">
                  <a:pos x="0" y="77"/>
                </a:cxn>
                <a:cxn ang="0">
                  <a:pos x="0" y="60"/>
                </a:cxn>
                <a:cxn ang="0">
                  <a:pos x="18" y="63"/>
                </a:cxn>
                <a:cxn ang="0">
                  <a:pos x="32" y="56"/>
                </a:cxn>
                <a:cxn ang="0">
                  <a:pos x="23" y="48"/>
                </a:cxn>
                <a:cxn ang="0">
                  <a:pos x="19" y="47"/>
                </a:cxn>
                <a:cxn ang="0">
                  <a:pos x="0" y="24"/>
                </a:cxn>
                <a:cxn ang="0">
                  <a:pos x="28" y="0"/>
                </a:cxn>
                <a:cxn ang="0">
                  <a:pos x="47" y="3"/>
                </a:cxn>
                <a:cxn ang="0">
                  <a:pos x="47" y="19"/>
                </a:cxn>
              </a:cxnLst>
              <a:rect l="0" t="0" r="r" b="b"/>
              <a:pathLst>
                <a:path w="52" h="80">
                  <a:moveTo>
                    <a:pt x="47" y="19"/>
                  </a:moveTo>
                  <a:cubicBezTo>
                    <a:pt x="47" y="19"/>
                    <a:pt x="38" y="17"/>
                    <a:pt x="32" y="17"/>
                  </a:cubicBezTo>
                  <a:cubicBezTo>
                    <a:pt x="24" y="17"/>
                    <a:pt x="20" y="19"/>
                    <a:pt x="20" y="23"/>
                  </a:cubicBezTo>
                  <a:cubicBezTo>
                    <a:pt x="20" y="28"/>
                    <a:pt x="26" y="29"/>
                    <a:pt x="29" y="30"/>
                  </a:cubicBezTo>
                  <a:cubicBezTo>
                    <a:pt x="34" y="32"/>
                    <a:pt x="34" y="32"/>
                    <a:pt x="34" y="32"/>
                  </a:cubicBezTo>
                  <a:cubicBezTo>
                    <a:pt x="47" y="36"/>
                    <a:pt x="52" y="45"/>
                    <a:pt x="52" y="54"/>
                  </a:cubicBezTo>
                  <a:cubicBezTo>
                    <a:pt x="52" y="73"/>
                    <a:pt x="35" y="80"/>
                    <a:pt x="21" y="80"/>
                  </a:cubicBezTo>
                  <a:cubicBezTo>
                    <a:pt x="10" y="80"/>
                    <a:pt x="1" y="78"/>
                    <a:pt x="0" y="77"/>
                  </a:cubicBezTo>
                  <a:cubicBezTo>
                    <a:pt x="0" y="60"/>
                    <a:pt x="0" y="60"/>
                    <a:pt x="0" y="60"/>
                  </a:cubicBezTo>
                  <a:cubicBezTo>
                    <a:pt x="2" y="60"/>
                    <a:pt x="10" y="63"/>
                    <a:pt x="18" y="63"/>
                  </a:cubicBezTo>
                  <a:cubicBezTo>
                    <a:pt x="28" y="63"/>
                    <a:pt x="32" y="60"/>
                    <a:pt x="32" y="56"/>
                  </a:cubicBezTo>
                  <a:cubicBezTo>
                    <a:pt x="32" y="52"/>
                    <a:pt x="28" y="49"/>
                    <a:pt x="23" y="48"/>
                  </a:cubicBezTo>
                  <a:cubicBezTo>
                    <a:pt x="22" y="48"/>
                    <a:pt x="21" y="47"/>
                    <a:pt x="19" y="47"/>
                  </a:cubicBezTo>
                  <a:cubicBezTo>
                    <a:pt x="9" y="43"/>
                    <a:pt x="0" y="37"/>
                    <a:pt x="0" y="24"/>
                  </a:cubicBezTo>
                  <a:cubicBezTo>
                    <a:pt x="0" y="10"/>
                    <a:pt x="10" y="0"/>
                    <a:pt x="28" y="0"/>
                  </a:cubicBezTo>
                  <a:cubicBezTo>
                    <a:pt x="37" y="0"/>
                    <a:pt x="46" y="3"/>
                    <a:pt x="47" y="3"/>
                  </a:cubicBezTo>
                  <a:lnTo>
                    <a:pt x="47" y="19"/>
                  </a:lnTo>
                  <a:close/>
                </a:path>
              </a:pathLst>
            </a:custGeom>
            <a:grp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grpSp>
      <p:sp>
        <p:nvSpPr>
          <p:cNvPr id="9" name="Freeform 8"/>
          <p:cNvSpPr>
            <a:spLocks/>
          </p:cNvSpPr>
          <p:nvPr userDrawn="1"/>
        </p:nvSpPr>
        <p:spPr bwMode="black">
          <a:xfrm>
            <a:off x="5580120" y="5632160"/>
            <a:ext cx="44272" cy="91511"/>
          </a:xfrm>
          <a:custGeom>
            <a:avLst/>
            <a:gdLst/>
            <a:ahLst/>
            <a:cxnLst>
              <a:cxn ang="0">
                <a:pos x="19" y="10"/>
              </a:cxn>
              <a:cxn ang="0">
                <a:pos x="10" y="0"/>
              </a:cxn>
              <a:cxn ang="0">
                <a:pos x="0" y="10"/>
              </a:cxn>
              <a:cxn ang="0">
                <a:pos x="0" y="30"/>
              </a:cxn>
              <a:cxn ang="0">
                <a:pos x="10" y="39"/>
              </a:cxn>
              <a:cxn ang="0">
                <a:pos x="19" y="30"/>
              </a:cxn>
              <a:cxn ang="0">
                <a:pos x="19" y="10"/>
              </a:cxn>
            </a:cxnLst>
            <a:rect l="0" t="0" r="r" b="b"/>
            <a:pathLst>
              <a:path w="19" h="39">
                <a:moveTo>
                  <a:pt x="19" y="10"/>
                </a:moveTo>
                <a:cubicBezTo>
                  <a:pt x="19" y="4"/>
                  <a:pt x="15" y="0"/>
                  <a:pt x="10" y="0"/>
                </a:cubicBezTo>
                <a:cubicBezTo>
                  <a:pt x="4" y="0"/>
                  <a:pt x="0" y="4"/>
                  <a:pt x="0" y="10"/>
                </a:cubicBezTo>
                <a:cubicBezTo>
                  <a:pt x="0" y="30"/>
                  <a:pt x="0" y="30"/>
                  <a:pt x="0" y="30"/>
                </a:cubicBezTo>
                <a:cubicBezTo>
                  <a:pt x="0" y="35"/>
                  <a:pt x="4" y="39"/>
                  <a:pt x="10" y="39"/>
                </a:cubicBezTo>
                <a:cubicBezTo>
                  <a:pt x="15" y="39"/>
                  <a:pt x="19" y="35"/>
                  <a:pt x="19" y="30"/>
                </a:cubicBezTo>
                <a:lnTo>
                  <a:pt x="19" y="10"/>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10" name="Freeform 9"/>
          <p:cNvSpPr>
            <a:spLocks/>
          </p:cNvSpPr>
          <p:nvPr userDrawn="1"/>
        </p:nvSpPr>
        <p:spPr bwMode="black">
          <a:xfrm>
            <a:off x="5704191" y="5570787"/>
            <a:ext cx="44272" cy="152884"/>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4" y="0"/>
                  <a:pt x="9" y="0"/>
                </a:cubicBezTo>
                <a:cubicBezTo>
                  <a:pt x="4" y="0"/>
                  <a:pt x="0" y="4"/>
                  <a:pt x="0" y="9"/>
                </a:cubicBezTo>
                <a:cubicBezTo>
                  <a:pt x="0" y="56"/>
                  <a:pt x="0" y="56"/>
                  <a:pt x="0" y="56"/>
                </a:cubicBezTo>
                <a:cubicBezTo>
                  <a:pt x="0" y="61"/>
                  <a:pt x="4" y="65"/>
                  <a:pt x="9" y="65"/>
                </a:cubicBezTo>
                <a:cubicBezTo>
                  <a:pt x="14" y="65"/>
                  <a:pt x="19" y="61"/>
                  <a:pt x="19" y="56"/>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11" name="Freeform 10"/>
          <p:cNvSpPr>
            <a:spLocks/>
          </p:cNvSpPr>
          <p:nvPr userDrawn="1"/>
        </p:nvSpPr>
        <p:spPr bwMode="black">
          <a:xfrm>
            <a:off x="5826077" y="5486400"/>
            <a:ext cx="44272" cy="281657"/>
          </a:xfrm>
          <a:custGeom>
            <a:avLst/>
            <a:gdLst/>
            <a:ahLst/>
            <a:cxnLst>
              <a:cxn ang="0">
                <a:pos x="19" y="9"/>
              </a:cxn>
              <a:cxn ang="0">
                <a:pos x="10" y="0"/>
              </a:cxn>
              <a:cxn ang="0">
                <a:pos x="0" y="9"/>
              </a:cxn>
              <a:cxn ang="0">
                <a:pos x="0" y="111"/>
              </a:cxn>
              <a:cxn ang="0">
                <a:pos x="10" y="120"/>
              </a:cxn>
              <a:cxn ang="0">
                <a:pos x="19" y="111"/>
              </a:cxn>
              <a:cxn ang="0">
                <a:pos x="19" y="9"/>
              </a:cxn>
            </a:cxnLst>
            <a:rect l="0" t="0" r="r" b="b"/>
            <a:pathLst>
              <a:path w="19" h="120">
                <a:moveTo>
                  <a:pt x="19" y="9"/>
                </a:moveTo>
                <a:cubicBezTo>
                  <a:pt x="19" y="4"/>
                  <a:pt x="15" y="0"/>
                  <a:pt x="10" y="0"/>
                </a:cubicBezTo>
                <a:cubicBezTo>
                  <a:pt x="5" y="0"/>
                  <a:pt x="0" y="4"/>
                  <a:pt x="0" y="9"/>
                </a:cubicBezTo>
                <a:cubicBezTo>
                  <a:pt x="0" y="111"/>
                  <a:pt x="0" y="111"/>
                  <a:pt x="0" y="111"/>
                </a:cubicBezTo>
                <a:cubicBezTo>
                  <a:pt x="0" y="116"/>
                  <a:pt x="5" y="120"/>
                  <a:pt x="10" y="120"/>
                </a:cubicBezTo>
                <a:cubicBezTo>
                  <a:pt x="15" y="120"/>
                  <a:pt x="19" y="116"/>
                  <a:pt x="19" y="111"/>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12" name="Freeform 11"/>
          <p:cNvSpPr>
            <a:spLocks/>
          </p:cNvSpPr>
          <p:nvPr userDrawn="1"/>
        </p:nvSpPr>
        <p:spPr bwMode="black">
          <a:xfrm>
            <a:off x="5950148" y="5570787"/>
            <a:ext cx="44272" cy="152884"/>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5" y="0"/>
                  <a:pt x="9" y="0"/>
                </a:cubicBezTo>
                <a:cubicBezTo>
                  <a:pt x="4" y="0"/>
                  <a:pt x="0" y="4"/>
                  <a:pt x="0" y="9"/>
                </a:cubicBezTo>
                <a:cubicBezTo>
                  <a:pt x="0" y="56"/>
                  <a:pt x="0" y="56"/>
                  <a:pt x="0" y="56"/>
                </a:cubicBezTo>
                <a:cubicBezTo>
                  <a:pt x="0" y="61"/>
                  <a:pt x="4" y="65"/>
                  <a:pt x="9" y="65"/>
                </a:cubicBezTo>
                <a:cubicBezTo>
                  <a:pt x="15" y="65"/>
                  <a:pt x="19" y="61"/>
                  <a:pt x="19" y="56"/>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13" name="Freeform 12"/>
          <p:cNvSpPr>
            <a:spLocks/>
          </p:cNvSpPr>
          <p:nvPr userDrawn="1"/>
        </p:nvSpPr>
        <p:spPr bwMode="black">
          <a:xfrm>
            <a:off x="6071487" y="5632160"/>
            <a:ext cx="47005" cy="91511"/>
          </a:xfrm>
          <a:custGeom>
            <a:avLst/>
            <a:gdLst/>
            <a:ahLst/>
            <a:cxnLst>
              <a:cxn ang="0">
                <a:pos x="20" y="10"/>
              </a:cxn>
              <a:cxn ang="0">
                <a:pos x="10" y="0"/>
              </a:cxn>
              <a:cxn ang="0">
                <a:pos x="0" y="10"/>
              </a:cxn>
              <a:cxn ang="0">
                <a:pos x="0" y="30"/>
              </a:cxn>
              <a:cxn ang="0">
                <a:pos x="10" y="39"/>
              </a:cxn>
              <a:cxn ang="0">
                <a:pos x="20" y="30"/>
              </a:cxn>
              <a:cxn ang="0">
                <a:pos x="20" y="10"/>
              </a:cxn>
            </a:cxnLst>
            <a:rect l="0" t="0" r="r" b="b"/>
            <a:pathLst>
              <a:path w="20" h="39">
                <a:moveTo>
                  <a:pt x="20" y="10"/>
                </a:moveTo>
                <a:cubicBezTo>
                  <a:pt x="20" y="4"/>
                  <a:pt x="15" y="0"/>
                  <a:pt x="10" y="0"/>
                </a:cubicBezTo>
                <a:cubicBezTo>
                  <a:pt x="5" y="0"/>
                  <a:pt x="0" y="4"/>
                  <a:pt x="0" y="10"/>
                </a:cubicBezTo>
                <a:cubicBezTo>
                  <a:pt x="0" y="30"/>
                  <a:pt x="0" y="30"/>
                  <a:pt x="0" y="30"/>
                </a:cubicBezTo>
                <a:cubicBezTo>
                  <a:pt x="0" y="35"/>
                  <a:pt x="5" y="39"/>
                  <a:pt x="10" y="39"/>
                </a:cubicBezTo>
                <a:cubicBezTo>
                  <a:pt x="15" y="39"/>
                  <a:pt x="20" y="35"/>
                  <a:pt x="20" y="30"/>
                </a:cubicBezTo>
                <a:lnTo>
                  <a:pt x="20" y="10"/>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14" name="Freeform 13"/>
          <p:cNvSpPr>
            <a:spLocks/>
          </p:cNvSpPr>
          <p:nvPr userDrawn="1"/>
        </p:nvSpPr>
        <p:spPr bwMode="black">
          <a:xfrm>
            <a:off x="6195558" y="5570787"/>
            <a:ext cx="44819" cy="152884"/>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4" y="0"/>
                  <a:pt x="0" y="4"/>
                  <a:pt x="0" y="9"/>
                </a:cubicBezTo>
                <a:cubicBezTo>
                  <a:pt x="0" y="56"/>
                  <a:pt x="0" y="56"/>
                  <a:pt x="0" y="56"/>
                </a:cubicBezTo>
                <a:cubicBezTo>
                  <a:pt x="0" y="61"/>
                  <a:pt x="4" y="65"/>
                  <a:pt x="10" y="65"/>
                </a:cubicBezTo>
                <a:cubicBezTo>
                  <a:pt x="15" y="65"/>
                  <a:pt x="19" y="61"/>
                  <a:pt x="19" y="56"/>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15" name="Freeform 14"/>
          <p:cNvSpPr>
            <a:spLocks/>
          </p:cNvSpPr>
          <p:nvPr userDrawn="1"/>
        </p:nvSpPr>
        <p:spPr bwMode="black">
          <a:xfrm>
            <a:off x="6319631" y="5486400"/>
            <a:ext cx="44819" cy="281657"/>
          </a:xfrm>
          <a:custGeom>
            <a:avLst/>
            <a:gdLst/>
            <a:ahLst/>
            <a:cxnLst>
              <a:cxn ang="0">
                <a:pos x="19" y="9"/>
              </a:cxn>
              <a:cxn ang="0">
                <a:pos x="9" y="0"/>
              </a:cxn>
              <a:cxn ang="0">
                <a:pos x="0" y="9"/>
              </a:cxn>
              <a:cxn ang="0">
                <a:pos x="0" y="111"/>
              </a:cxn>
              <a:cxn ang="0">
                <a:pos x="9" y="120"/>
              </a:cxn>
              <a:cxn ang="0">
                <a:pos x="19" y="111"/>
              </a:cxn>
              <a:cxn ang="0">
                <a:pos x="19" y="9"/>
              </a:cxn>
            </a:cxnLst>
            <a:rect l="0" t="0" r="r" b="b"/>
            <a:pathLst>
              <a:path w="19" h="120">
                <a:moveTo>
                  <a:pt x="19" y="9"/>
                </a:moveTo>
                <a:cubicBezTo>
                  <a:pt x="19" y="4"/>
                  <a:pt x="15" y="0"/>
                  <a:pt x="9" y="0"/>
                </a:cubicBezTo>
                <a:cubicBezTo>
                  <a:pt x="4" y="0"/>
                  <a:pt x="0" y="4"/>
                  <a:pt x="0" y="9"/>
                </a:cubicBezTo>
                <a:cubicBezTo>
                  <a:pt x="0" y="111"/>
                  <a:pt x="0" y="111"/>
                  <a:pt x="0" y="111"/>
                </a:cubicBezTo>
                <a:cubicBezTo>
                  <a:pt x="0" y="116"/>
                  <a:pt x="4" y="120"/>
                  <a:pt x="9" y="120"/>
                </a:cubicBezTo>
                <a:cubicBezTo>
                  <a:pt x="15" y="120"/>
                  <a:pt x="19" y="116"/>
                  <a:pt x="19" y="111"/>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16" name="Freeform 15"/>
          <p:cNvSpPr>
            <a:spLocks/>
          </p:cNvSpPr>
          <p:nvPr userDrawn="1"/>
        </p:nvSpPr>
        <p:spPr bwMode="black">
          <a:xfrm>
            <a:off x="6441518" y="5570788"/>
            <a:ext cx="44819" cy="152884"/>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5" y="0"/>
                  <a:pt x="0" y="4"/>
                  <a:pt x="0" y="9"/>
                </a:cubicBezTo>
                <a:cubicBezTo>
                  <a:pt x="0" y="56"/>
                  <a:pt x="0" y="56"/>
                  <a:pt x="0" y="56"/>
                </a:cubicBezTo>
                <a:cubicBezTo>
                  <a:pt x="0" y="61"/>
                  <a:pt x="5" y="65"/>
                  <a:pt x="10" y="65"/>
                </a:cubicBezTo>
                <a:cubicBezTo>
                  <a:pt x="15" y="65"/>
                  <a:pt x="19" y="61"/>
                  <a:pt x="19" y="56"/>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17" name="Freeform 16"/>
          <p:cNvSpPr>
            <a:spLocks/>
          </p:cNvSpPr>
          <p:nvPr userDrawn="1"/>
        </p:nvSpPr>
        <p:spPr bwMode="black">
          <a:xfrm>
            <a:off x="6565592" y="5632160"/>
            <a:ext cx="44819" cy="91511"/>
          </a:xfrm>
          <a:custGeom>
            <a:avLst/>
            <a:gdLst/>
            <a:ahLst/>
            <a:cxnLst>
              <a:cxn ang="0">
                <a:pos x="19" y="10"/>
              </a:cxn>
              <a:cxn ang="0">
                <a:pos x="9" y="0"/>
              </a:cxn>
              <a:cxn ang="0">
                <a:pos x="0" y="10"/>
              </a:cxn>
              <a:cxn ang="0">
                <a:pos x="0" y="30"/>
              </a:cxn>
              <a:cxn ang="0">
                <a:pos x="9" y="39"/>
              </a:cxn>
              <a:cxn ang="0">
                <a:pos x="19" y="30"/>
              </a:cxn>
              <a:cxn ang="0">
                <a:pos x="19" y="10"/>
              </a:cxn>
            </a:cxnLst>
            <a:rect l="0" t="0" r="r" b="b"/>
            <a:pathLst>
              <a:path w="19" h="39">
                <a:moveTo>
                  <a:pt x="19" y="10"/>
                </a:moveTo>
                <a:cubicBezTo>
                  <a:pt x="19" y="4"/>
                  <a:pt x="15" y="0"/>
                  <a:pt x="9" y="0"/>
                </a:cubicBezTo>
                <a:cubicBezTo>
                  <a:pt x="4" y="0"/>
                  <a:pt x="0" y="4"/>
                  <a:pt x="0" y="10"/>
                </a:cubicBezTo>
                <a:cubicBezTo>
                  <a:pt x="0" y="30"/>
                  <a:pt x="0" y="30"/>
                  <a:pt x="0" y="30"/>
                </a:cubicBezTo>
                <a:cubicBezTo>
                  <a:pt x="0" y="35"/>
                  <a:pt x="4" y="39"/>
                  <a:pt x="9" y="39"/>
                </a:cubicBezTo>
                <a:cubicBezTo>
                  <a:pt x="15" y="39"/>
                  <a:pt x="19" y="35"/>
                  <a:pt x="19" y="30"/>
                </a:cubicBezTo>
                <a:lnTo>
                  <a:pt x="19" y="10"/>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Tree>
    <p:extLst>
      <p:ext uri="{BB962C8B-B14F-4D97-AF65-F5344CB8AC3E}">
        <p14:creationId xmlns:p14="http://schemas.microsoft.com/office/powerpoint/2010/main" val="2714379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6" presetClass="emph" presetSubtype="0" autoRev="1" fill="hold" grpId="1" nodeType="withEffect">
                                  <p:stCondLst>
                                    <p:cond delay="0"/>
                                  </p:stCondLst>
                                  <p:childTnLst>
                                    <p:animScale>
                                      <p:cBhvr>
                                        <p:cTn id="9" dur="250" fill="hold"/>
                                        <p:tgtEl>
                                          <p:spTgt spid="9"/>
                                        </p:tgtEl>
                                      </p:cBhvr>
                                      <p:by x="135000" y="135000"/>
                                    </p:animScale>
                                  </p:childTnLst>
                                </p:cTn>
                              </p:par>
                              <p:par>
                                <p:cTn id="10" presetID="10" presetClass="entr" presetSubtype="0" fill="hold" grpId="0" nodeType="withEffect">
                                  <p:stCondLst>
                                    <p:cond delay="1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6" presetClass="emph" presetSubtype="0" autoRev="1" fill="hold" grpId="1" nodeType="withEffect">
                                  <p:stCondLst>
                                    <p:cond delay="100"/>
                                  </p:stCondLst>
                                  <p:childTnLst>
                                    <p:animScale>
                                      <p:cBhvr>
                                        <p:cTn id="14" dur="250" fill="hold"/>
                                        <p:tgtEl>
                                          <p:spTgt spid="10"/>
                                        </p:tgtEl>
                                      </p:cBhvr>
                                      <p:by x="135000" y="135000"/>
                                    </p:animScale>
                                  </p:childTnLst>
                                </p:cTn>
                              </p:par>
                              <p:par>
                                <p:cTn id="15" presetID="10" presetClass="entr" presetSubtype="0" fill="hold" grpId="0" nodeType="withEffect">
                                  <p:stCondLst>
                                    <p:cond delay="2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6" presetClass="emph" presetSubtype="0" autoRev="1" fill="hold" grpId="1" nodeType="withEffect">
                                  <p:stCondLst>
                                    <p:cond delay="200"/>
                                  </p:stCondLst>
                                  <p:childTnLst>
                                    <p:animScale>
                                      <p:cBhvr>
                                        <p:cTn id="19" dur="250" fill="hold"/>
                                        <p:tgtEl>
                                          <p:spTgt spid="11"/>
                                        </p:tgtEl>
                                      </p:cBhvr>
                                      <p:by x="135000" y="135000"/>
                                    </p:animScale>
                                  </p:childTnLst>
                                </p:cTn>
                              </p:par>
                              <p:par>
                                <p:cTn id="20" presetID="10" presetClass="entr" presetSubtype="0" fill="hold" grpId="0" nodeType="withEffect">
                                  <p:stCondLst>
                                    <p:cond delay="3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6" presetClass="emph" presetSubtype="0" autoRev="1" fill="hold" grpId="1" nodeType="withEffect">
                                  <p:stCondLst>
                                    <p:cond delay="300"/>
                                  </p:stCondLst>
                                  <p:childTnLst>
                                    <p:animScale>
                                      <p:cBhvr>
                                        <p:cTn id="24" dur="250" fill="hold"/>
                                        <p:tgtEl>
                                          <p:spTgt spid="12"/>
                                        </p:tgtEl>
                                      </p:cBhvr>
                                      <p:by x="135000" y="135000"/>
                                    </p:animScale>
                                  </p:childTnLst>
                                </p:cTn>
                              </p:par>
                              <p:par>
                                <p:cTn id="25" presetID="10" presetClass="entr" presetSubtype="0" fill="hold" grpId="0" nodeType="withEffect">
                                  <p:stCondLst>
                                    <p:cond delay="4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6" presetClass="emph" presetSubtype="0" autoRev="1" fill="hold" grpId="1" nodeType="withEffect">
                                  <p:stCondLst>
                                    <p:cond delay="400"/>
                                  </p:stCondLst>
                                  <p:childTnLst>
                                    <p:animScale>
                                      <p:cBhvr>
                                        <p:cTn id="29" dur="250" fill="hold"/>
                                        <p:tgtEl>
                                          <p:spTgt spid="13"/>
                                        </p:tgtEl>
                                      </p:cBhvr>
                                      <p:by x="135000" y="135000"/>
                                    </p:animScale>
                                  </p:childTnLst>
                                </p:cTn>
                              </p:par>
                              <p:par>
                                <p:cTn id="30" presetID="10" presetClass="entr" presetSubtype="0" fill="hold" grpId="0" nodeType="withEffect">
                                  <p:stCondLst>
                                    <p:cond delay="5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par>
                                <p:cTn id="33" presetID="6" presetClass="emph" presetSubtype="0" autoRev="1" fill="hold" grpId="1" nodeType="withEffect">
                                  <p:stCondLst>
                                    <p:cond delay="500"/>
                                  </p:stCondLst>
                                  <p:childTnLst>
                                    <p:animScale>
                                      <p:cBhvr>
                                        <p:cTn id="34" dur="250" fill="hold"/>
                                        <p:tgtEl>
                                          <p:spTgt spid="14"/>
                                        </p:tgtEl>
                                      </p:cBhvr>
                                      <p:by x="135000" y="135000"/>
                                    </p:animScale>
                                  </p:childTnLst>
                                </p:cTn>
                              </p:par>
                              <p:par>
                                <p:cTn id="35" presetID="10" presetClass="entr" presetSubtype="0" fill="hold" grpId="0" nodeType="withEffect">
                                  <p:stCondLst>
                                    <p:cond delay="60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6" presetClass="emph" presetSubtype="0" autoRev="1" fill="hold" grpId="1" nodeType="withEffect">
                                  <p:stCondLst>
                                    <p:cond delay="600"/>
                                  </p:stCondLst>
                                  <p:childTnLst>
                                    <p:animScale>
                                      <p:cBhvr>
                                        <p:cTn id="39" dur="250" fill="hold"/>
                                        <p:tgtEl>
                                          <p:spTgt spid="15"/>
                                        </p:tgtEl>
                                      </p:cBhvr>
                                      <p:by x="135000" y="135000"/>
                                    </p:animScale>
                                  </p:childTnLst>
                                </p:cTn>
                              </p:par>
                              <p:par>
                                <p:cTn id="40" presetID="10" presetClass="entr" presetSubtype="0" fill="hold" grpId="0" nodeType="withEffect">
                                  <p:stCondLst>
                                    <p:cond delay="7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par>
                                <p:cTn id="43" presetID="6" presetClass="emph" presetSubtype="0" autoRev="1" fill="hold" grpId="1" nodeType="withEffect">
                                  <p:stCondLst>
                                    <p:cond delay="700"/>
                                  </p:stCondLst>
                                  <p:childTnLst>
                                    <p:animScale>
                                      <p:cBhvr>
                                        <p:cTn id="44" dur="250" fill="hold"/>
                                        <p:tgtEl>
                                          <p:spTgt spid="16"/>
                                        </p:tgtEl>
                                      </p:cBhvr>
                                      <p:by x="135000" y="135000"/>
                                    </p:animScale>
                                  </p:childTnLst>
                                </p:cTn>
                              </p:par>
                              <p:par>
                                <p:cTn id="45" presetID="10" presetClass="entr" presetSubtype="0" fill="hold" grpId="0" nodeType="withEffect">
                                  <p:stCondLst>
                                    <p:cond delay="80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6" presetClass="emph" presetSubtype="0" autoRev="1" fill="hold" grpId="1" nodeType="withEffect">
                                  <p:stCondLst>
                                    <p:cond delay="800"/>
                                  </p:stCondLst>
                                  <p:childTnLst>
                                    <p:animScale>
                                      <p:cBhvr>
                                        <p:cTn id="49" dur="250" fill="hold"/>
                                        <p:tgtEl>
                                          <p:spTgt spid="17"/>
                                        </p:tgtEl>
                                      </p:cBhvr>
                                      <p:by x="135000" y="135000"/>
                                    </p:animScale>
                                  </p:childTnLst>
                                </p:cTn>
                              </p:par>
                              <p:par>
                                <p:cTn id="50" presetID="10" presetClass="entr" presetSubtype="0" fill="hold" nodeType="withEffect">
                                  <p:stCondLst>
                                    <p:cond delay="1300"/>
                                  </p:stCondLst>
                                  <p:childTnLst>
                                    <p:set>
                                      <p:cBhvr>
                                        <p:cTn id="51" dur="1" fill="hold">
                                          <p:stCondLst>
                                            <p:cond delay="0"/>
                                          </p:stCondLst>
                                        </p:cTn>
                                        <p:tgtEl>
                                          <p:spTgt spid="3"/>
                                        </p:tgtEl>
                                        <p:attrNameLst>
                                          <p:attrName>style.visibility</p:attrName>
                                        </p:attrNameLst>
                                      </p:cBhvr>
                                      <p:to>
                                        <p:strVal val="visible"/>
                                      </p:to>
                                    </p:set>
                                    <p:animEffect transition="in" filter="fade">
                                      <p:cBhvr>
                                        <p:cTn id="5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with Thank You">
    <p:spTree>
      <p:nvGrpSpPr>
        <p:cNvPr id="1" name=""/>
        <p:cNvGrpSpPr/>
        <p:nvPr/>
      </p:nvGrpSpPr>
      <p:grpSpPr>
        <a:xfrm>
          <a:off x="0" y="0"/>
          <a:ext cx="0" cy="0"/>
          <a:chOff x="0" y="0"/>
          <a:chExt cx="0" cy="0"/>
        </a:xfrm>
      </p:grpSpPr>
      <p:pic>
        <p:nvPicPr>
          <p:cNvPr id="36" name="Picture 3"/>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6350"/>
            <a:ext cx="12187237"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8" name="Group 17"/>
          <p:cNvGrpSpPr/>
          <p:nvPr userDrawn="1"/>
        </p:nvGrpSpPr>
        <p:grpSpPr>
          <a:xfrm>
            <a:off x="8540659" y="2831012"/>
            <a:ext cx="1500073" cy="793041"/>
            <a:chOff x="4056857" y="5486400"/>
            <a:chExt cx="1030291" cy="544682"/>
          </a:xfrm>
        </p:grpSpPr>
        <p:grpSp>
          <p:nvGrpSpPr>
            <p:cNvPr id="19" name="Group 18"/>
            <p:cNvGrpSpPr/>
            <p:nvPr userDrawn="1"/>
          </p:nvGrpSpPr>
          <p:grpSpPr>
            <a:xfrm>
              <a:off x="4150321" y="5843128"/>
              <a:ext cx="842812" cy="187954"/>
              <a:chOff x="4150321" y="5843128"/>
              <a:chExt cx="842812" cy="187954"/>
            </a:xfrm>
            <a:solidFill>
              <a:schemeClr val="tx1"/>
            </a:solidFill>
          </p:grpSpPr>
          <p:sp>
            <p:nvSpPr>
              <p:cNvPr id="29" name="Rectangle 28"/>
              <p:cNvSpPr>
                <a:spLocks noChangeArrowheads="1"/>
              </p:cNvSpPr>
              <p:nvPr/>
            </p:nvSpPr>
            <p:spPr bwMode="black">
              <a:xfrm>
                <a:off x="4347086" y="5848060"/>
                <a:ext cx="47005" cy="178090"/>
              </a:xfrm>
              <a:prstGeom prst="rect">
                <a:avLst/>
              </a:prstGeom>
              <a:grpFill/>
              <a:ln w="9525">
                <a:noFill/>
                <a:miter lim="800000"/>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30" name="Freeform 29"/>
              <p:cNvSpPr>
                <a:spLocks/>
              </p:cNvSpPr>
              <p:nvPr/>
            </p:nvSpPr>
            <p:spPr bwMode="black">
              <a:xfrm>
                <a:off x="4620918" y="5843128"/>
                <a:ext cx="136096" cy="187954"/>
              </a:xfrm>
              <a:custGeom>
                <a:avLst/>
                <a:gdLst/>
                <a:ahLst/>
                <a:cxnLst>
                  <a:cxn ang="0">
                    <a:pos x="58" y="24"/>
                  </a:cxn>
                  <a:cxn ang="0">
                    <a:pos x="42" y="20"/>
                  </a:cxn>
                  <a:cxn ang="0">
                    <a:pos x="21" y="40"/>
                  </a:cxn>
                  <a:cxn ang="0">
                    <a:pos x="42" y="60"/>
                  </a:cxn>
                  <a:cxn ang="0">
                    <a:pos x="58" y="56"/>
                  </a:cxn>
                  <a:cxn ang="0">
                    <a:pos x="58" y="77"/>
                  </a:cxn>
                  <a:cxn ang="0">
                    <a:pos x="41" y="80"/>
                  </a:cxn>
                  <a:cxn ang="0">
                    <a:pos x="0" y="40"/>
                  </a:cxn>
                  <a:cxn ang="0">
                    <a:pos x="41" y="0"/>
                  </a:cxn>
                  <a:cxn ang="0">
                    <a:pos x="58" y="3"/>
                  </a:cxn>
                  <a:cxn ang="0">
                    <a:pos x="58" y="24"/>
                  </a:cxn>
                </a:cxnLst>
                <a:rect l="0" t="0" r="r" b="b"/>
                <a:pathLst>
                  <a:path w="58" h="80">
                    <a:moveTo>
                      <a:pt x="58" y="24"/>
                    </a:moveTo>
                    <a:cubicBezTo>
                      <a:pt x="58" y="23"/>
                      <a:pt x="51" y="20"/>
                      <a:pt x="42" y="20"/>
                    </a:cubicBezTo>
                    <a:cubicBezTo>
                      <a:pt x="30" y="20"/>
                      <a:pt x="21" y="28"/>
                      <a:pt x="21" y="40"/>
                    </a:cubicBezTo>
                    <a:cubicBezTo>
                      <a:pt x="21" y="51"/>
                      <a:pt x="29" y="60"/>
                      <a:pt x="42" y="60"/>
                    </a:cubicBezTo>
                    <a:cubicBezTo>
                      <a:pt x="51" y="60"/>
                      <a:pt x="57" y="57"/>
                      <a:pt x="58" y="56"/>
                    </a:cubicBezTo>
                    <a:cubicBezTo>
                      <a:pt x="58" y="77"/>
                      <a:pt x="58" y="77"/>
                      <a:pt x="58" y="77"/>
                    </a:cubicBezTo>
                    <a:cubicBezTo>
                      <a:pt x="56" y="78"/>
                      <a:pt x="49" y="80"/>
                      <a:pt x="41" y="80"/>
                    </a:cubicBezTo>
                    <a:cubicBezTo>
                      <a:pt x="19" y="80"/>
                      <a:pt x="0" y="65"/>
                      <a:pt x="0" y="40"/>
                    </a:cubicBezTo>
                    <a:cubicBezTo>
                      <a:pt x="0" y="17"/>
                      <a:pt x="17" y="0"/>
                      <a:pt x="41" y="0"/>
                    </a:cubicBezTo>
                    <a:cubicBezTo>
                      <a:pt x="50" y="0"/>
                      <a:pt x="56" y="3"/>
                      <a:pt x="58" y="3"/>
                    </a:cubicBezTo>
                    <a:lnTo>
                      <a:pt x="58" y="24"/>
                    </a:lnTo>
                    <a:close/>
                  </a:path>
                </a:pathLst>
              </a:custGeom>
              <a:grp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31" name="Freeform 30"/>
              <p:cNvSpPr>
                <a:spLocks/>
              </p:cNvSpPr>
              <p:nvPr/>
            </p:nvSpPr>
            <p:spPr bwMode="black">
              <a:xfrm>
                <a:off x="4150321" y="5843128"/>
                <a:ext cx="136096" cy="187954"/>
              </a:xfrm>
              <a:custGeom>
                <a:avLst/>
                <a:gdLst/>
                <a:ahLst/>
                <a:cxnLst>
                  <a:cxn ang="0">
                    <a:pos x="58" y="24"/>
                  </a:cxn>
                  <a:cxn ang="0">
                    <a:pos x="42" y="20"/>
                  </a:cxn>
                  <a:cxn ang="0">
                    <a:pos x="21" y="40"/>
                  </a:cxn>
                  <a:cxn ang="0">
                    <a:pos x="42" y="60"/>
                  </a:cxn>
                  <a:cxn ang="0">
                    <a:pos x="58" y="56"/>
                  </a:cxn>
                  <a:cxn ang="0">
                    <a:pos x="58" y="77"/>
                  </a:cxn>
                  <a:cxn ang="0">
                    <a:pos x="40" y="80"/>
                  </a:cxn>
                  <a:cxn ang="0">
                    <a:pos x="0" y="40"/>
                  </a:cxn>
                  <a:cxn ang="0">
                    <a:pos x="40" y="0"/>
                  </a:cxn>
                  <a:cxn ang="0">
                    <a:pos x="58" y="3"/>
                  </a:cxn>
                  <a:cxn ang="0">
                    <a:pos x="58" y="24"/>
                  </a:cxn>
                </a:cxnLst>
                <a:rect l="0" t="0" r="r" b="b"/>
                <a:pathLst>
                  <a:path w="58" h="80">
                    <a:moveTo>
                      <a:pt x="58" y="24"/>
                    </a:moveTo>
                    <a:cubicBezTo>
                      <a:pt x="57" y="23"/>
                      <a:pt x="51" y="20"/>
                      <a:pt x="42" y="20"/>
                    </a:cubicBezTo>
                    <a:cubicBezTo>
                      <a:pt x="29" y="20"/>
                      <a:pt x="21" y="28"/>
                      <a:pt x="21" y="40"/>
                    </a:cubicBezTo>
                    <a:cubicBezTo>
                      <a:pt x="21" y="51"/>
                      <a:pt x="29" y="60"/>
                      <a:pt x="42" y="60"/>
                    </a:cubicBezTo>
                    <a:cubicBezTo>
                      <a:pt x="51" y="60"/>
                      <a:pt x="57" y="57"/>
                      <a:pt x="58" y="56"/>
                    </a:cubicBezTo>
                    <a:cubicBezTo>
                      <a:pt x="58" y="77"/>
                      <a:pt x="58" y="77"/>
                      <a:pt x="58" y="77"/>
                    </a:cubicBezTo>
                    <a:cubicBezTo>
                      <a:pt x="56" y="78"/>
                      <a:pt x="49" y="80"/>
                      <a:pt x="40" y="80"/>
                    </a:cubicBezTo>
                    <a:cubicBezTo>
                      <a:pt x="19" y="80"/>
                      <a:pt x="0" y="65"/>
                      <a:pt x="0" y="40"/>
                    </a:cubicBezTo>
                    <a:cubicBezTo>
                      <a:pt x="0" y="17"/>
                      <a:pt x="17" y="0"/>
                      <a:pt x="40" y="0"/>
                    </a:cubicBezTo>
                    <a:cubicBezTo>
                      <a:pt x="49" y="0"/>
                      <a:pt x="56" y="3"/>
                      <a:pt x="58" y="3"/>
                    </a:cubicBezTo>
                    <a:lnTo>
                      <a:pt x="58" y="24"/>
                    </a:lnTo>
                    <a:close/>
                  </a:path>
                </a:pathLst>
              </a:custGeom>
              <a:grp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32" name="Freeform 31"/>
              <p:cNvSpPr>
                <a:spLocks noEditPoints="1"/>
              </p:cNvSpPr>
              <p:nvPr/>
            </p:nvSpPr>
            <p:spPr bwMode="black">
              <a:xfrm>
                <a:off x="4806205" y="5843128"/>
                <a:ext cx="186928" cy="187954"/>
              </a:xfrm>
              <a:custGeom>
                <a:avLst/>
                <a:gdLst/>
                <a:ahLst/>
                <a:cxnLst>
                  <a:cxn ang="0">
                    <a:pos x="80" y="40"/>
                  </a:cxn>
                  <a:cxn ang="0">
                    <a:pos x="40" y="80"/>
                  </a:cxn>
                  <a:cxn ang="0">
                    <a:pos x="0" y="40"/>
                  </a:cxn>
                  <a:cxn ang="0">
                    <a:pos x="40" y="0"/>
                  </a:cxn>
                  <a:cxn ang="0">
                    <a:pos x="80" y="40"/>
                  </a:cxn>
                  <a:cxn ang="0">
                    <a:pos x="40" y="20"/>
                  </a:cxn>
                  <a:cxn ang="0">
                    <a:pos x="20" y="40"/>
                  </a:cxn>
                  <a:cxn ang="0">
                    <a:pos x="40" y="60"/>
                  </a:cxn>
                  <a:cxn ang="0">
                    <a:pos x="60" y="40"/>
                  </a:cxn>
                  <a:cxn ang="0">
                    <a:pos x="40" y="20"/>
                  </a:cxn>
                </a:cxnLst>
                <a:rect l="0" t="0" r="r" b="b"/>
                <a:pathLst>
                  <a:path w="80" h="80">
                    <a:moveTo>
                      <a:pt x="80" y="40"/>
                    </a:moveTo>
                    <a:cubicBezTo>
                      <a:pt x="80" y="62"/>
                      <a:pt x="64" y="80"/>
                      <a:pt x="40" y="80"/>
                    </a:cubicBezTo>
                    <a:cubicBezTo>
                      <a:pt x="16" y="80"/>
                      <a:pt x="0" y="62"/>
                      <a:pt x="0" y="40"/>
                    </a:cubicBezTo>
                    <a:cubicBezTo>
                      <a:pt x="0" y="18"/>
                      <a:pt x="16" y="0"/>
                      <a:pt x="40" y="0"/>
                    </a:cubicBezTo>
                    <a:cubicBezTo>
                      <a:pt x="64" y="0"/>
                      <a:pt x="80" y="18"/>
                      <a:pt x="80" y="40"/>
                    </a:cubicBezTo>
                    <a:moveTo>
                      <a:pt x="40" y="20"/>
                    </a:moveTo>
                    <a:cubicBezTo>
                      <a:pt x="29" y="20"/>
                      <a:pt x="20" y="29"/>
                      <a:pt x="20" y="40"/>
                    </a:cubicBezTo>
                    <a:cubicBezTo>
                      <a:pt x="20" y="51"/>
                      <a:pt x="29" y="60"/>
                      <a:pt x="40" y="60"/>
                    </a:cubicBezTo>
                    <a:cubicBezTo>
                      <a:pt x="51" y="60"/>
                      <a:pt x="60" y="51"/>
                      <a:pt x="60" y="40"/>
                    </a:cubicBezTo>
                    <a:cubicBezTo>
                      <a:pt x="60" y="29"/>
                      <a:pt x="51" y="20"/>
                      <a:pt x="40" y="20"/>
                    </a:cubicBezTo>
                  </a:path>
                </a:pathLst>
              </a:custGeom>
              <a:grp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33" name="Freeform 32"/>
              <p:cNvSpPr>
                <a:spLocks/>
              </p:cNvSpPr>
              <p:nvPr/>
            </p:nvSpPr>
            <p:spPr bwMode="black">
              <a:xfrm>
                <a:off x="4454760" y="5843128"/>
                <a:ext cx="121886" cy="187954"/>
              </a:xfrm>
              <a:custGeom>
                <a:avLst/>
                <a:gdLst/>
                <a:ahLst/>
                <a:cxnLst>
                  <a:cxn ang="0">
                    <a:pos x="47" y="19"/>
                  </a:cxn>
                  <a:cxn ang="0">
                    <a:pos x="32" y="17"/>
                  </a:cxn>
                  <a:cxn ang="0">
                    <a:pos x="20" y="23"/>
                  </a:cxn>
                  <a:cxn ang="0">
                    <a:pos x="29" y="30"/>
                  </a:cxn>
                  <a:cxn ang="0">
                    <a:pos x="34" y="32"/>
                  </a:cxn>
                  <a:cxn ang="0">
                    <a:pos x="52" y="54"/>
                  </a:cxn>
                  <a:cxn ang="0">
                    <a:pos x="21" y="80"/>
                  </a:cxn>
                  <a:cxn ang="0">
                    <a:pos x="0" y="77"/>
                  </a:cxn>
                  <a:cxn ang="0">
                    <a:pos x="0" y="60"/>
                  </a:cxn>
                  <a:cxn ang="0">
                    <a:pos x="18" y="63"/>
                  </a:cxn>
                  <a:cxn ang="0">
                    <a:pos x="32" y="56"/>
                  </a:cxn>
                  <a:cxn ang="0">
                    <a:pos x="23" y="48"/>
                  </a:cxn>
                  <a:cxn ang="0">
                    <a:pos x="19" y="47"/>
                  </a:cxn>
                  <a:cxn ang="0">
                    <a:pos x="0" y="24"/>
                  </a:cxn>
                  <a:cxn ang="0">
                    <a:pos x="28" y="0"/>
                  </a:cxn>
                  <a:cxn ang="0">
                    <a:pos x="47" y="3"/>
                  </a:cxn>
                  <a:cxn ang="0">
                    <a:pos x="47" y="19"/>
                  </a:cxn>
                </a:cxnLst>
                <a:rect l="0" t="0" r="r" b="b"/>
                <a:pathLst>
                  <a:path w="52" h="80">
                    <a:moveTo>
                      <a:pt x="47" y="19"/>
                    </a:moveTo>
                    <a:cubicBezTo>
                      <a:pt x="47" y="19"/>
                      <a:pt x="38" y="17"/>
                      <a:pt x="32" y="17"/>
                    </a:cubicBezTo>
                    <a:cubicBezTo>
                      <a:pt x="24" y="17"/>
                      <a:pt x="20" y="19"/>
                      <a:pt x="20" y="23"/>
                    </a:cubicBezTo>
                    <a:cubicBezTo>
                      <a:pt x="20" y="28"/>
                      <a:pt x="26" y="29"/>
                      <a:pt x="29" y="30"/>
                    </a:cubicBezTo>
                    <a:cubicBezTo>
                      <a:pt x="34" y="32"/>
                      <a:pt x="34" y="32"/>
                      <a:pt x="34" y="32"/>
                    </a:cubicBezTo>
                    <a:cubicBezTo>
                      <a:pt x="47" y="36"/>
                      <a:pt x="52" y="45"/>
                      <a:pt x="52" y="54"/>
                    </a:cubicBezTo>
                    <a:cubicBezTo>
                      <a:pt x="52" y="73"/>
                      <a:pt x="35" y="80"/>
                      <a:pt x="21" y="80"/>
                    </a:cubicBezTo>
                    <a:cubicBezTo>
                      <a:pt x="10" y="80"/>
                      <a:pt x="1" y="78"/>
                      <a:pt x="0" y="77"/>
                    </a:cubicBezTo>
                    <a:cubicBezTo>
                      <a:pt x="0" y="60"/>
                      <a:pt x="0" y="60"/>
                      <a:pt x="0" y="60"/>
                    </a:cubicBezTo>
                    <a:cubicBezTo>
                      <a:pt x="2" y="60"/>
                      <a:pt x="10" y="63"/>
                      <a:pt x="18" y="63"/>
                    </a:cubicBezTo>
                    <a:cubicBezTo>
                      <a:pt x="28" y="63"/>
                      <a:pt x="32" y="60"/>
                      <a:pt x="32" y="56"/>
                    </a:cubicBezTo>
                    <a:cubicBezTo>
                      <a:pt x="32" y="52"/>
                      <a:pt x="28" y="49"/>
                      <a:pt x="23" y="48"/>
                    </a:cubicBezTo>
                    <a:cubicBezTo>
                      <a:pt x="22" y="48"/>
                      <a:pt x="21" y="47"/>
                      <a:pt x="19" y="47"/>
                    </a:cubicBezTo>
                    <a:cubicBezTo>
                      <a:pt x="9" y="43"/>
                      <a:pt x="0" y="37"/>
                      <a:pt x="0" y="24"/>
                    </a:cubicBezTo>
                    <a:cubicBezTo>
                      <a:pt x="0" y="10"/>
                      <a:pt x="10" y="0"/>
                      <a:pt x="28" y="0"/>
                    </a:cubicBezTo>
                    <a:cubicBezTo>
                      <a:pt x="37" y="0"/>
                      <a:pt x="46" y="3"/>
                      <a:pt x="47" y="3"/>
                    </a:cubicBezTo>
                    <a:lnTo>
                      <a:pt x="47" y="19"/>
                    </a:lnTo>
                    <a:close/>
                  </a:path>
                </a:pathLst>
              </a:custGeom>
              <a:grp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grpSp>
        <p:sp>
          <p:nvSpPr>
            <p:cNvPr id="20" name="Freeform 19"/>
            <p:cNvSpPr>
              <a:spLocks/>
            </p:cNvSpPr>
            <p:nvPr/>
          </p:nvSpPr>
          <p:spPr bwMode="black">
            <a:xfrm>
              <a:off x="4056857" y="5632160"/>
              <a:ext cx="44272" cy="91511"/>
            </a:xfrm>
            <a:custGeom>
              <a:avLst/>
              <a:gdLst/>
              <a:ahLst/>
              <a:cxnLst>
                <a:cxn ang="0">
                  <a:pos x="19" y="10"/>
                </a:cxn>
                <a:cxn ang="0">
                  <a:pos x="10" y="0"/>
                </a:cxn>
                <a:cxn ang="0">
                  <a:pos x="0" y="10"/>
                </a:cxn>
                <a:cxn ang="0">
                  <a:pos x="0" y="30"/>
                </a:cxn>
                <a:cxn ang="0">
                  <a:pos x="10" y="39"/>
                </a:cxn>
                <a:cxn ang="0">
                  <a:pos x="19" y="30"/>
                </a:cxn>
                <a:cxn ang="0">
                  <a:pos x="19" y="10"/>
                </a:cxn>
              </a:cxnLst>
              <a:rect l="0" t="0" r="r" b="b"/>
              <a:pathLst>
                <a:path w="19" h="39">
                  <a:moveTo>
                    <a:pt x="19" y="10"/>
                  </a:moveTo>
                  <a:cubicBezTo>
                    <a:pt x="19" y="4"/>
                    <a:pt x="15" y="0"/>
                    <a:pt x="10" y="0"/>
                  </a:cubicBezTo>
                  <a:cubicBezTo>
                    <a:pt x="4" y="0"/>
                    <a:pt x="0" y="4"/>
                    <a:pt x="0" y="10"/>
                  </a:cubicBezTo>
                  <a:cubicBezTo>
                    <a:pt x="0" y="30"/>
                    <a:pt x="0" y="30"/>
                    <a:pt x="0" y="30"/>
                  </a:cubicBezTo>
                  <a:cubicBezTo>
                    <a:pt x="0" y="35"/>
                    <a:pt x="4" y="39"/>
                    <a:pt x="10" y="39"/>
                  </a:cubicBezTo>
                  <a:cubicBezTo>
                    <a:pt x="15" y="39"/>
                    <a:pt x="19" y="35"/>
                    <a:pt x="19" y="30"/>
                  </a:cubicBezTo>
                  <a:lnTo>
                    <a:pt x="19" y="10"/>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21" name="Freeform 20"/>
            <p:cNvSpPr>
              <a:spLocks/>
            </p:cNvSpPr>
            <p:nvPr/>
          </p:nvSpPr>
          <p:spPr bwMode="black">
            <a:xfrm>
              <a:off x="4180928" y="5570787"/>
              <a:ext cx="44272" cy="152884"/>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4" y="0"/>
                    <a:pt x="9" y="0"/>
                  </a:cubicBezTo>
                  <a:cubicBezTo>
                    <a:pt x="4" y="0"/>
                    <a:pt x="0" y="4"/>
                    <a:pt x="0" y="9"/>
                  </a:cubicBezTo>
                  <a:cubicBezTo>
                    <a:pt x="0" y="56"/>
                    <a:pt x="0" y="56"/>
                    <a:pt x="0" y="56"/>
                  </a:cubicBezTo>
                  <a:cubicBezTo>
                    <a:pt x="0" y="61"/>
                    <a:pt x="4" y="65"/>
                    <a:pt x="9" y="65"/>
                  </a:cubicBezTo>
                  <a:cubicBezTo>
                    <a:pt x="14" y="65"/>
                    <a:pt x="19" y="61"/>
                    <a:pt x="19" y="56"/>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22" name="Freeform 21"/>
            <p:cNvSpPr>
              <a:spLocks/>
            </p:cNvSpPr>
            <p:nvPr/>
          </p:nvSpPr>
          <p:spPr bwMode="black">
            <a:xfrm>
              <a:off x="4302814" y="5486400"/>
              <a:ext cx="44272" cy="281657"/>
            </a:xfrm>
            <a:custGeom>
              <a:avLst/>
              <a:gdLst/>
              <a:ahLst/>
              <a:cxnLst>
                <a:cxn ang="0">
                  <a:pos x="19" y="9"/>
                </a:cxn>
                <a:cxn ang="0">
                  <a:pos x="10" y="0"/>
                </a:cxn>
                <a:cxn ang="0">
                  <a:pos x="0" y="9"/>
                </a:cxn>
                <a:cxn ang="0">
                  <a:pos x="0" y="111"/>
                </a:cxn>
                <a:cxn ang="0">
                  <a:pos x="10" y="120"/>
                </a:cxn>
                <a:cxn ang="0">
                  <a:pos x="19" y="111"/>
                </a:cxn>
                <a:cxn ang="0">
                  <a:pos x="19" y="9"/>
                </a:cxn>
              </a:cxnLst>
              <a:rect l="0" t="0" r="r" b="b"/>
              <a:pathLst>
                <a:path w="19" h="120">
                  <a:moveTo>
                    <a:pt x="19" y="9"/>
                  </a:moveTo>
                  <a:cubicBezTo>
                    <a:pt x="19" y="4"/>
                    <a:pt x="15" y="0"/>
                    <a:pt x="10" y="0"/>
                  </a:cubicBezTo>
                  <a:cubicBezTo>
                    <a:pt x="5" y="0"/>
                    <a:pt x="0" y="4"/>
                    <a:pt x="0" y="9"/>
                  </a:cubicBezTo>
                  <a:cubicBezTo>
                    <a:pt x="0" y="111"/>
                    <a:pt x="0" y="111"/>
                    <a:pt x="0" y="111"/>
                  </a:cubicBezTo>
                  <a:cubicBezTo>
                    <a:pt x="0" y="116"/>
                    <a:pt x="5" y="120"/>
                    <a:pt x="10" y="120"/>
                  </a:cubicBezTo>
                  <a:cubicBezTo>
                    <a:pt x="15" y="120"/>
                    <a:pt x="19" y="116"/>
                    <a:pt x="19" y="111"/>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23" name="Freeform 22"/>
            <p:cNvSpPr>
              <a:spLocks/>
            </p:cNvSpPr>
            <p:nvPr/>
          </p:nvSpPr>
          <p:spPr bwMode="black">
            <a:xfrm>
              <a:off x="4426885" y="5570787"/>
              <a:ext cx="44272" cy="152884"/>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5" y="0"/>
                    <a:pt x="9" y="0"/>
                  </a:cubicBezTo>
                  <a:cubicBezTo>
                    <a:pt x="4" y="0"/>
                    <a:pt x="0" y="4"/>
                    <a:pt x="0" y="9"/>
                  </a:cubicBezTo>
                  <a:cubicBezTo>
                    <a:pt x="0" y="56"/>
                    <a:pt x="0" y="56"/>
                    <a:pt x="0" y="56"/>
                  </a:cubicBezTo>
                  <a:cubicBezTo>
                    <a:pt x="0" y="61"/>
                    <a:pt x="4" y="65"/>
                    <a:pt x="9" y="65"/>
                  </a:cubicBezTo>
                  <a:cubicBezTo>
                    <a:pt x="15" y="65"/>
                    <a:pt x="19" y="61"/>
                    <a:pt x="19" y="56"/>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24" name="Freeform 23"/>
            <p:cNvSpPr>
              <a:spLocks/>
            </p:cNvSpPr>
            <p:nvPr/>
          </p:nvSpPr>
          <p:spPr bwMode="black">
            <a:xfrm>
              <a:off x="4548224" y="5632160"/>
              <a:ext cx="47005" cy="91511"/>
            </a:xfrm>
            <a:custGeom>
              <a:avLst/>
              <a:gdLst/>
              <a:ahLst/>
              <a:cxnLst>
                <a:cxn ang="0">
                  <a:pos x="20" y="10"/>
                </a:cxn>
                <a:cxn ang="0">
                  <a:pos x="10" y="0"/>
                </a:cxn>
                <a:cxn ang="0">
                  <a:pos x="0" y="10"/>
                </a:cxn>
                <a:cxn ang="0">
                  <a:pos x="0" y="30"/>
                </a:cxn>
                <a:cxn ang="0">
                  <a:pos x="10" y="39"/>
                </a:cxn>
                <a:cxn ang="0">
                  <a:pos x="20" y="30"/>
                </a:cxn>
                <a:cxn ang="0">
                  <a:pos x="20" y="10"/>
                </a:cxn>
              </a:cxnLst>
              <a:rect l="0" t="0" r="r" b="b"/>
              <a:pathLst>
                <a:path w="20" h="39">
                  <a:moveTo>
                    <a:pt x="20" y="10"/>
                  </a:moveTo>
                  <a:cubicBezTo>
                    <a:pt x="20" y="4"/>
                    <a:pt x="15" y="0"/>
                    <a:pt x="10" y="0"/>
                  </a:cubicBezTo>
                  <a:cubicBezTo>
                    <a:pt x="5" y="0"/>
                    <a:pt x="0" y="4"/>
                    <a:pt x="0" y="10"/>
                  </a:cubicBezTo>
                  <a:cubicBezTo>
                    <a:pt x="0" y="30"/>
                    <a:pt x="0" y="30"/>
                    <a:pt x="0" y="30"/>
                  </a:cubicBezTo>
                  <a:cubicBezTo>
                    <a:pt x="0" y="35"/>
                    <a:pt x="5" y="39"/>
                    <a:pt x="10" y="39"/>
                  </a:cubicBezTo>
                  <a:cubicBezTo>
                    <a:pt x="15" y="39"/>
                    <a:pt x="20" y="35"/>
                    <a:pt x="20" y="30"/>
                  </a:cubicBezTo>
                  <a:lnTo>
                    <a:pt x="20" y="10"/>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25" name="Freeform 24"/>
            <p:cNvSpPr>
              <a:spLocks/>
            </p:cNvSpPr>
            <p:nvPr/>
          </p:nvSpPr>
          <p:spPr bwMode="black">
            <a:xfrm>
              <a:off x="4672295" y="5570787"/>
              <a:ext cx="44819" cy="152884"/>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4" y="0"/>
                    <a:pt x="0" y="4"/>
                    <a:pt x="0" y="9"/>
                  </a:cubicBezTo>
                  <a:cubicBezTo>
                    <a:pt x="0" y="56"/>
                    <a:pt x="0" y="56"/>
                    <a:pt x="0" y="56"/>
                  </a:cubicBezTo>
                  <a:cubicBezTo>
                    <a:pt x="0" y="61"/>
                    <a:pt x="4" y="65"/>
                    <a:pt x="10" y="65"/>
                  </a:cubicBezTo>
                  <a:cubicBezTo>
                    <a:pt x="15" y="65"/>
                    <a:pt x="19" y="61"/>
                    <a:pt x="19" y="56"/>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26" name="Freeform 25"/>
            <p:cNvSpPr>
              <a:spLocks/>
            </p:cNvSpPr>
            <p:nvPr/>
          </p:nvSpPr>
          <p:spPr bwMode="black">
            <a:xfrm>
              <a:off x="4796368" y="5486400"/>
              <a:ext cx="44819" cy="281657"/>
            </a:xfrm>
            <a:custGeom>
              <a:avLst/>
              <a:gdLst/>
              <a:ahLst/>
              <a:cxnLst>
                <a:cxn ang="0">
                  <a:pos x="19" y="9"/>
                </a:cxn>
                <a:cxn ang="0">
                  <a:pos x="9" y="0"/>
                </a:cxn>
                <a:cxn ang="0">
                  <a:pos x="0" y="9"/>
                </a:cxn>
                <a:cxn ang="0">
                  <a:pos x="0" y="111"/>
                </a:cxn>
                <a:cxn ang="0">
                  <a:pos x="9" y="120"/>
                </a:cxn>
                <a:cxn ang="0">
                  <a:pos x="19" y="111"/>
                </a:cxn>
                <a:cxn ang="0">
                  <a:pos x="19" y="9"/>
                </a:cxn>
              </a:cxnLst>
              <a:rect l="0" t="0" r="r" b="b"/>
              <a:pathLst>
                <a:path w="19" h="120">
                  <a:moveTo>
                    <a:pt x="19" y="9"/>
                  </a:moveTo>
                  <a:cubicBezTo>
                    <a:pt x="19" y="4"/>
                    <a:pt x="15" y="0"/>
                    <a:pt x="9" y="0"/>
                  </a:cubicBezTo>
                  <a:cubicBezTo>
                    <a:pt x="4" y="0"/>
                    <a:pt x="0" y="4"/>
                    <a:pt x="0" y="9"/>
                  </a:cubicBezTo>
                  <a:cubicBezTo>
                    <a:pt x="0" y="111"/>
                    <a:pt x="0" y="111"/>
                    <a:pt x="0" y="111"/>
                  </a:cubicBezTo>
                  <a:cubicBezTo>
                    <a:pt x="0" y="116"/>
                    <a:pt x="4" y="120"/>
                    <a:pt x="9" y="120"/>
                  </a:cubicBezTo>
                  <a:cubicBezTo>
                    <a:pt x="15" y="120"/>
                    <a:pt x="19" y="116"/>
                    <a:pt x="19" y="111"/>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27" name="Freeform 26"/>
            <p:cNvSpPr>
              <a:spLocks/>
            </p:cNvSpPr>
            <p:nvPr/>
          </p:nvSpPr>
          <p:spPr bwMode="black">
            <a:xfrm>
              <a:off x="4918255" y="5570788"/>
              <a:ext cx="44819" cy="152884"/>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5" y="0"/>
                    <a:pt x="0" y="4"/>
                    <a:pt x="0" y="9"/>
                  </a:cubicBezTo>
                  <a:cubicBezTo>
                    <a:pt x="0" y="56"/>
                    <a:pt x="0" y="56"/>
                    <a:pt x="0" y="56"/>
                  </a:cubicBezTo>
                  <a:cubicBezTo>
                    <a:pt x="0" y="61"/>
                    <a:pt x="5" y="65"/>
                    <a:pt x="10" y="65"/>
                  </a:cubicBezTo>
                  <a:cubicBezTo>
                    <a:pt x="15" y="65"/>
                    <a:pt x="19" y="61"/>
                    <a:pt x="19" y="56"/>
                  </a:cubicBezTo>
                  <a:lnTo>
                    <a:pt x="19" y="9"/>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sp>
          <p:nvSpPr>
            <p:cNvPr id="28" name="Freeform 27"/>
            <p:cNvSpPr>
              <a:spLocks/>
            </p:cNvSpPr>
            <p:nvPr/>
          </p:nvSpPr>
          <p:spPr bwMode="black">
            <a:xfrm>
              <a:off x="5042329" y="5632160"/>
              <a:ext cx="44819" cy="91511"/>
            </a:xfrm>
            <a:custGeom>
              <a:avLst/>
              <a:gdLst/>
              <a:ahLst/>
              <a:cxnLst>
                <a:cxn ang="0">
                  <a:pos x="19" y="10"/>
                </a:cxn>
                <a:cxn ang="0">
                  <a:pos x="9" y="0"/>
                </a:cxn>
                <a:cxn ang="0">
                  <a:pos x="0" y="10"/>
                </a:cxn>
                <a:cxn ang="0">
                  <a:pos x="0" y="30"/>
                </a:cxn>
                <a:cxn ang="0">
                  <a:pos x="9" y="39"/>
                </a:cxn>
                <a:cxn ang="0">
                  <a:pos x="19" y="30"/>
                </a:cxn>
                <a:cxn ang="0">
                  <a:pos x="19" y="10"/>
                </a:cxn>
              </a:cxnLst>
              <a:rect l="0" t="0" r="r" b="b"/>
              <a:pathLst>
                <a:path w="19" h="39">
                  <a:moveTo>
                    <a:pt x="19" y="10"/>
                  </a:moveTo>
                  <a:cubicBezTo>
                    <a:pt x="19" y="4"/>
                    <a:pt x="15" y="0"/>
                    <a:pt x="9" y="0"/>
                  </a:cubicBezTo>
                  <a:cubicBezTo>
                    <a:pt x="4" y="0"/>
                    <a:pt x="0" y="4"/>
                    <a:pt x="0" y="10"/>
                  </a:cubicBezTo>
                  <a:cubicBezTo>
                    <a:pt x="0" y="30"/>
                    <a:pt x="0" y="30"/>
                    <a:pt x="0" y="30"/>
                  </a:cubicBezTo>
                  <a:cubicBezTo>
                    <a:pt x="0" y="35"/>
                    <a:pt x="4" y="39"/>
                    <a:pt x="9" y="39"/>
                  </a:cubicBezTo>
                  <a:cubicBezTo>
                    <a:pt x="15" y="39"/>
                    <a:pt x="19" y="35"/>
                    <a:pt x="19" y="30"/>
                  </a:cubicBezTo>
                  <a:lnTo>
                    <a:pt x="19" y="10"/>
                  </a:lnTo>
                  <a:close/>
                </a:path>
              </a:pathLst>
            </a:custGeom>
            <a:solidFill>
              <a:schemeClr val="tx1"/>
            </a:solidFill>
            <a:ln w="9525">
              <a:noFill/>
              <a:round/>
              <a:headEnd/>
              <a:tailEnd/>
            </a:ln>
            <a:effectLst>
              <a:outerShdw blurRad="38100" dist="25400" dir="5400000" algn="t" rotWithShape="0">
                <a:prstClr val="black">
                  <a:alpha val="20000"/>
                </a:prstClr>
              </a:outerShdw>
            </a:effectLst>
          </p:spPr>
          <p:txBody>
            <a:bodyPr/>
            <a:lstStyle/>
            <a:p>
              <a:endParaRPr lang="en-US">
                <a:latin typeface="+mj-lt"/>
              </a:endParaRPr>
            </a:p>
          </p:txBody>
        </p:sp>
      </p:grpSp>
      <p:sp>
        <p:nvSpPr>
          <p:cNvPr id="34" name="TextBox 33"/>
          <p:cNvSpPr txBox="1"/>
          <p:nvPr userDrawn="1"/>
        </p:nvSpPr>
        <p:spPr>
          <a:xfrm>
            <a:off x="1582061" y="2921168"/>
            <a:ext cx="3647537" cy="923330"/>
          </a:xfrm>
          <a:prstGeom prst="rect">
            <a:avLst/>
          </a:prstGeom>
          <a:noFill/>
        </p:spPr>
        <p:txBody>
          <a:bodyPr wrap="none" rtlCol="0">
            <a:spAutoFit/>
          </a:bodyPr>
          <a:lstStyle/>
          <a:p>
            <a:pPr algn="l" defTabSz="914400" rtl="0" eaLnBrk="1" latinLnBrk="0" hangingPunct="1">
              <a:lnSpc>
                <a:spcPct val="90000"/>
              </a:lnSpc>
              <a:spcBef>
                <a:spcPct val="0"/>
              </a:spcBef>
              <a:buNone/>
            </a:pPr>
            <a:r>
              <a:rPr lang="en-US" sz="6000" b="0" kern="1200" spc="-150" baseline="0" dirty="0" smtClean="0">
                <a:solidFill>
                  <a:schemeClr val="tx1"/>
                </a:solidFill>
                <a:effectLst>
                  <a:outerShdw blurRad="38100" dist="25400" dir="5400000" algn="t" rotWithShape="0">
                    <a:prstClr val="black">
                      <a:alpha val="20000"/>
                    </a:prstClr>
                  </a:outerShdw>
                </a:effectLst>
                <a:latin typeface="+mj-lt"/>
                <a:ea typeface="+mj-ea"/>
                <a:cs typeface="+mj-cs"/>
              </a:rPr>
              <a:t>Thank You</a:t>
            </a:r>
            <a:endParaRPr lang="en-US" sz="6000" b="0" kern="1200" spc="-150" baseline="0" dirty="0">
              <a:solidFill>
                <a:schemeClr val="tx1"/>
              </a:solidFill>
              <a:effectLst>
                <a:outerShdw blurRad="38100" dist="25400" dir="5400000" algn="t" rotWithShape="0">
                  <a:prstClr val="black">
                    <a:alpha val="20000"/>
                  </a:prstClr>
                </a:outerShdw>
              </a:effectLst>
              <a:latin typeface="+mj-lt"/>
              <a:ea typeface="+mj-ea"/>
              <a:cs typeface="+mj-cs"/>
            </a:endParaRPr>
          </a:p>
        </p:txBody>
      </p:sp>
    </p:spTree>
    <p:extLst>
      <p:ext uri="{BB962C8B-B14F-4D97-AF65-F5344CB8AC3E}">
        <p14:creationId xmlns:p14="http://schemas.microsoft.com/office/powerpoint/2010/main" val="1230524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Title Slide solid gradient">
    <p:spTree>
      <p:nvGrpSpPr>
        <p:cNvPr id="1" name=""/>
        <p:cNvGrpSpPr/>
        <p:nvPr/>
      </p:nvGrpSpPr>
      <p:grpSpPr>
        <a:xfrm>
          <a:off x="0" y="0"/>
          <a:ext cx="0" cy="0"/>
          <a:chOff x="0" y="0"/>
          <a:chExt cx="0" cy="0"/>
        </a:xfrm>
      </p:grpSpPr>
      <p:pic>
        <p:nvPicPr>
          <p:cNvPr id="35" name="Picture 2" descr="C:\Documents and Settings\contractor\Desktop\Blue_Green_Gradient.png"/>
          <p:cNvPicPr>
            <a:picLocks noChangeAspect="1" noChangeArrowheads="1"/>
          </p:cNvPicPr>
          <p:nvPr userDrawn="1"/>
        </p:nvPicPr>
        <p:blipFill>
          <a:blip r:embed="rId2" cstate="print"/>
          <a:srcRect/>
          <a:stretch>
            <a:fillRect/>
          </a:stretch>
        </p:blipFill>
        <p:spPr bwMode="auto">
          <a:xfrm>
            <a:off x="-16929" y="0"/>
            <a:ext cx="12205754" cy="6858000"/>
          </a:xfrm>
          <a:prstGeom prst="rect">
            <a:avLst/>
          </a:prstGeom>
          <a:noFill/>
        </p:spPr>
      </p:pic>
      <p:sp>
        <p:nvSpPr>
          <p:cNvPr id="29" name="Rounded Rectangle 28"/>
          <p:cNvSpPr/>
          <p:nvPr/>
        </p:nvSpPr>
        <p:spPr>
          <a:xfrm>
            <a:off x="2430699" y="-3570592"/>
            <a:ext cx="2305719" cy="14014174"/>
          </a:xfrm>
          <a:prstGeom prst="roundRect">
            <a:avLst>
              <a:gd name="adj" fmla="val 50000"/>
            </a:avLst>
          </a:prstGeom>
          <a:gradFill flip="none" rotWithShape="1">
            <a:gsLst>
              <a:gs pos="0">
                <a:schemeClr val="accent1">
                  <a:shade val="30000"/>
                  <a:satMod val="115000"/>
                  <a:alpha val="18000"/>
                </a:schemeClr>
              </a:gs>
              <a:gs pos="100000">
                <a:schemeClr val="accent1">
                  <a:shade val="100000"/>
                  <a:satMod val="115000"/>
                  <a:alpha val="2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Rounded Rectangle 29"/>
          <p:cNvSpPr/>
          <p:nvPr/>
        </p:nvSpPr>
        <p:spPr>
          <a:xfrm>
            <a:off x="0" y="-637720"/>
            <a:ext cx="2305719" cy="8148430"/>
          </a:xfrm>
          <a:prstGeom prst="roundRect">
            <a:avLst>
              <a:gd name="adj" fmla="val 50000"/>
            </a:avLst>
          </a:prstGeom>
          <a:gradFill flip="none" rotWithShape="1">
            <a:gsLst>
              <a:gs pos="0">
                <a:schemeClr val="accent1">
                  <a:shade val="30000"/>
                  <a:satMod val="115000"/>
                  <a:alpha val="18000"/>
                </a:schemeClr>
              </a:gs>
              <a:gs pos="100000">
                <a:schemeClr val="accent1">
                  <a:shade val="100000"/>
                  <a:satMod val="115000"/>
                  <a:alpha val="2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1" name="Rounded Rectangle 30"/>
          <p:cNvSpPr/>
          <p:nvPr/>
        </p:nvSpPr>
        <p:spPr>
          <a:xfrm rot="10800000">
            <a:off x="1351370" y="4248605"/>
            <a:ext cx="2305719" cy="8148430"/>
          </a:xfrm>
          <a:prstGeom prst="roundRect">
            <a:avLst>
              <a:gd name="adj" fmla="val 50000"/>
            </a:avLst>
          </a:prstGeom>
          <a:gradFill flip="none" rotWithShape="1">
            <a:gsLst>
              <a:gs pos="0">
                <a:srgbClr val="057550">
                  <a:alpha val="46000"/>
                </a:srgbClr>
              </a:gs>
              <a:gs pos="100000">
                <a:schemeClr val="accent1">
                  <a:shade val="100000"/>
                  <a:satMod val="115000"/>
                  <a:alpha val="2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j-lt"/>
              <a:ea typeface="+mn-ea"/>
              <a:cs typeface="+mn-cs"/>
            </a:endParaRPr>
          </a:p>
        </p:txBody>
      </p:sp>
      <p:sp>
        <p:nvSpPr>
          <p:cNvPr id="32" name="Rounded Rectangle 31"/>
          <p:cNvSpPr/>
          <p:nvPr userDrawn="1"/>
        </p:nvSpPr>
        <p:spPr>
          <a:xfrm>
            <a:off x="8778358" y="-2913279"/>
            <a:ext cx="2305719" cy="8148430"/>
          </a:xfrm>
          <a:prstGeom prst="roundRect">
            <a:avLst>
              <a:gd name="adj" fmla="val 50000"/>
            </a:avLst>
          </a:prstGeom>
          <a:gradFill flip="none" rotWithShape="1">
            <a:gsLst>
              <a:gs pos="0">
                <a:schemeClr val="accent4">
                  <a:lumMod val="75000"/>
                  <a:alpha val="28000"/>
                </a:schemeClr>
              </a:gs>
              <a:gs pos="100000">
                <a:schemeClr val="accent4">
                  <a:lumMod val="75000"/>
                  <a:alpha val="29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3" name="Rounded Rectangle 32"/>
          <p:cNvSpPr/>
          <p:nvPr userDrawn="1"/>
        </p:nvSpPr>
        <p:spPr>
          <a:xfrm>
            <a:off x="10804454" y="5699195"/>
            <a:ext cx="2305719" cy="8148430"/>
          </a:xfrm>
          <a:prstGeom prst="roundRect">
            <a:avLst>
              <a:gd name="adj" fmla="val 50000"/>
            </a:avLst>
          </a:prstGeom>
          <a:gradFill flip="none" rotWithShape="1">
            <a:gsLst>
              <a:gs pos="0">
                <a:schemeClr val="accent4">
                  <a:lumMod val="75000"/>
                  <a:alpha val="28000"/>
                </a:schemeClr>
              </a:gs>
              <a:gs pos="100000">
                <a:schemeClr val="accent4">
                  <a:lumMod val="75000"/>
                  <a:alpha val="29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4" name="Rounded Rectangle 33"/>
          <p:cNvSpPr/>
          <p:nvPr/>
        </p:nvSpPr>
        <p:spPr>
          <a:xfrm rot="10800000">
            <a:off x="4047043" y="1516172"/>
            <a:ext cx="2305719" cy="8148430"/>
          </a:xfrm>
          <a:prstGeom prst="roundRect">
            <a:avLst>
              <a:gd name="adj" fmla="val 50000"/>
            </a:avLst>
          </a:prstGeom>
          <a:gradFill flip="none" rotWithShape="1">
            <a:gsLst>
              <a:gs pos="0">
                <a:srgbClr val="057550">
                  <a:alpha val="46000"/>
                </a:srgbClr>
              </a:gs>
              <a:gs pos="100000">
                <a:schemeClr val="accent1">
                  <a:shade val="100000"/>
                  <a:satMod val="115000"/>
                  <a:alpha val="2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 name="Title 1"/>
          <p:cNvSpPr>
            <a:spLocks noGrp="1"/>
          </p:cNvSpPr>
          <p:nvPr>
            <p:ph type="ctrTitle" hasCustomPrompt="1"/>
          </p:nvPr>
        </p:nvSpPr>
        <p:spPr>
          <a:xfrm>
            <a:off x="295114" y="1236690"/>
            <a:ext cx="10813350" cy="2918779"/>
          </a:xfrm>
        </p:spPr>
        <p:txBody>
          <a:bodyPr/>
          <a:lstStyle>
            <a:lvl1pPr>
              <a:lnSpc>
                <a:spcPct val="90000"/>
              </a:lnSpc>
              <a:defRPr sz="6000" b="0" spc="-200" baseline="0">
                <a:solidFill>
                  <a:schemeClr val="bg1"/>
                </a:solidFill>
                <a:latin typeface="+mj-lt"/>
              </a:defRPr>
            </a:lvl1pPr>
          </a:lstStyle>
          <a:p>
            <a:r>
              <a:rPr lang="en-US" dirty="0" smtClean="0"/>
              <a:t>Presentation Title Goes Here</a:t>
            </a:r>
            <a:endParaRPr lang="en-US" dirty="0"/>
          </a:p>
        </p:txBody>
      </p:sp>
      <p:sp>
        <p:nvSpPr>
          <p:cNvPr id="3" name="Subtitle 2"/>
          <p:cNvSpPr>
            <a:spLocks noGrp="1"/>
          </p:cNvSpPr>
          <p:nvPr>
            <p:ph type="subTitle" idx="1" hasCustomPrompt="1"/>
          </p:nvPr>
        </p:nvSpPr>
        <p:spPr>
          <a:xfrm>
            <a:off x="315095" y="4464069"/>
            <a:ext cx="10813351" cy="384175"/>
          </a:xfrm>
        </p:spPr>
        <p:txBody>
          <a:bodyPr>
            <a:noAutofit/>
          </a:bodyPr>
          <a:lstStyle>
            <a:lvl1pPr marL="0" indent="0" algn="l">
              <a:buNone/>
              <a:defRPr sz="2000">
                <a:solidFill>
                  <a:schemeClr val="bg1"/>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Presenter Name and Title Go Here</a:t>
            </a:r>
            <a:endParaRPr lang="en-US" dirty="0"/>
          </a:p>
        </p:txBody>
      </p:sp>
      <p:sp>
        <p:nvSpPr>
          <p:cNvPr id="58" name="Rectangle 5"/>
          <p:cNvSpPr>
            <a:spLocks noChangeArrowheads="1"/>
          </p:cNvSpPr>
          <p:nvPr/>
        </p:nvSpPr>
        <p:spPr bwMode="ltGray">
          <a:xfrm>
            <a:off x="10640200" y="6584513"/>
            <a:ext cx="791023" cy="175257"/>
          </a:xfrm>
          <a:prstGeom prst="rect">
            <a:avLst/>
          </a:prstGeom>
          <a:noFill/>
          <a:ln w="9525">
            <a:noFill/>
            <a:miter lim="800000"/>
            <a:headEnd/>
            <a:tailEnd/>
          </a:ln>
          <a:effectLst/>
        </p:spPr>
        <p:txBody>
          <a:bodyPr wrap="none" lIns="82124" tIns="41061" rIns="82124" bIns="41061" anchor="b">
            <a:spAutoFit/>
          </a:bodyPr>
          <a:lstStyle/>
          <a:p>
            <a:pPr algn="r" defTabSz="814388">
              <a:lnSpc>
                <a:spcPct val="100000"/>
              </a:lnSpc>
            </a:pPr>
            <a:r>
              <a:rPr lang="en-US" sz="600" dirty="0">
                <a:solidFill>
                  <a:schemeClr val="bg2"/>
                </a:solidFill>
                <a:latin typeface="+mj-lt"/>
              </a:rPr>
              <a:t>Cisco Confidential</a:t>
            </a:r>
          </a:p>
        </p:txBody>
      </p:sp>
      <p:grpSp>
        <p:nvGrpSpPr>
          <p:cNvPr id="53" name="Group 5"/>
          <p:cNvGrpSpPr>
            <a:grpSpLocks/>
          </p:cNvGrpSpPr>
          <p:nvPr userDrawn="1"/>
        </p:nvGrpSpPr>
        <p:grpSpPr bwMode="auto">
          <a:xfrm>
            <a:off x="455613" y="304800"/>
            <a:ext cx="841815" cy="447676"/>
            <a:chOff x="384" y="331"/>
            <a:chExt cx="912" cy="485"/>
          </a:xfrm>
        </p:grpSpPr>
        <p:sp>
          <p:nvSpPr>
            <p:cNvPr id="54" name="AutoShape 6"/>
            <p:cNvSpPr>
              <a:spLocks noChangeAspect="1" noChangeArrowheads="1" noTextEdit="1"/>
            </p:cNvSpPr>
            <p:nvPr/>
          </p:nvSpPr>
          <p:spPr bwMode="invGray">
            <a:xfrm>
              <a:off x="384" y="331"/>
              <a:ext cx="912" cy="485"/>
            </a:xfrm>
            <a:prstGeom prst="rect">
              <a:avLst/>
            </a:prstGeom>
            <a:noFill/>
            <a:ln w="9525">
              <a:noFill/>
              <a:miter lim="800000"/>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55" name="Rectangle 7"/>
            <p:cNvSpPr>
              <a:spLocks noChangeArrowheads="1"/>
            </p:cNvSpPr>
            <p:nvPr/>
          </p:nvSpPr>
          <p:spPr bwMode="invGray">
            <a:xfrm>
              <a:off x="640" y="652"/>
              <a:ext cx="42" cy="158"/>
            </a:xfrm>
            <a:prstGeom prst="rect">
              <a:avLst/>
            </a:prstGeom>
            <a:solidFill>
              <a:srgbClr val="FFFFFF"/>
            </a:solidFill>
            <a:ln w="9525">
              <a:noFill/>
              <a:miter lim="800000"/>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56" name="Freeform 8"/>
            <p:cNvSpPr>
              <a:spLocks/>
            </p:cNvSpPr>
            <p:nvPr/>
          </p:nvSpPr>
          <p:spPr bwMode="invGray">
            <a:xfrm>
              <a:off x="882" y="648"/>
              <a:ext cx="120" cy="166"/>
            </a:xfrm>
            <a:custGeom>
              <a:avLst/>
              <a:gdLst/>
              <a:ahLst/>
              <a:cxnLst>
                <a:cxn ang="0">
                  <a:pos x="58" y="24"/>
                </a:cxn>
                <a:cxn ang="0">
                  <a:pos x="42" y="20"/>
                </a:cxn>
                <a:cxn ang="0">
                  <a:pos x="21" y="40"/>
                </a:cxn>
                <a:cxn ang="0">
                  <a:pos x="42" y="60"/>
                </a:cxn>
                <a:cxn ang="0">
                  <a:pos x="58" y="56"/>
                </a:cxn>
                <a:cxn ang="0">
                  <a:pos x="58" y="77"/>
                </a:cxn>
                <a:cxn ang="0">
                  <a:pos x="41" y="80"/>
                </a:cxn>
                <a:cxn ang="0">
                  <a:pos x="0" y="40"/>
                </a:cxn>
                <a:cxn ang="0">
                  <a:pos x="41" y="0"/>
                </a:cxn>
                <a:cxn ang="0">
                  <a:pos x="58" y="3"/>
                </a:cxn>
                <a:cxn ang="0">
                  <a:pos x="58" y="24"/>
                </a:cxn>
              </a:cxnLst>
              <a:rect l="0" t="0" r="r" b="b"/>
              <a:pathLst>
                <a:path w="58" h="80">
                  <a:moveTo>
                    <a:pt x="58" y="24"/>
                  </a:moveTo>
                  <a:cubicBezTo>
                    <a:pt x="58" y="23"/>
                    <a:pt x="51" y="20"/>
                    <a:pt x="42" y="20"/>
                  </a:cubicBezTo>
                  <a:cubicBezTo>
                    <a:pt x="30" y="20"/>
                    <a:pt x="21" y="28"/>
                    <a:pt x="21" y="40"/>
                  </a:cubicBezTo>
                  <a:cubicBezTo>
                    <a:pt x="21" y="51"/>
                    <a:pt x="29" y="60"/>
                    <a:pt x="42" y="60"/>
                  </a:cubicBezTo>
                  <a:cubicBezTo>
                    <a:pt x="51" y="60"/>
                    <a:pt x="57" y="57"/>
                    <a:pt x="58" y="56"/>
                  </a:cubicBezTo>
                  <a:cubicBezTo>
                    <a:pt x="58" y="77"/>
                    <a:pt x="58" y="77"/>
                    <a:pt x="58" y="77"/>
                  </a:cubicBezTo>
                  <a:cubicBezTo>
                    <a:pt x="56" y="78"/>
                    <a:pt x="49" y="80"/>
                    <a:pt x="41" y="80"/>
                  </a:cubicBezTo>
                  <a:cubicBezTo>
                    <a:pt x="19" y="80"/>
                    <a:pt x="0" y="65"/>
                    <a:pt x="0" y="40"/>
                  </a:cubicBezTo>
                  <a:cubicBezTo>
                    <a:pt x="0" y="17"/>
                    <a:pt x="17" y="0"/>
                    <a:pt x="41" y="0"/>
                  </a:cubicBezTo>
                  <a:cubicBezTo>
                    <a:pt x="50" y="0"/>
                    <a:pt x="56" y="3"/>
                    <a:pt x="58" y="3"/>
                  </a:cubicBezTo>
                  <a:lnTo>
                    <a:pt x="58" y="24"/>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57" name="Freeform 9"/>
            <p:cNvSpPr>
              <a:spLocks/>
            </p:cNvSpPr>
            <p:nvPr/>
          </p:nvSpPr>
          <p:spPr bwMode="invGray">
            <a:xfrm>
              <a:off x="467" y="648"/>
              <a:ext cx="120" cy="166"/>
            </a:xfrm>
            <a:custGeom>
              <a:avLst/>
              <a:gdLst/>
              <a:ahLst/>
              <a:cxnLst>
                <a:cxn ang="0">
                  <a:pos x="58" y="24"/>
                </a:cxn>
                <a:cxn ang="0">
                  <a:pos x="42" y="20"/>
                </a:cxn>
                <a:cxn ang="0">
                  <a:pos x="21" y="40"/>
                </a:cxn>
                <a:cxn ang="0">
                  <a:pos x="42" y="60"/>
                </a:cxn>
                <a:cxn ang="0">
                  <a:pos x="58" y="56"/>
                </a:cxn>
                <a:cxn ang="0">
                  <a:pos x="58" y="77"/>
                </a:cxn>
                <a:cxn ang="0">
                  <a:pos x="40" y="80"/>
                </a:cxn>
                <a:cxn ang="0">
                  <a:pos x="0" y="40"/>
                </a:cxn>
                <a:cxn ang="0">
                  <a:pos x="40" y="0"/>
                </a:cxn>
                <a:cxn ang="0">
                  <a:pos x="58" y="3"/>
                </a:cxn>
                <a:cxn ang="0">
                  <a:pos x="58" y="24"/>
                </a:cxn>
              </a:cxnLst>
              <a:rect l="0" t="0" r="r" b="b"/>
              <a:pathLst>
                <a:path w="58" h="80">
                  <a:moveTo>
                    <a:pt x="58" y="24"/>
                  </a:moveTo>
                  <a:cubicBezTo>
                    <a:pt x="57" y="23"/>
                    <a:pt x="51" y="20"/>
                    <a:pt x="42" y="20"/>
                  </a:cubicBezTo>
                  <a:cubicBezTo>
                    <a:pt x="29" y="20"/>
                    <a:pt x="21" y="28"/>
                    <a:pt x="21" y="40"/>
                  </a:cubicBezTo>
                  <a:cubicBezTo>
                    <a:pt x="21" y="51"/>
                    <a:pt x="29" y="60"/>
                    <a:pt x="42" y="60"/>
                  </a:cubicBezTo>
                  <a:cubicBezTo>
                    <a:pt x="51" y="60"/>
                    <a:pt x="57" y="57"/>
                    <a:pt x="58" y="56"/>
                  </a:cubicBezTo>
                  <a:cubicBezTo>
                    <a:pt x="58" y="77"/>
                    <a:pt x="58" y="77"/>
                    <a:pt x="58" y="77"/>
                  </a:cubicBezTo>
                  <a:cubicBezTo>
                    <a:pt x="56" y="78"/>
                    <a:pt x="49" y="80"/>
                    <a:pt x="40" y="80"/>
                  </a:cubicBezTo>
                  <a:cubicBezTo>
                    <a:pt x="19" y="80"/>
                    <a:pt x="0" y="65"/>
                    <a:pt x="0" y="40"/>
                  </a:cubicBezTo>
                  <a:cubicBezTo>
                    <a:pt x="0" y="17"/>
                    <a:pt x="17" y="0"/>
                    <a:pt x="40" y="0"/>
                  </a:cubicBezTo>
                  <a:cubicBezTo>
                    <a:pt x="49" y="0"/>
                    <a:pt x="56" y="3"/>
                    <a:pt x="58" y="3"/>
                  </a:cubicBezTo>
                  <a:lnTo>
                    <a:pt x="58" y="24"/>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60" name="Freeform 10"/>
            <p:cNvSpPr>
              <a:spLocks noEditPoints="1"/>
            </p:cNvSpPr>
            <p:nvPr/>
          </p:nvSpPr>
          <p:spPr bwMode="invGray">
            <a:xfrm>
              <a:off x="1046" y="648"/>
              <a:ext cx="165" cy="166"/>
            </a:xfrm>
            <a:custGeom>
              <a:avLst/>
              <a:gdLst/>
              <a:ahLst/>
              <a:cxnLst>
                <a:cxn ang="0">
                  <a:pos x="80" y="40"/>
                </a:cxn>
                <a:cxn ang="0">
                  <a:pos x="40" y="80"/>
                </a:cxn>
                <a:cxn ang="0">
                  <a:pos x="0" y="40"/>
                </a:cxn>
                <a:cxn ang="0">
                  <a:pos x="40" y="0"/>
                </a:cxn>
                <a:cxn ang="0">
                  <a:pos x="80" y="40"/>
                </a:cxn>
                <a:cxn ang="0">
                  <a:pos x="40" y="20"/>
                </a:cxn>
                <a:cxn ang="0">
                  <a:pos x="20" y="40"/>
                </a:cxn>
                <a:cxn ang="0">
                  <a:pos x="40" y="60"/>
                </a:cxn>
                <a:cxn ang="0">
                  <a:pos x="60" y="40"/>
                </a:cxn>
                <a:cxn ang="0">
                  <a:pos x="40" y="20"/>
                </a:cxn>
              </a:cxnLst>
              <a:rect l="0" t="0" r="r" b="b"/>
              <a:pathLst>
                <a:path w="80" h="80">
                  <a:moveTo>
                    <a:pt x="80" y="40"/>
                  </a:moveTo>
                  <a:cubicBezTo>
                    <a:pt x="80" y="62"/>
                    <a:pt x="64" y="80"/>
                    <a:pt x="40" y="80"/>
                  </a:cubicBezTo>
                  <a:cubicBezTo>
                    <a:pt x="16" y="80"/>
                    <a:pt x="0" y="62"/>
                    <a:pt x="0" y="40"/>
                  </a:cubicBezTo>
                  <a:cubicBezTo>
                    <a:pt x="0" y="18"/>
                    <a:pt x="16" y="0"/>
                    <a:pt x="40" y="0"/>
                  </a:cubicBezTo>
                  <a:cubicBezTo>
                    <a:pt x="64" y="0"/>
                    <a:pt x="80" y="18"/>
                    <a:pt x="80" y="40"/>
                  </a:cubicBezTo>
                  <a:moveTo>
                    <a:pt x="40" y="20"/>
                  </a:moveTo>
                  <a:cubicBezTo>
                    <a:pt x="29" y="20"/>
                    <a:pt x="20" y="29"/>
                    <a:pt x="20" y="40"/>
                  </a:cubicBezTo>
                  <a:cubicBezTo>
                    <a:pt x="20" y="51"/>
                    <a:pt x="29" y="60"/>
                    <a:pt x="40" y="60"/>
                  </a:cubicBezTo>
                  <a:cubicBezTo>
                    <a:pt x="51" y="60"/>
                    <a:pt x="60" y="51"/>
                    <a:pt x="60" y="40"/>
                  </a:cubicBezTo>
                  <a:cubicBezTo>
                    <a:pt x="60" y="29"/>
                    <a:pt x="51" y="20"/>
                    <a:pt x="40" y="20"/>
                  </a:cubicBezTo>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61" name="Freeform 11"/>
            <p:cNvSpPr>
              <a:spLocks/>
            </p:cNvSpPr>
            <p:nvPr/>
          </p:nvSpPr>
          <p:spPr bwMode="invGray">
            <a:xfrm>
              <a:off x="735" y="648"/>
              <a:ext cx="108" cy="166"/>
            </a:xfrm>
            <a:custGeom>
              <a:avLst/>
              <a:gdLst/>
              <a:ahLst/>
              <a:cxnLst>
                <a:cxn ang="0">
                  <a:pos x="47" y="19"/>
                </a:cxn>
                <a:cxn ang="0">
                  <a:pos x="32" y="17"/>
                </a:cxn>
                <a:cxn ang="0">
                  <a:pos x="20" y="23"/>
                </a:cxn>
                <a:cxn ang="0">
                  <a:pos x="29" y="30"/>
                </a:cxn>
                <a:cxn ang="0">
                  <a:pos x="34" y="32"/>
                </a:cxn>
                <a:cxn ang="0">
                  <a:pos x="52" y="54"/>
                </a:cxn>
                <a:cxn ang="0">
                  <a:pos x="21" y="80"/>
                </a:cxn>
                <a:cxn ang="0">
                  <a:pos x="0" y="77"/>
                </a:cxn>
                <a:cxn ang="0">
                  <a:pos x="0" y="60"/>
                </a:cxn>
                <a:cxn ang="0">
                  <a:pos x="18" y="63"/>
                </a:cxn>
                <a:cxn ang="0">
                  <a:pos x="32" y="56"/>
                </a:cxn>
                <a:cxn ang="0">
                  <a:pos x="23" y="48"/>
                </a:cxn>
                <a:cxn ang="0">
                  <a:pos x="19" y="47"/>
                </a:cxn>
                <a:cxn ang="0">
                  <a:pos x="0" y="24"/>
                </a:cxn>
                <a:cxn ang="0">
                  <a:pos x="28" y="0"/>
                </a:cxn>
                <a:cxn ang="0">
                  <a:pos x="47" y="3"/>
                </a:cxn>
                <a:cxn ang="0">
                  <a:pos x="47" y="19"/>
                </a:cxn>
              </a:cxnLst>
              <a:rect l="0" t="0" r="r" b="b"/>
              <a:pathLst>
                <a:path w="52" h="80">
                  <a:moveTo>
                    <a:pt x="47" y="19"/>
                  </a:moveTo>
                  <a:cubicBezTo>
                    <a:pt x="47" y="19"/>
                    <a:pt x="38" y="17"/>
                    <a:pt x="32" y="17"/>
                  </a:cubicBezTo>
                  <a:cubicBezTo>
                    <a:pt x="24" y="17"/>
                    <a:pt x="20" y="19"/>
                    <a:pt x="20" y="23"/>
                  </a:cubicBezTo>
                  <a:cubicBezTo>
                    <a:pt x="20" y="28"/>
                    <a:pt x="26" y="29"/>
                    <a:pt x="29" y="30"/>
                  </a:cubicBezTo>
                  <a:cubicBezTo>
                    <a:pt x="34" y="32"/>
                    <a:pt x="34" y="32"/>
                    <a:pt x="34" y="32"/>
                  </a:cubicBezTo>
                  <a:cubicBezTo>
                    <a:pt x="47" y="36"/>
                    <a:pt x="52" y="45"/>
                    <a:pt x="52" y="54"/>
                  </a:cubicBezTo>
                  <a:cubicBezTo>
                    <a:pt x="52" y="73"/>
                    <a:pt x="35" y="80"/>
                    <a:pt x="21" y="80"/>
                  </a:cubicBezTo>
                  <a:cubicBezTo>
                    <a:pt x="10" y="80"/>
                    <a:pt x="1" y="78"/>
                    <a:pt x="0" y="77"/>
                  </a:cubicBezTo>
                  <a:cubicBezTo>
                    <a:pt x="0" y="60"/>
                    <a:pt x="0" y="60"/>
                    <a:pt x="0" y="60"/>
                  </a:cubicBezTo>
                  <a:cubicBezTo>
                    <a:pt x="2" y="60"/>
                    <a:pt x="10" y="63"/>
                    <a:pt x="18" y="63"/>
                  </a:cubicBezTo>
                  <a:cubicBezTo>
                    <a:pt x="28" y="63"/>
                    <a:pt x="32" y="60"/>
                    <a:pt x="32" y="56"/>
                  </a:cubicBezTo>
                  <a:cubicBezTo>
                    <a:pt x="32" y="52"/>
                    <a:pt x="28" y="49"/>
                    <a:pt x="23" y="48"/>
                  </a:cubicBezTo>
                  <a:cubicBezTo>
                    <a:pt x="22" y="48"/>
                    <a:pt x="21" y="47"/>
                    <a:pt x="19" y="47"/>
                  </a:cubicBezTo>
                  <a:cubicBezTo>
                    <a:pt x="9" y="43"/>
                    <a:pt x="0" y="37"/>
                    <a:pt x="0" y="24"/>
                  </a:cubicBezTo>
                  <a:cubicBezTo>
                    <a:pt x="0" y="10"/>
                    <a:pt x="10" y="0"/>
                    <a:pt x="28" y="0"/>
                  </a:cubicBezTo>
                  <a:cubicBezTo>
                    <a:pt x="37" y="0"/>
                    <a:pt x="46" y="3"/>
                    <a:pt x="47" y="3"/>
                  </a:cubicBezTo>
                  <a:lnTo>
                    <a:pt x="47" y="19"/>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62" name="Freeform 12"/>
            <p:cNvSpPr>
              <a:spLocks/>
            </p:cNvSpPr>
            <p:nvPr/>
          </p:nvSpPr>
          <p:spPr bwMode="invGray">
            <a:xfrm>
              <a:off x="384" y="462"/>
              <a:ext cx="39" cy="81"/>
            </a:xfrm>
            <a:custGeom>
              <a:avLst/>
              <a:gdLst/>
              <a:ahLst/>
              <a:cxnLst>
                <a:cxn ang="0">
                  <a:pos x="19" y="10"/>
                </a:cxn>
                <a:cxn ang="0">
                  <a:pos x="10" y="0"/>
                </a:cxn>
                <a:cxn ang="0">
                  <a:pos x="0" y="10"/>
                </a:cxn>
                <a:cxn ang="0">
                  <a:pos x="0" y="30"/>
                </a:cxn>
                <a:cxn ang="0">
                  <a:pos x="10" y="39"/>
                </a:cxn>
                <a:cxn ang="0">
                  <a:pos x="19" y="30"/>
                </a:cxn>
                <a:cxn ang="0">
                  <a:pos x="19" y="10"/>
                </a:cxn>
              </a:cxnLst>
              <a:rect l="0" t="0" r="r" b="b"/>
              <a:pathLst>
                <a:path w="19" h="39">
                  <a:moveTo>
                    <a:pt x="19" y="10"/>
                  </a:moveTo>
                  <a:cubicBezTo>
                    <a:pt x="19" y="4"/>
                    <a:pt x="15" y="0"/>
                    <a:pt x="10" y="0"/>
                  </a:cubicBezTo>
                  <a:cubicBezTo>
                    <a:pt x="4" y="0"/>
                    <a:pt x="0" y="4"/>
                    <a:pt x="0" y="10"/>
                  </a:cubicBezTo>
                  <a:cubicBezTo>
                    <a:pt x="0" y="30"/>
                    <a:pt x="0" y="30"/>
                    <a:pt x="0" y="30"/>
                  </a:cubicBezTo>
                  <a:cubicBezTo>
                    <a:pt x="0" y="35"/>
                    <a:pt x="4" y="39"/>
                    <a:pt x="10" y="39"/>
                  </a:cubicBezTo>
                  <a:cubicBezTo>
                    <a:pt x="15" y="39"/>
                    <a:pt x="19" y="35"/>
                    <a:pt x="19" y="30"/>
                  </a:cubicBezTo>
                  <a:lnTo>
                    <a:pt x="19" y="10"/>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63" name="Freeform 13"/>
            <p:cNvSpPr>
              <a:spLocks/>
            </p:cNvSpPr>
            <p:nvPr/>
          </p:nvSpPr>
          <p:spPr bwMode="invGray">
            <a:xfrm>
              <a:off x="494" y="407"/>
              <a:ext cx="39" cy="136"/>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4" y="0"/>
                    <a:pt x="9" y="0"/>
                  </a:cubicBezTo>
                  <a:cubicBezTo>
                    <a:pt x="4" y="0"/>
                    <a:pt x="0" y="4"/>
                    <a:pt x="0" y="9"/>
                  </a:cubicBezTo>
                  <a:cubicBezTo>
                    <a:pt x="0" y="56"/>
                    <a:pt x="0" y="56"/>
                    <a:pt x="0" y="56"/>
                  </a:cubicBezTo>
                  <a:cubicBezTo>
                    <a:pt x="0" y="61"/>
                    <a:pt x="4" y="65"/>
                    <a:pt x="9" y="65"/>
                  </a:cubicBezTo>
                  <a:cubicBezTo>
                    <a:pt x="14" y="65"/>
                    <a:pt x="19" y="61"/>
                    <a:pt x="19" y="56"/>
                  </a:cubicBezTo>
                  <a:lnTo>
                    <a:pt x="19" y="9"/>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78" name="Freeform 14"/>
            <p:cNvSpPr>
              <a:spLocks/>
            </p:cNvSpPr>
            <p:nvPr/>
          </p:nvSpPr>
          <p:spPr bwMode="invGray">
            <a:xfrm>
              <a:off x="601" y="333"/>
              <a:ext cx="39" cy="249"/>
            </a:xfrm>
            <a:custGeom>
              <a:avLst/>
              <a:gdLst/>
              <a:ahLst/>
              <a:cxnLst>
                <a:cxn ang="0">
                  <a:pos x="19" y="9"/>
                </a:cxn>
                <a:cxn ang="0">
                  <a:pos x="10" y="0"/>
                </a:cxn>
                <a:cxn ang="0">
                  <a:pos x="0" y="9"/>
                </a:cxn>
                <a:cxn ang="0">
                  <a:pos x="0" y="111"/>
                </a:cxn>
                <a:cxn ang="0">
                  <a:pos x="10" y="120"/>
                </a:cxn>
                <a:cxn ang="0">
                  <a:pos x="19" y="111"/>
                </a:cxn>
                <a:cxn ang="0">
                  <a:pos x="19" y="9"/>
                </a:cxn>
              </a:cxnLst>
              <a:rect l="0" t="0" r="r" b="b"/>
              <a:pathLst>
                <a:path w="19" h="120">
                  <a:moveTo>
                    <a:pt x="19" y="9"/>
                  </a:moveTo>
                  <a:cubicBezTo>
                    <a:pt x="19" y="4"/>
                    <a:pt x="15" y="0"/>
                    <a:pt x="10" y="0"/>
                  </a:cubicBezTo>
                  <a:cubicBezTo>
                    <a:pt x="5" y="0"/>
                    <a:pt x="0" y="4"/>
                    <a:pt x="0" y="9"/>
                  </a:cubicBezTo>
                  <a:cubicBezTo>
                    <a:pt x="0" y="111"/>
                    <a:pt x="0" y="111"/>
                    <a:pt x="0" y="111"/>
                  </a:cubicBezTo>
                  <a:cubicBezTo>
                    <a:pt x="0" y="116"/>
                    <a:pt x="5" y="120"/>
                    <a:pt x="10" y="120"/>
                  </a:cubicBezTo>
                  <a:cubicBezTo>
                    <a:pt x="15" y="120"/>
                    <a:pt x="19" y="116"/>
                    <a:pt x="19" y="111"/>
                  </a:cubicBezTo>
                  <a:lnTo>
                    <a:pt x="19" y="9"/>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79" name="Freeform 15"/>
            <p:cNvSpPr>
              <a:spLocks/>
            </p:cNvSpPr>
            <p:nvPr/>
          </p:nvSpPr>
          <p:spPr bwMode="invGray">
            <a:xfrm>
              <a:off x="711" y="407"/>
              <a:ext cx="39" cy="136"/>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5" y="0"/>
                    <a:pt x="9" y="0"/>
                  </a:cubicBezTo>
                  <a:cubicBezTo>
                    <a:pt x="4" y="0"/>
                    <a:pt x="0" y="4"/>
                    <a:pt x="0" y="9"/>
                  </a:cubicBezTo>
                  <a:cubicBezTo>
                    <a:pt x="0" y="56"/>
                    <a:pt x="0" y="56"/>
                    <a:pt x="0" y="56"/>
                  </a:cubicBezTo>
                  <a:cubicBezTo>
                    <a:pt x="0" y="61"/>
                    <a:pt x="4" y="65"/>
                    <a:pt x="9" y="65"/>
                  </a:cubicBezTo>
                  <a:cubicBezTo>
                    <a:pt x="15" y="65"/>
                    <a:pt x="19" y="61"/>
                    <a:pt x="19" y="56"/>
                  </a:cubicBezTo>
                  <a:lnTo>
                    <a:pt x="19" y="9"/>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0" name="Freeform 16"/>
            <p:cNvSpPr>
              <a:spLocks/>
            </p:cNvSpPr>
            <p:nvPr/>
          </p:nvSpPr>
          <p:spPr bwMode="invGray">
            <a:xfrm>
              <a:off x="818" y="462"/>
              <a:ext cx="42" cy="81"/>
            </a:xfrm>
            <a:custGeom>
              <a:avLst/>
              <a:gdLst/>
              <a:ahLst/>
              <a:cxnLst>
                <a:cxn ang="0">
                  <a:pos x="20" y="10"/>
                </a:cxn>
                <a:cxn ang="0">
                  <a:pos x="10" y="0"/>
                </a:cxn>
                <a:cxn ang="0">
                  <a:pos x="0" y="10"/>
                </a:cxn>
                <a:cxn ang="0">
                  <a:pos x="0" y="30"/>
                </a:cxn>
                <a:cxn ang="0">
                  <a:pos x="10" y="39"/>
                </a:cxn>
                <a:cxn ang="0">
                  <a:pos x="20" y="30"/>
                </a:cxn>
                <a:cxn ang="0">
                  <a:pos x="20" y="10"/>
                </a:cxn>
              </a:cxnLst>
              <a:rect l="0" t="0" r="r" b="b"/>
              <a:pathLst>
                <a:path w="20" h="39">
                  <a:moveTo>
                    <a:pt x="20" y="10"/>
                  </a:moveTo>
                  <a:cubicBezTo>
                    <a:pt x="20" y="4"/>
                    <a:pt x="15" y="0"/>
                    <a:pt x="10" y="0"/>
                  </a:cubicBezTo>
                  <a:cubicBezTo>
                    <a:pt x="5" y="0"/>
                    <a:pt x="0" y="4"/>
                    <a:pt x="0" y="10"/>
                  </a:cubicBezTo>
                  <a:cubicBezTo>
                    <a:pt x="0" y="30"/>
                    <a:pt x="0" y="30"/>
                    <a:pt x="0" y="30"/>
                  </a:cubicBezTo>
                  <a:cubicBezTo>
                    <a:pt x="0" y="35"/>
                    <a:pt x="5" y="39"/>
                    <a:pt x="10" y="39"/>
                  </a:cubicBezTo>
                  <a:cubicBezTo>
                    <a:pt x="15" y="39"/>
                    <a:pt x="20" y="35"/>
                    <a:pt x="20" y="30"/>
                  </a:cubicBezTo>
                  <a:lnTo>
                    <a:pt x="20" y="10"/>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1" name="Freeform 17"/>
            <p:cNvSpPr>
              <a:spLocks/>
            </p:cNvSpPr>
            <p:nvPr/>
          </p:nvSpPr>
          <p:spPr bwMode="invGray">
            <a:xfrm>
              <a:off x="928" y="407"/>
              <a:ext cx="39" cy="136"/>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4" y="0"/>
                    <a:pt x="0" y="4"/>
                    <a:pt x="0" y="9"/>
                  </a:cubicBezTo>
                  <a:cubicBezTo>
                    <a:pt x="0" y="56"/>
                    <a:pt x="0" y="56"/>
                    <a:pt x="0" y="56"/>
                  </a:cubicBezTo>
                  <a:cubicBezTo>
                    <a:pt x="0" y="61"/>
                    <a:pt x="4" y="65"/>
                    <a:pt x="10" y="65"/>
                  </a:cubicBezTo>
                  <a:cubicBezTo>
                    <a:pt x="15" y="65"/>
                    <a:pt x="19" y="61"/>
                    <a:pt x="19" y="56"/>
                  </a:cubicBezTo>
                  <a:lnTo>
                    <a:pt x="19" y="9"/>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2" name="Freeform 18"/>
            <p:cNvSpPr>
              <a:spLocks/>
            </p:cNvSpPr>
            <p:nvPr/>
          </p:nvSpPr>
          <p:spPr bwMode="invGray">
            <a:xfrm>
              <a:off x="1037" y="333"/>
              <a:ext cx="40" cy="249"/>
            </a:xfrm>
            <a:custGeom>
              <a:avLst/>
              <a:gdLst/>
              <a:ahLst/>
              <a:cxnLst>
                <a:cxn ang="0">
                  <a:pos x="19" y="9"/>
                </a:cxn>
                <a:cxn ang="0">
                  <a:pos x="9" y="0"/>
                </a:cxn>
                <a:cxn ang="0">
                  <a:pos x="0" y="9"/>
                </a:cxn>
                <a:cxn ang="0">
                  <a:pos x="0" y="111"/>
                </a:cxn>
                <a:cxn ang="0">
                  <a:pos x="9" y="120"/>
                </a:cxn>
                <a:cxn ang="0">
                  <a:pos x="19" y="111"/>
                </a:cxn>
                <a:cxn ang="0">
                  <a:pos x="19" y="9"/>
                </a:cxn>
              </a:cxnLst>
              <a:rect l="0" t="0" r="r" b="b"/>
              <a:pathLst>
                <a:path w="19" h="120">
                  <a:moveTo>
                    <a:pt x="19" y="9"/>
                  </a:moveTo>
                  <a:cubicBezTo>
                    <a:pt x="19" y="4"/>
                    <a:pt x="15" y="0"/>
                    <a:pt x="9" y="0"/>
                  </a:cubicBezTo>
                  <a:cubicBezTo>
                    <a:pt x="4" y="0"/>
                    <a:pt x="0" y="4"/>
                    <a:pt x="0" y="9"/>
                  </a:cubicBezTo>
                  <a:cubicBezTo>
                    <a:pt x="0" y="111"/>
                    <a:pt x="0" y="111"/>
                    <a:pt x="0" y="111"/>
                  </a:cubicBezTo>
                  <a:cubicBezTo>
                    <a:pt x="0" y="116"/>
                    <a:pt x="4" y="120"/>
                    <a:pt x="9" y="120"/>
                  </a:cubicBezTo>
                  <a:cubicBezTo>
                    <a:pt x="15" y="120"/>
                    <a:pt x="19" y="116"/>
                    <a:pt x="19" y="111"/>
                  </a:cubicBezTo>
                  <a:lnTo>
                    <a:pt x="19" y="9"/>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3" name="Freeform 19"/>
            <p:cNvSpPr>
              <a:spLocks/>
            </p:cNvSpPr>
            <p:nvPr/>
          </p:nvSpPr>
          <p:spPr bwMode="invGray">
            <a:xfrm>
              <a:off x="1145" y="407"/>
              <a:ext cx="39" cy="136"/>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5" y="0"/>
                    <a:pt x="0" y="4"/>
                    <a:pt x="0" y="9"/>
                  </a:cubicBezTo>
                  <a:cubicBezTo>
                    <a:pt x="0" y="56"/>
                    <a:pt x="0" y="56"/>
                    <a:pt x="0" y="56"/>
                  </a:cubicBezTo>
                  <a:cubicBezTo>
                    <a:pt x="0" y="61"/>
                    <a:pt x="5" y="65"/>
                    <a:pt x="10" y="65"/>
                  </a:cubicBezTo>
                  <a:cubicBezTo>
                    <a:pt x="15" y="65"/>
                    <a:pt x="19" y="61"/>
                    <a:pt x="19" y="56"/>
                  </a:cubicBezTo>
                  <a:lnTo>
                    <a:pt x="19" y="9"/>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4" name="Freeform 20"/>
            <p:cNvSpPr>
              <a:spLocks/>
            </p:cNvSpPr>
            <p:nvPr/>
          </p:nvSpPr>
          <p:spPr bwMode="invGray">
            <a:xfrm>
              <a:off x="1254" y="462"/>
              <a:ext cx="40" cy="81"/>
            </a:xfrm>
            <a:custGeom>
              <a:avLst/>
              <a:gdLst/>
              <a:ahLst/>
              <a:cxnLst>
                <a:cxn ang="0">
                  <a:pos x="19" y="10"/>
                </a:cxn>
                <a:cxn ang="0">
                  <a:pos x="9" y="0"/>
                </a:cxn>
                <a:cxn ang="0">
                  <a:pos x="0" y="10"/>
                </a:cxn>
                <a:cxn ang="0">
                  <a:pos x="0" y="30"/>
                </a:cxn>
                <a:cxn ang="0">
                  <a:pos x="9" y="39"/>
                </a:cxn>
                <a:cxn ang="0">
                  <a:pos x="19" y="30"/>
                </a:cxn>
                <a:cxn ang="0">
                  <a:pos x="19" y="10"/>
                </a:cxn>
              </a:cxnLst>
              <a:rect l="0" t="0" r="r" b="b"/>
              <a:pathLst>
                <a:path w="19" h="39">
                  <a:moveTo>
                    <a:pt x="19" y="10"/>
                  </a:moveTo>
                  <a:cubicBezTo>
                    <a:pt x="19" y="4"/>
                    <a:pt x="15" y="0"/>
                    <a:pt x="9" y="0"/>
                  </a:cubicBezTo>
                  <a:cubicBezTo>
                    <a:pt x="4" y="0"/>
                    <a:pt x="0" y="4"/>
                    <a:pt x="0" y="10"/>
                  </a:cubicBezTo>
                  <a:cubicBezTo>
                    <a:pt x="0" y="30"/>
                    <a:pt x="0" y="30"/>
                    <a:pt x="0" y="30"/>
                  </a:cubicBezTo>
                  <a:cubicBezTo>
                    <a:pt x="0" y="35"/>
                    <a:pt x="4" y="39"/>
                    <a:pt x="9" y="39"/>
                  </a:cubicBezTo>
                  <a:cubicBezTo>
                    <a:pt x="15" y="39"/>
                    <a:pt x="19" y="35"/>
                    <a:pt x="19" y="30"/>
                  </a:cubicBezTo>
                  <a:lnTo>
                    <a:pt x="19" y="10"/>
                  </a:lnTo>
                  <a:close/>
                </a:path>
              </a:pathLst>
            </a:custGeom>
            <a:solidFill>
              <a:srgbClr val="FFFFFF"/>
            </a:solidFill>
            <a:ln w="9525">
              <a:noFill/>
              <a:round/>
              <a:headEnd/>
              <a:tailEnd/>
            </a:ln>
          </p:spPr>
          <p:txBody>
            <a:bodyPr/>
            <a:lstStyle/>
            <a:p>
              <a:pPr marL="0" marR="0" lvl="0" indent="0" algn="ctr" defTabSz="914400" rtl="0" eaLnBrk="0" fontAlgn="base" latinLnBrk="0" hangingPunct="0">
                <a:lnSpc>
                  <a:spcPct val="9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FFFFFF"/>
                </a:solidFill>
                <a:effectLst/>
                <a:uLnTx/>
                <a:uFillTx/>
                <a:latin typeface="Arial" charset="0"/>
                <a:ea typeface="+mn-ea"/>
                <a:cs typeface="+mn-cs"/>
              </a:endParaRPr>
            </a:p>
          </p:txBody>
        </p:sp>
      </p:grpSp>
      <p:sp>
        <p:nvSpPr>
          <p:cNvPr id="37" name="Rectangle 4"/>
          <p:cNvSpPr>
            <a:spLocks noChangeArrowheads="1"/>
          </p:cNvSpPr>
          <p:nvPr userDrawn="1"/>
        </p:nvSpPr>
        <p:spPr bwMode="ltGray">
          <a:xfrm>
            <a:off x="354129" y="6586247"/>
            <a:ext cx="4559499" cy="175257"/>
          </a:xfrm>
          <a:prstGeom prst="rect">
            <a:avLst/>
          </a:prstGeom>
          <a:noFill/>
          <a:ln w="9525">
            <a:noFill/>
            <a:miter lim="800000"/>
            <a:headEnd/>
            <a:tailEnd/>
          </a:ln>
          <a:effectLst/>
        </p:spPr>
        <p:txBody>
          <a:bodyPr wrap="square" lIns="82124" tIns="41061" rIns="82124" bIns="41061" anchor="b" anchorCtr="0">
            <a:spAutoFit/>
          </a:bodyPr>
          <a:lstStyle/>
          <a:p>
            <a:pPr algn="l" defTabSz="814388">
              <a:lnSpc>
                <a:spcPct val="100000"/>
              </a:lnSpc>
            </a:pPr>
            <a:r>
              <a:rPr lang="en-US" sz="600" dirty="0" smtClean="0">
                <a:solidFill>
                  <a:schemeClr val="bg2"/>
                </a:solidFill>
                <a:latin typeface="+mj-lt"/>
              </a:rPr>
              <a:t>© 2012 Cisco and/or its affiliates. All rights reserved.</a:t>
            </a:r>
            <a:endParaRPr lang="en-US" sz="600" dirty="0">
              <a:solidFill>
                <a:schemeClr val="bg2"/>
              </a:solidFill>
              <a:latin typeface="+mj-lt"/>
            </a:endParaRPr>
          </a:p>
        </p:txBody>
      </p:sp>
      <p:sp>
        <p:nvSpPr>
          <p:cNvPr id="38" name="Rectangle 7"/>
          <p:cNvSpPr>
            <a:spLocks noChangeArrowheads="1"/>
          </p:cNvSpPr>
          <p:nvPr userDrawn="1"/>
        </p:nvSpPr>
        <p:spPr bwMode="ltGray">
          <a:xfrm>
            <a:off x="11578312" y="6580409"/>
            <a:ext cx="260429" cy="175257"/>
          </a:xfrm>
          <a:prstGeom prst="rect">
            <a:avLst/>
          </a:prstGeom>
          <a:noFill/>
          <a:ln w="9525" algn="ctr">
            <a:noFill/>
            <a:miter lim="800000"/>
            <a:headEnd/>
            <a:tailEnd/>
          </a:ln>
          <a:effectLst/>
        </p:spPr>
        <p:txBody>
          <a:bodyPr wrap="none" lIns="82124" tIns="41061" rIns="82124" bIns="41061" anchor="b">
            <a:spAutoFit/>
          </a:bodyPr>
          <a:lstStyle/>
          <a:p>
            <a:pPr algn="r" defTabSz="814388">
              <a:lnSpc>
                <a:spcPct val="100000"/>
              </a:lnSpc>
            </a:pPr>
            <a:fld id="{DFCF27A5-1A5B-48D3-A060-2758FFBB1ADD}" type="slidenum">
              <a:rPr lang="en-US" sz="600">
                <a:solidFill>
                  <a:schemeClr val="bg2"/>
                </a:solidFill>
                <a:latin typeface="+mj-lt"/>
              </a:rPr>
              <a:pPr algn="r" defTabSz="814388">
                <a:lnSpc>
                  <a:spcPct val="100000"/>
                </a:lnSpc>
              </a:pPr>
              <a:t>‹#›</a:t>
            </a:fld>
            <a:endParaRPr lang="en-US" sz="600" dirty="0">
              <a:solidFill>
                <a:schemeClr val="bg2"/>
              </a:solidFill>
              <a:latin typeface="+mj-lt"/>
            </a:endParaRPr>
          </a:p>
        </p:txBody>
      </p:sp>
    </p:spTree>
    <p:extLst>
      <p:ext uri="{BB962C8B-B14F-4D97-AF65-F5344CB8AC3E}">
        <p14:creationId xmlns:p14="http://schemas.microsoft.com/office/powerpoint/2010/main" val="298399028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repeatCount="indefinite" accel="50000" decel="50000" autoRev="1" fill="remove" grpId="0" nodeType="withEffect">
                                  <p:stCondLst>
                                    <p:cond delay="1500"/>
                                  </p:stCondLst>
                                  <p:childTnLst>
                                    <p:animMotion origin="layout" path="M -2.77778E-6 -2.22045E-16 L -2.77778E-6 -1.425 " pathEditMode="fixed" rAng="0" ptsTypes="AA">
                                      <p:cBhvr>
                                        <p:cTn id="6" dur="4500" fill="hold"/>
                                        <p:tgtEl>
                                          <p:spTgt spid="33"/>
                                        </p:tgtEl>
                                        <p:attrNameLst>
                                          <p:attrName>ppt_x</p:attrName>
                                          <p:attrName>ppt_y</p:attrName>
                                        </p:attrNameLst>
                                      </p:cBhvr>
                                      <p:rCtr x="0" y="-712"/>
                                    </p:animMotion>
                                  </p:childTnLst>
                                </p:cTn>
                              </p:par>
                              <p:par>
                                <p:cTn id="7" presetID="42" presetClass="path" presetSubtype="0" repeatCount="indefinite" accel="50000" decel="50000" autoRev="1" fill="hold" grpId="0" nodeType="withEffect">
                                  <p:stCondLst>
                                    <p:cond delay="0"/>
                                  </p:stCondLst>
                                  <p:childTnLst>
                                    <p:animMotion origin="layout" path="M 3.05556E-6 -2.96296E-6 L 3.05556E-6 0.88611 " pathEditMode="fixed" rAng="0" ptsTypes="AA">
                                      <p:cBhvr>
                                        <p:cTn id="8" dur="4500" fill="hold"/>
                                        <p:tgtEl>
                                          <p:spTgt spid="32"/>
                                        </p:tgtEl>
                                        <p:attrNameLst>
                                          <p:attrName>ppt_x</p:attrName>
                                          <p:attrName>ppt_y</p:attrName>
                                        </p:attrNameLst>
                                      </p:cBhvr>
                                      <p:rCtr x="0" y="443"/>
                                    </p:animMotion>
                                  </p:childTnLst>
                                </p:cTn>
                              </p:par>
                              <p:par>
                                <p:cTn id="9" presetID="64" presetClass="path" presetSubtype="0" repeatCount="indefinite" accel="50000" decel="50000" autoRev="1" fill="hold" grpId="0" nodeType="withEffect">
                                  <p:stCondLst>
                                    <p:cond delay="1400"/>
                                  </p:stCondLst>
                                  <p:childTnLst>
                                    <p:animMotion origin="layout" path="M -2.5E-6 3.7037E-6 L -2.5E-6 -1.33195 " pathEditMode="fixed" rAng="0" ptsTypes="AA">
                                      <p:cBhvr>
                                        <p:cTn id="10" dur="4500" fill="hold"/>
                                        <p:tgtEl>
                                          <p:spTgt spid="34"/>
                                        </p:tgtEl>
                                        <p:attrNameLst>
                                          <p:attrName>ppt_x</p:attrName>
                                          <p:attrName>ppt_y</p:attrName>
                                        </p:attrNameLst>
                                      </p:cBhvr>
                                      <p:rCtr x="0" y="-666"/>
                                    </p:animMotion>
                                  </p:childTnLst>
                                </p:cTn>
                              </p:par>
                              <p:par>
                                <p:cTn id="11" presetID="64" presetClass="path" presetSubtype="0" repeatCount="indefinite" accel="50000" decel="50000" autoRev="1" fill="hold" grpId="0" nodeType="withEffect">
                                  <p:stCondLst>
                                    <p:cond delay="3600"/>
                                  </p:stCondLst>
                                  <p:childTnLst>
                                    <p:animMotion origin="layout" path="M -1.94444E-6 4.07407E-6 L -1.94444E-6 -1.42084 " pathEditMode="fixed" rAng="0" ptsTypes="AA">
                                      <p:cBhvr>
                                        <p:cTn id="12" dur="4500" fill="hold"/>
                                        <p:tgtEl>
                                          <p:spTgt spid="31"/>
                                        </p:tgtEl>
                                        <p:attrNameLst>
                                          <p:attrName>ppt_x</p:attrName>
                                          <p:attrName>ppt_y</p:attrName>
                                        </p:attrNameLst>
                                      </p:cBhvr>
                                      <p:rCtr x="0" y="-710"/>
                                    </p:animMotion>
                                  </p:childTnLst>
                                </p:cTn>
                              </p:par>
                              <p:par>
                                <p:cTn id="13" presetID="42" presetClass="path" presetSubtype="0" repeatCount="indefinite" accel="50000" decel="50000" autoRev="1" fill="hold" grpId="0" nodeType="withEffect">
                                  <p:stCondLst>
                                    <p:cond delay="900"/>
                                  </p:stCondLst>
                                  <p:childTnLst>
                                    <p:animMotion origin="layout" path="M 1.94444E-6 4.07407E-6 L 1.94444E-6 0.81944 " pathEditMode="fixed" rAng="0" ptsTypes="AA">
                                      <p:cBhvr>
                                        <p:cTn id="14" dur="4500" fill="hold"/>
                                        <p:tgtEl>
                                          <p:spTgt spid="30"/>
                                        </p:tgtEl>
                                        <p:attrNameLst>
                                          <p:attrName>ppt_x</p:attrName>
                                          <p:attrName>ppt_y</p:attrName>
                                        </p:attrNameLst>
                                      </p:cBhvr>
                                      <p:rCtr x="0" y="410"/>
                                    </p:animMotion>
                                  </p:childTnLst>
                                </p:cTn>
                              </p:par>
                              <p:par>
                                <p:cTn id="15" presetID="42" presetClass="path" presetSubtype="0" repeatCount="indefinite" accel="50000" decel="50000" autoRev="1" fill="hold" grpId="0" nodeType="withEffect">
                                  <p:stCondLst>
                                    <p:cond delay="2800"/>
                                  </p:stCondLst>
                                  <p:childTnLst>
                                    <p:animMotion origin="layout" path="M -3.61111E-6 2.59259E-6 L -3.61111E-6 1.19028 " pathEditMode="fixed" rAng="0" ptsTypes="AA">
                                      <p:cBhvr>
                                        <p:cTn id="16" dur="4500" fill="hold"/>
                                        <p:tgtEl>
                                          <p:spTgt spid="29"/>
                                        </p:tgtEl>
                                        <p:attrNameLst>
                                          <p:attrName>ppt_x</p:attrName>
                                          <p:attrName>ppt_y</p:attrName>
                                        </p:attrNameLst>
                                      </p:cBhvr>
                                      <p:rCtr x="0" y="59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Bullet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6190" y="432215"/>
            <a:ext cx="11448832" cy="838200"/>
          </a:xfrm>
        </p:spPr>
        <p:txBody>
          <a:bodyPr/>
          <a:lstStyle>
            <a:lvl1pPr marL="0" algn="l" defTabSz="914400" rtl="0" eaLnBrk="1" latinLnBrk="0" hangingPunct="1">
              <a:lnSpc>
                <a:spcPct val="90000"/>
              </a:lnSpc>
              <a:spcBef>
                <a:spcPct val="0"/>
              </a:spcBef>
              <a:buNone/>
              <a:defRPr lang="en-US" sz="3600" b="1" kern="1200" spc="-150" baseline="0" dirty="0">
                <a:solidFill>
                  <a:schemeClr val="tx1"/>
                </a:solidFill>
                <a:latin typeface="+mj-lt"/>
                <a:ea typeface="+mj-ea"/>
                <a:cs typeface="+mj-cs"/>
              </a:defRPr>
            </a:lvl1pPr>
          </a:lstStyle>
          <a:p>
            <a:r>
              <a:rPr lang="en-US" dirty="0" smtClean="0"/>
              <a:t>Click to edit Master title style</a:t>
            </a:r>
            <a:endParaRPr lang="en-US" dirty="0"/>
          </a:p>
        </p:txBody>
      </p:sp>
    </p:spTree>
    <p:extLst>
      <p:ext uri="{BB962C8B-B14F-4D97-AF65-F5344CB8AC3E}">
        <p14:creationId xmlns:p14="http://schemas.microsoft.com/office/powerpoint/2010/main" val="1117300660"/>
      </p:ext>
    </p:extLst>
  </p:cSld>
  <p:clrMapOvr>
    <a:masterClrMapping/>
  </p:clrMapOvr>
  <p:transition>
    <p:wipe dir="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cSld name="1_Bullet_Title only no bar">
    <p:spTree>
      <p:nvGrpSpPr>
        <p:cNvPr id="1" name=""/>
        <p:cNvGrpSpPr/>
        <p:nvPr/>
      </p:nvGrpSpPr>
      <p:grpSpPr>
        <a:xfrm>
          <a:off x="0" y="0"/>
          <a:ext cx="0" cy="0"/>
          <a:chOff x="0" y="0"/>
          <a:chExt cx="0" cy="0"/>
        </a:xfrm>
      </p:grpSpPr>
      <p:sp>
        <p:nvSpPr>
          <p:cNvPr id="2" name="Title 1"/>
          <p:cNvSpPr>
            <a:spLocks noGrp="1"/>
          </p:cNvSpPr>
          <p:nvPr>
            <p:ph type="title"/>
          </p:nvPr>
        </p:nvSpPr>
        <p:spPr>
          <a:xfrm>
            <a:off x="306190" y="432215"/>
            <a:ext cx="11448832" cy="838200"/>
          </a:xfrm>
        </p:spPr>
        <p:txBody>
          <a:bodyPr/>
          <a:lstStyle>
            <a:lvl1pPr>
              <a:defRPr>
                <a:gradFill>
                  <a:gsLst>
                    <a:gs pos="0">
                      <a:schemeClr val="tx1"/>
                    </a:gs>
                    <a:gs pos="44000">
                      <a:srgbClr val="01BBBB"/>
                    </a:gs>
                    <a:gs pos="100000">
                      <a:schemeClr val="accent4"/>
                    </a:gs>
                  </a:gsLst>
                  <a:lin ang="4800000" scaled="0"/>
                </a:gradFill>
                <a:latin typeface="+mj-lt"/>
              </a:defRPr>
            </a:lvl1pPr>
          </a:lstStyle>
          <a:p>
            <a:r>
              <a:rPr lang="en-US" smtClean="0"/>
              <a:t>Click to edit Master title style</a:t>
            </a:r>
            <a:endParaRPr lang="en-US" dirty="0"/>
          </a:p>
        </p:txBody>
      </p:sp>
      <p:sp>
        <p:nvSpPr>
          <p:cNvPr id="3" name="Rectangle 4"/>
          <p:cNvSpPr>
            <a:spLocks noChangeArrowheads="1"/>
          </p:cNvSpPr>
          <p:nvPr userDrawn="1"/>
        </p:nvSpPr>
        <p:spPr bwMode="ltGray">
          <a:xfrm>
            <a:off x="354129" y="6586247"/>
            <a:ext cx="4559499" cy="175257"/>
          </a:xfrm>
          <a:prstGeom prst="rect">
            <a:avLst/>
          </a:prstGeom>
          <a:noFill/>
          <a:ln w="9525">
            <a:noFill/>
            <a:miter lim="800000"/>
            <a:headEnd/>
            <a:tailEnd/>
          </a:ln>
          <a:effectLst/>
        </p:spPr>
        <p:txBody>
          <a:bodyPr wrap="square" lIns="82124" tIns="41061" rIns="82124" bIns="41061" anchor="b" anchorCtr="0">
            <a:spAutoFit/>
          </a:bodyPr>
          <a:lstStyle/>
          <a:p>
            <a:pPr algn="l" defTabSz="814388">
              <a:lnSpc>
                <a:spcPct val="100000"/>
              </a:lnSpc>
            </a:pPr>
            <a:r>
              <a:rPr lang="en-US" sz="600" dirty="0" smtClean="0">
                <a:solidFill>
                  <a:srgbClr val="C0C0C0"/>
                </a:solidFill>
                <a:latin typeface="+mj-lt"/>
              </a:rPr>
              <a:t>© 2012 Cisco and/or its affiliates. All rights reserved.</a:t>
            </a:r>
            <a:endParaRPr lang="en-US" sz="600" dirty="0">
              <a:solidFill>
                <a:srgbClr val="C0C0C0"/>
              </a:solidFill>
              <a:latin typeface="+mj-lt"/>
            </a:endParaRPr>
          </a:p>
        </p:txBody>
      </p:sp>
      <p:sp>
        <p:nvSpPr>
          <p:cNvPr id="4" name="Rectangle 5"/>
          <p:cNvSpPr>
            <a:spLocks noChangeArrowheads="1"/>
          </p:cNvSpPr>
          <p:nvPr userDrawn="1"/>
        </p:nvSpPr>
        <p:spPr bwMode="ltGray">
          <a:xfrm>
            <a:off x="10640200" y="6584513"/>
            <a:ext cx="791023" cy="175257"/>
          </a:xfrm>
          <a:prstGeom prst="rect">
            <a:avLst/>
          </a:prstGeom>
          <a:noFill/>
          <a:ln w="9525">
            <a:noFill/>
            <a:miter lim="800000"/>
            <a:headEnd/>
            <a:tailEnd/>
          </a:ln>
          <a:effectLst/>
        </p:spPr>
        <p:txBody>
          <a:bodyPr wrap="none" lIns="82124" tIns="41061" rIns="82124" bIns="41061" anchor="b">
            <a:spAutoFit/>
          </a:bodyPr>
          <a:lstStyle/>
          <a:p>
            <a:pPr algn="r" defTabSz="814388">
              <a:lnSpc>
                <a:spcPct val="100000"/>
              </a:lnSpc>
            </a:pPr>
            <a:r>
              <a:rPr lang="en-US" sz="600" dirty="0">
                <a:solidFill>
                  <a:srgbClr val="C0C0C0"/>
                </a:solidFill>
                <a:latin typeface="+mj-lt"/>
              </a:rPr>
              <a:t>Cisco Confidential</a:t>
            </a:r>
          </a:p>
        </p:txBody>
      </p:sp>
      <p:sp>
        <p:nvSpPr>
          <p:cNvPr id="5" name="Rectangle 7"/>
          <p:cNvSpPr>
            <a:spLocks noChangeArrowheads="1"/>
          </p:cNvSpPr>
          <p:nvPr userDrawn="1"/>
        </p:nvSpPr>
        <p:spPr bwMode="ltGray">
          <a:xfrm>
            <a:off x="11578312" y="6580409"/>
            <a:ext cx="260429" cy="175257"/>
          </a:xfrm>
          <a:prstGeom prst="rect">
            <a:avLst/>
          </a:prstGeom>
          <a:noFill/>
          <a:ln w="9525" algn="ctr">
            <a:noFill/>
            <a:miter lim="800000"/>
            <a:headEnd/>
            <a:tailEnd/>
          </a:ln>
          <a:effectLst/>
        </p:spPr>
        <p:txBody>
          <a:bodyPr wrap="none" lIns="82124" tIns="41061" rIns="82124" bIns="41061" anchor="b">
            <a:spAutoFit/>
          </a:bodyPr>
          <a:lstStyle/>
          <a:p>
            <a:pPr algn="r" defTabSz="814388">
              <a:lnSpc>
                <a:spcPct val="100000"/>
              </a:lnSpc>
            </a:pPr>
            <a:fld id="{DFCF27A5-1A5B-48D3-A060-2758FFBB1ADD}" type="slidenum">
              <a:rPr lang="en-US" sz="600">
                <a:solidFill>
                  <a:srgbClr val="C0C0C0"/>
                </a:solidFill>
                <a:latin typeface="+mj-lt"/>
              </a:rPr>
              <a:pPr algn="r" defTabSz="814388">
                <a:lnSpc>
                  <a:spcPct val="100000"/>
                </a:lnSpc>
              </a:pPr>
              <a:t>‹#›</a:t>
            </a:fld>
            <a:endParaRPr lang="en-US" sz="600" dirty="0">
              <a:solidFill>
                <a:srgbClr val="C0C0C0"/>
              </a:solidFill>
              <a:latin typeface="+mj-lt"/>
            </a:endParaRPr>
          </a:p>
        </p:txBody>
      </p:sp>
    </p:spTree>
    <p:extLst>
      <p:ext uri="{BB962C8B-B14F-4D97-AF65-F5344CB8AC3E}">
        <p14:creationId xmlns:p14="http://schemas.microsoft.com/office/powerpoint/2010/main" val="1709184356"/>
      </p:ext>
    </p:extLst>
  </p:cSld>
  <p:clrMapOvr>
    <a:masterClrMapping/>
  </p:clrMapOvr>
  <p:transition>
    <p:wipe dir="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cSld name="Closing Slide-green thank you">
    <p:spTree>
      <p:nvGrpSpPr>
        <p:cNvPr id="1" name=""/>
        <p:cNvGrpSpPr/>
        <p:nvPr/>
      </p:nvGrpSpPr>
      <p:grpSpPr>
        <a:xfrm>
          <a:off x="0" y="0"/>
          <a:ext cx="0" cy="0"/>
          <a:chOff x="0" y="0"/>
          <a:chExt cx="0" cy="0"/>
        </a:xfrm>
      </p:grpSpPr>
      <p:pic>
        <p:nvPicPr>
          <p:cNvPr id="19" name="Picture 2" descr="C:\Documents and Settings\contractor\Desktop\Blue_Green_Gradient.png"/>
          <p:cNvPicPr>
            <a:picLocks noChangeAspect="1" noChangeArrowheads="1"/>
          </p:cNvPicPr>
          <p:nvPr/>
        </p:nvPicPr>
        <p:blipFill>
          <a:blip r:embed="rId2" cstate="print"/>
          <a:srcRect/>
          <a:stretch>
            <a:fillRect/>
          </a:stretch>
        </p:blipFill>
        <p:spPr bwMode="auto">
          <a:xfrm>
            <a:off x="-16929" y="0"/>
            <a:ext cx="12205754" cy="6858000"/>
          </a:xfrm>
          <a:prstGeom prst="rect">
            <a:avLst/>
          </a:prstGeom>
          <a:noFill/>
        </p:spPr>
      </p:pic>
      <p:sp>
        <p:nvSpPr>
          <p:cNvPr id="34" name="TextBox 33"/>
          <p:cNvSpPr txBox="1"/>
          <p:nvPr userDrawn="1"/>
        </p:nvSpPr>
        <p:spPr>
          <a:xfrm>
            <a:off x="859364" y="3060489"/>
            <a:ext cx="2467342" cy="646331"/>
          </a:xfrm>
          <a:prstGeom prst="rect">
            <a:avLst/>
          </a:prstGeom>
          <a:noFill/>
        </p:spPr>
        <p:txBody>
          <a:bodyPr wrap="none" rtlCol="0">
            <a:noAutofit/>
          </a:bodyPr>
          <a:lstStyle/>
          <a:p>
            <a:r>
              <a:rPr lang="en-US" sz="3600" dirty="0" smtClean="0">
                <a:solidFill>
                  <a:srgbClr val="FFFFFF"/>
                </a:solidFill>
                <a:latin typeface="+mj-lt"/>
              </a:rPr>
              <a:t>Thank you.</a:t>
            </a:r>
            <a:endParaRPr lang="en-US" sz="3600" dirty="0">
              <a:solidFill>
                <a:srgbClr val="FFFFFF"/>
              </a:solidFill>
              <a:latin typeface="+mj-lt"/>
            </a:endParaRPr>
          </a:p>
        </p:txBody>
      </p:sp>
      <p:sp>
        <p:nvSpPr>
          <p:cNvPr id="20" name="Rectangle 19"/>
          <p:cNvSpPr>
            <a:spLocks noChangeArrowheads="1"/>
          </p:cNvSpPr>
          <p:nvPr userDrawn="1"/>
        </p:nvSpPr>
        <p:spPr bwMode="black">
          <a:xfrm>
            <a:off x="8409358" y="3708603"/>
            <a:ext cx="116616" cy="441827"/>
          </a:xfrm>
          <a:prstGeom prst="rect">
            <a:avLst/>
          </a:prstGeom>
          <a:solidFill>
            <a:schemeClr val="bg1"/>
          </a:solidFill>
          <a:ln w="9525">
            <a:noFill/>
            <a:miter lim="800000"/>
            <a:headEnd/>
            <a:tailEnd/>
          </a:ln>
        </p:spPr>
        <p:txBody>
          <a:bodyPr/>
          <a:lstStyle/>
          <a:p>
            <a:endParaRPr lang="en-US">
              <a:solidFill>
                <a:srgbClr val="0096D6"/>
              </a:solidFill>
              <a:latin typeface="+mj-lt"/>
            </a:endParaRPr>
          </a:p>
        </p:txBody>
      </p:sp>
      <p:sp>
        <p:nvSpPr>
          <p:cNvPr id="21" name="Freeform 20"/>
          <p:cNvSpPr>
            <a:spLocks/>
          </p:cNvSpPr>
          <p:nvPr userDrawn="1"/>
        </p:nvSpPr>
        <p:spPr bwMode="black">
          <a:xfrm>
            <a:off x="9088711" y="3697605"/>
            <a:ext cx="337642" cy="466297"/>
          </a:xfrm>
          <a:custGeom>
            <a:avLst/>
            <a:gdLst/>
            <a:ahLst/>
            <a:cxnLst>
              <a:cxn ang="0">
                <a:pos x="58" y="24"/>
              </a:cxn>
              <a:cxn ang="0">
                <a:pos x="42" y="20"/>
              </a:cxn>
              <a:cxn ang="0">
                <a:pos x="21" y="40"/>
              </a:cxn>
              <a:cxn ang="0">
                <a:pos x="42" y="60"/>
              </a:cxn>
              <a:cxn ang="0">
                <a:pos x="58" y="56"/>
              </a:cxn>
              <a:cxn ang="0">
                <a:pos x="58" y="77"/>
              </a:cxn>
              <a:cxn ang="0">
                <a:pos x="41" y="80"/>
              </a:cxn>
              <a:cxn ang="0">
                <a:pos x="0" y="40"/>
              </a:cxn>
              <a:cxn ang="0">
                <a:pos x="41" y="0"/>
              </a:cxn>
              <a:cxn ang="0">
                <a:pos x="58" y="3"/>
              </a:cxn>
              <a:cxn ang="0">
                <a:pos x="58" y="24"/>
              </a:cxn>
            </a:cxnLst>
            <a:rect l="0" t="0" r="r" b="b"/>
            <a:pathLst>
              <a:path w="58" h="80">
                <a:moveTo>
                  <a:pt x="58" y="24"/>
                </a:moveTo>
                <a:cubicBezTo>
                  <a:pt x="58" y="23"/>
                  <a:pt x="51" y="20"/>
                  <a:pt x="42" y="20"/>
                </a:cubicBezTo>
                <a:cubicBezTo>
                  <a:pt x="30" y="20"/>
                  <a:pt x="21" y="28"/>
                  <a:pt x="21" y="40"/>
                </a:cubicBezTo>
                <a:cubicBezTo>
                  <a:pt x="21" y="51"/>
                  <a:pt x="29" y="60"/>
                  <a:pt x="42" y="60"/>
                </a:cubicBezTo>
                <a:cubicBezTo>
                  <a:pt x="51" y="60"/>
                  <a:pt x="57" y="57"/>
                  <a:pt x="58" y="56"/>
                </a:cubicBezTo>
                <a:cubicBezTo>
                  <a:pt x="58" y="77"/>
                  <a:pt x="58" y="77"/>
                  <a:pt x="58" y="77"/>
                </a:cubicBezTo>
                <a:cubicBezTo>
                  <a:pt x="56" y="78"/>
                  <a:pt x="49" y="80"/>
                  <a:pt x="41" y="80"/>
                </a:cubicBezTo>
                <a:cubicBezTo>
                  <a:pt x="19" y="80"/>
                  <a:pt x="0" y="65"/>
                  <a:pt x="0" y="40"/>
                </a:cubicBezTo>
                <a:cubicBezTo>
                  <a:pt x="0" y="17"/>
                  <a:pt x="17" y="0"/>
                  <a:pt x="41" y="0"/>
                </a:cubicBezTo>
                <a:cubicBezTo>
                  <a:pt x="50" y="0"/>
                  <a:pt x="56" y="3"/>
                  <a:pt x="58" y="3"/>
                </a:cubicBezTo>
                <a:lnTo>
                  <a:pt x="58" y="24"/>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22" name="Freeform 21"/>
          <p:cNvSpPr>
            <a:spLocks/>
          </p:cNvSpPr>
          <p:nvPr userDrawn="1"/>
        </p:nvSpPr>
        <p:spPr bwMode="black">
          <a:xfrm>
            <a:off x="7921200" y="3697605"/>
            <a:ext cx="337642" cy="466297"/>
          </a:xfrm>
          <a:custGeom>
            <a:avLst/>
            <a:gdLst/>
            <a:ahLst/>
            <a:cxnLst>
              <a:cxn ang="0">
                <a:pos x="58" y="24"/>
              </a:cxn>
              <a:cxn ang="0">
                <a:pos x="42" y="20"/>
              </a:cxn>
              <a:cxn ang="0">
                <a:pos x="21" y="40"/>
              </a:cxn>
              <a:cxn ang="0">
                <a:pos x="42" y="60"/>
              </a:cxn>
              <a:cxn ang="0">
                <a:pos x="58" y="56"/>
              </a:cxn>
              <a:cxn ang="0">
                <a:pos x="58" y="77"/>
              </a:cxn>
              <a:cxn ang="0">
                <a:pos x="40" y="80"/>
              </a:cxn>
              <a:cxn ang="0">
                <a:pos x="0" y="40"/>
              </a:cxn>
              <a:cxn ang="0">
                <a:pos x="40" y="0"/>
              </a:cxn>
              <a:cxn ang="0">
                <a:pos x="58" y="3"/>
              </a:cxn>
              <a:cxn ang="0">
                <a:pos x="58" y="24"/>
              </a:cxn>
            </a:cxnLst>
            <a:rect l="0" t="0" r="r" b="b"/>
            <a:pathLst>
              <a:path w="58" h="80">
                <a:moveTo>
                  <a:pt x="58" y="24"/>
                </a:moveTo>
                <a:cubicBezTo>
                  <a:pt x="57" y="23"/>
                  <a:pt x="51" y="20"/>
                  <a:pt x="42" y="20"/>
                </a:cubicBezTo>
                <a:cubicBezTo>
                  <a:pt x="29" y="20"/>
                  <a:pt x="21" y="28"/>
                  <a:pt x="21" y="40"/>
                </a:cubicBezTo>
                <a:cubicBezTo>
                  <a:pt x="21" y="51"/>
                  <a:pt x="29" y="60"/>
                  <a:pt x="42" y="60"/>
                </a:cubicBezTo>
                <a:cubicBezTo>
                  <a:pt x="51" y="60"/>
                  <a:pt x="57" y="57"/>
                  <a:pt x="58" y="56"/>
                </a:cubicBezTo>
                <a:cubicBezTo>
                  <a:pt x="58" y="77"/>
                  <a:pt x="58" y="77"/>
                  <a:pt x="58" y="77"/>
                </a:cubicBezTo>
                <a:cubicBezTo>
                  <a:pt x="56" y="78"/>
                  <a:pt x="49" y="80"/>
                  <a:pt x="40" y="80"/>
                </a:cubicBezTo>
                <a:cubicBezTo>
                  <a:pt x="19" y="80"/>
                  <a:pt x="0" y="65"/>
                  <a:pt x="0" y="40"/>
                </a:cubicBezTo>
                <a:cubicBezTo>
                  <a:pt x="0" y="17"/>
                  <a:pt x="17" y="0"/>
                  <a:pt x="40" y="0"/>
                </a:cubicBezTo>
                <a:cubicBezTo>
                  <a:pt x="49" y="0"/>
                  <a:pt x="56" y="3"/>
                  <a:pt x="58" y="3"/>
                </a:cubicBezTo>
                <a:lnTo>
                  <a:pt x="58" y="24"/>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23" name="Freeform 22"/>
          <p:cNvSpPr>
            <a:spLocks noEditPoints="1"/>
          </p:cNvSpPr>
          <p:nvPr userDrawn="1"/>
        </p:nvSpPr>
        <p:spPr bwMode="black">
          <a:xfrm>
            <a:off x="9548392" y="3697605"/>
            <a:ext cx="463750" cy="466297"/>
          </a:xfrm>
          <a:custGeom>
            <a:avLst/>
            <a:gdLst/>
            <a:ahLst/>
            <a:cxnLst>
              <a:cxn ang="0">
                <a:pos x="80" y="40"/>
              </a:cxn>
              <a:cxn ang="0">
                <a:pos x="40" y="80"/>
              </a:cxn>
              <a:cxn ang="0">
                <a:pos x="0" y="40"/>
              </a:cxn>
              <a:cxn ang="0">
                <a:pos x="40" y="0"/>
              </a:cxn>
              <a:cxn ang="0">
                <a:pos x="80" y="40"/>
              </a:cxn>
              <a:cxn ang="0">
                <a:pos x="40" y="20"/>
              </a:cxn>
              <a:cxn ang="0">
                <a:pos x="20" y="40"/>
              </a:cxn>
              <a:cxn ang="0">
                <a:pos x="40" y="60"/>
              </a:cxn>
              <a:cxn ang="0">
                <a:pos x="60" y="40"/>
              </a:cxn>
              <a:cxn ang="0">
                <a:pos x="40" y="20"/>
              </a:cxn>
            </a:cxnLst>
            <a:rect l="0" t="0" r="r" b="b"/>
            <a:pathLst>
              <a:path w="80" h="80">
                <a:moveTo>
                  <a:pt x="80" y="40"/>
                </a:moveTo>
                <a:cubicBezTo>
                  <a:pt x="80" y="62"/>
                  <a:pt x="64" y="80"/>
                  <a:pt x="40" y="80"/>
                </a:cubicBezTo>
                <a:cubicBezTo>
                  <a:pt x="16" y="80"/>
                  <a:pt x="0" y="62"/>
                  <a:pt x="0" y="40"/>
                </a:cubicBezTo>
                <a:cubicBezTo>
                  <a:pt x="0" y="18"/>
                  <a:pt x="16" y="0"/>
                  <a:pt x="40" y="0"/>
                </a:cubicBezTo>
                <a:cubicBezTo>
                  <a:pt x="64" y="0"/>
                  <a:pt x="80" y="18"/>
                  <a:pt x="80" y="40"/>
                </a:cubicBezTo>
                <a:moveTo>
                  <a:pt x="40" y="20"/>
                </a:moveTo>
                <a:cubicBezTo>
                  <a:pt x="29" y="20"/>
                  <a:pt x="20" y="29"/>
                  <a:pt x="20" y="40"/>
                </a:cubicBezTo>
                <a:cubicBezTo>
                  <a:pt x="20" y="51"/>
                  <a:pt x="29" y="60"/>
                  <a:pt x="40" y="60"/>
                </a:cubicBezTo>
                <a:cubicBezTo>
                  <a:pt x="51" y="60"/>
                  <a:pt x="60" y="51"/>
                  <a:pt x="60" y="40"/>
                </a:cubicBezTo>
                <a:cubicBezTo>
                  <a:pt x="60" y="29"/>
                  <a:pt x="51" y="20"/>
                  <a:pt x="40" y="20"/>
                </a:cubicBezTo>
              </a:path>
            </a:pathLst>
          </a:custGeom>
          <a:solidFill>
            <a:schemeClr val="bg1"/>
          </a:solidFill>
          <a:ln w="9525">
            <a:noFill/>
            <a:round/>
            <a:headEnd/>
            <a:tailEnd/>
          </a:ln>
        </p:spPr>
        <p:txBody>
          <a:bodyPr/>
          <a:lstStyle/>
          <a:p>
            <a:endParaRPr lang="en-US">
              <a:solidFill>
                <a:srgbClr val="0096D6"/>
              </a:solidFill>
              <a:latin typeface="+mj-lt"/>
            </a:endParaRPr>
          </a:p>
        </p:txBody>
      </p:sp>
      <p:sp>
        <p:nvSpPr>
          <p:cNvPr id="24" name="Freeform 23"/>
          <p:cNvSpPr>
            <a:spLocks/>
          </p:cNvSpPr>
          <p:nvPr userDrawn="1"/>
        </p:nvSpPr>
        <p:spPr bwMode="black">
          <a:xfrm>
            <a:off x="8676486" y="3697605"/>
            <a:ext cx="302387" cy="466297"/>
          </a:xfrm>
          <a:custGeom>
            <a:avLst/>
            <a:gdLst/>
            <a:ahLst/>
            <a:cxnLst>
              <a:cxn ang="0">
                <a:pos x="47" y="19"/>
              </a:cxn>
              <a:cxn ang="0">
                <a:pos x="32" y="17"/>
              </a:cxn>
              <a:cxn ang="0">
                <a:pos x="20" y="23"/>
              </a:cxn>
              <a:cxn ang="0">
                <a:pos x="29" y="30"/>
              </a:cxn>
              <a:cxn ang="0">
                <a:pos x="34" y="32"/>
              </a:cxn>
              <a:cxn ang="0">
                <a:pos x="52" y="54"/>
              </a:cxn>
              <a:cxn ang="0">
                <a:pos x="21" y="80"/>
              </a:cxn>
              <a:cxn ang="0">
                <a:pos x="0" y="77"/>
              </a:cxn>
              <a:cxn ang="0">
                <a:pos x="0" y="60"/>
              </a:cxn>
              <a:cxn ang="0">
                <a:pos x="18" y="63"/>
              </a:cxn>
              <a:cxn ang="0">
                <a:pos x="32" y="56"/>
              </a:cxn>
              <a:cxn ang="0">
                <a:pos x="23" y="48"/>
              </a:cxn>
              <a:cxn ang="0">
                <a:pos x="19" y="47"/>
              </a:cxn>
              <a:cxn ang="0">
                <a:pos x="0" y="24"/>
              </a:cxn>
              <a:cxn ang="0">
                <a:pos x="28" y="0"/>
              </a:cxn>
              <a:cxn ang="0">
                <a:pos x="47" y="3"/>
              </a:cxn>
              <a:cxn ang="0">
                <a:pos x="47" y="19"/>
              </a:cxn>
            </a:cxnLst>
            <a:rect l="0" t="0" r="r" b="b"/>
            <a:pathLst>
              <a:path w="52" h="80">
                <a:moveTo>
                  <a:pt x="47" y="19"/>
                </a:moveTo>
                <a:cubicBezTo>
                  <a:pt x="47" y="19"/>
                  <a:pt x="38" y="17"/>
                  <a:pt x="32" y="17"/>
                </a:cubicBezTo>
                <a:cubicBezTo>
                  <a:pt x="24" y="17"/>
                  <a:pt x="20" y="19"/>
                  <a:pt x="20" y="23"/>
                </a:cubicBezTo>
                <a:cubicBezTo>
                  <a:pt x="20" y="28"/>
                  <a:pt x="26" y="29"/>
                  <a:pt x="29" y="30"/>
                </a:cubicBezTo>
                <a:cubicBezTo>
                  <a:pt x="34" y="32"/>
                  <a:pt x="34" y="32"/>
                  <a:pt x="34" y="32"/>
                </a:cubicBezTo>
                <a:cubicBezTo>
                  <a:pt x="47" y="36"/>
                  <a:pt x="52" y="45"/>
                  <a:pt x="52" y="54"/>
                </a:cubicBezTo>
                <a:cubicBezTo>
                  <a:pt x="52" y="73"/>
                  <a:pt x="35" y="80"/>
                  <a:pt x="21" y="80"/>
                </a:cubicBezTo>
                <a:cubicBezTo>
                  <a:pt x="10" y="80"/>
                  <a:pt x="1" y="78"/>
                  <a:pt x="0" y="77"/>
                </a:cubicBezTo>
                <a:cubicBezTo>
                  <a:pt x="0" y="60"/>
                  <a:pt x="0" y="60"/>
                  <a:pt x="0" y="60"/>
                </a:cubicBezTo>
                <a:cubicBezTo>
                  <a:pt x="2" y="60"/>
                  <a:pt x="10" y="63"/>
                  <a:pt x="18" y="63"/>
                </a:cubicBezTo>
                <a:cubicBezTo>
                  <a:pt x="28" y="63"/>
                  <a:pt x="32" y="60"/>
                  <a:pt x="32" y="56"/>
                </a:cubicBezTo>
                <a:cubicBezTo>
                  <a:pt x="32" y="52"/>
                  <a:pt x="28" y="49"/>
                  <a:pt x="23" y="48"/>
                </a:cubicBezTo>
                <a:cubicBezTo>
                  <a:pt x="22" y="48"/>
                  <a:pt x="21" y="47"/>
                  <a:pt x="19" y="47"/>
                </a:cubicBezTo>
                <a:cubicBezTo>
                  <a:pt x="9" y="43"/>
                  <a:pt x="0" y="37"/>
                  <a:pt x="0" y="24"/>
                </a:cubicBezTo>
                <a:cubicBezTo>
                  <a:pt x="0" y="10"/>
                  <a:pt x="10" y="0"/>
                  <a:pt x="28" y="0"/>
                </a:cubicBezTo>
                <a:cubicBezTo>
                  <a:pt x="37" y="0"/>
                  <a:pt x="46" y="3"/>
                  <a:pt x="47" y="3"/>
                </a:cubicBezTo>
                <a:lnTo>
                  <a:pt x="47" y="19"/>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25" name="Freeform 24"/>
          <p:cNvSpPr>
            <a:spLocks/>
          </p:cNvSpPr>
          <p:nvPr userDrawn="1"/>
        </p:nvSpPr>
        <p:spPr bwMode="black">
          <a:xfrm>
            <a:off x="7689324" y="3082440"/>
            <a:ext cx="109835" cy="227032"/>
          </a:xfrm>
          <a:custGeom>
            <a:avLst/>
            <a:gdLst/>
            <a:ahLst/>
            <a:cxnLst>
              <a:cxn ang="0">
                <a:pos x="19" y="10"/>
              </a:cxn>
              <a:cxn ang="0">
                <a:pos x="10" y="0"/>
              </a:cxn>
              <a:cxn ang="0">
                <a:pos x="0" y="10"/>
              </a:cxn>
              <a:cxn ang="0">
                <a:pos x="0" y="30"/>
              </a:cxn>
              <a:cxn ang="0">
                <a:pos x="10" y="39"/>
              </a:cxn>
              <a:cxn ang="0">
                <a:pos x="19" y="30"/>
              </a:cxn>
              <a:cxn ang="0">
                <a:pos x="19" y="10"/>
              </a:cxn>
            </a:cxnLst>
            <a:rect l="0" t="0" r="r" b="b"/>
            <a:pathLst>
              <a:path w="19" h="39">
                <a:moveTo>
                  <a:pt x="19" y="10"/>
                </a:moveTo>
                <a:cubicBezTo>
                  <a:pt x="19" y="4"/>
                  <a:pt x="15" y="0"/>
                  <a:pt x="10" y="0"/>
                </a:cubicBezTo>
                <a:cubicBezTo>
                  <a:pt x="4" y="0"/>
                  <a:pt x="0" y="4"/>
                  <a:pt x="0" y="10"/>
                </a:cubicBezTo>
                <a:cubicBezTo>
                  <a:pt x="0" y="30"/>
                  <a:pt x="0" y="30"/>
                  <a:pt x="0" y="30"/>
                </a:cubicBezTo>
                <a:cubicBezTo>
                  <a:pt x="0" y="35"/>
                  <a:pt x="4" y="39"/>
                  <a:pt x="10" y="39"/>
                </a:cubicBezTo>
                <a:cubicBezTo>
                  <a:pt x="15" y="39"/>
                  <a:pt x="19" y="35"/>
                  <a:pt x="19" y="30"/>
                </a:cubicBezTo>
                <a:lnTo>
                  <a:pt x="19" y="10"/>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26" name="Freeform 25"/>
          <p:cNvSpPr>
            <a:spLocks/>
          </p:cNvSpPr>
          <p:nvPr userDrawn="1"/>
        </p:nvSpPr>
        <p:spPr bwMode="black">
          <a:xfrm>
            <a:off x="7997133" y="2930180"/>
            <a:ext cx="109835" cy="379291"/>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4" y="0"/>
                  <a:pt x="9" y="0"/>
                </a:cubicBezTo>
                <a:cubicBezTo>
                  <a:pt x="4" y="0"/>
                  <a:pt x="0" y="4"/>
                  <a:pt x="0" y="9"/>
                </a:cubicBezTo>
                <a:cubicBezTo>
                  <a:pt x="0" y="56"/>
                  <a:pt x="0" y="56"/>
                  <a:pt x="0" y="56"/>
                </a:cubicBezTo>
                <a:cubicBezTo>
                  <a:pt x="0" y="61"/>
                  <a:pt x="4" y="65"/>
                  <a:pt x="9" y="65"/>
                </a:cubicBezTo>
                <a:cubicBezTo>
                  <a:pt x="14" y="65"/>
                  <a:pt x="19" y="61"/>
                  <a:pt x="19" y="56"/>
                </a:cubicBezTo>
                <a:lnTo>
                  <a:pt x="19" y="9"/>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27" name="Freeform 26"/>
          <p:cNvSpPr>
            <a:spLocks/>
          </p:cNvSpPr>
          <p:nvPr userDrawn="1"/>
        </p:nvSpPr>
        <p:spPr bwMode="black">
          <a:xfrm>
            <a:off x="8299523" y="2720822"/>
            <a:ext cx="109835" cy="698767"/>
          </a:xfrm>
          <a:custGeom>
            <a:avLst/>
            <a:gdLst/>
            <a:ahLst/>
            <a:cxnLst>
              <a:cxn ang="0">
                <a:pos x="19" y="9"/>
              </a:cxn>
              <a:cxn ang="0">
                <a:pos x="10" y="0"/>
              </a:cxn>
              <a:cxn ang="0">
                <a:pos x="0" y="9"/>
              </a:cxn>
              <a:cxn ang="0">
                <a:pos x="0" y="111"/>
              </a:cxn>
              <a:cxn ang="0">
                <a:pos x="10" y="120"/>
              </a:cxn>
              <a:cxn ang="0">
                <a:pos x="19" y="111"/>
              </a:cxn>
              <a:cxn ang="0">
                <a:pos x="19" y="9"/>
              </a:cxn>
            </a:cxnLst>
            <a:rect l="0" t="0" r="r" b="b"/>
            <a:pathLst>
              <a:path w="19" h="120">
                <a:moveTo>
                  <a:pt x="19" y="9"/>
                </a:moveTo>
                <a:cubicBezTo>
                  <a:pt x="19" y="4"/>
                  <a:pt x="15" y="0"/>
                  <a:pt x="10" y="0"/>
                </a:cubicBezTo>
                <a:cubicBezTo>
                  <a:pt x="5" y="0"/>
                  <a:pt x="0" y="4"/>
                  <a:pt x="0" y="9"/>
                </a:cubicBezTo>
                <a:cubicBezTo>
                  <a:pt x="0" y="111"/>
                  <a:pt x="0" y="111"/>
                  <a:pt x="0" y="111"/>
                </a:cubicBezTo>
                <a:cubicBezTo>
                  <a:pt x="0" y="116"/>
                  <a:pt x="5" y="120"/>
                  <a:pt x="10" y="120"/>
                </a:cubicBezTo>
                <a:cubicBezTo>
                  <a:pt x="15" y="120"/>
                  <a:pt x="19" y="116"/>
                  <a:pt x="19" y="111"/>
                </a:cubicBezTo>
                <a:lnTo>
                  <a:pt x="19" y="9"/>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28" name="Freeform 27"/>
          <p:cNvSpPr>
            <a:spLocks/>
          </p:cNvSpPr>
          <p:nvPr userDrawn="1"/>
        </p:nvSpPr>
        <p:spPr bwMode="black">
          <a:xfrm>
            <a:off x="8607332" y="2930181"/>
            <a:ext cx="109835" cy="379292"/>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5" y="0"/>
                  <a:pt x="9" y="0"/>
                </a:cubicBezTo>
                <a:cubicBezTo>
                  <a:pt x="4" y="0"/>
                  <a:pt x="0" y="4"/>
                  <a:pt x="0" y="9"/>
                </a:cubicBezTo>
                <a:cubicBezTo>
                  <a:pt x="0" y="56"/>
                  <a:pt x="0" y="56"/>
                  <a:pt x="0" y="56"/>
                </a:cubicBezTo>
                <a:cubicBezTo>
                  <a:pt x="0" y="61"/>
                  <a:pt x="4" y="65"/>
                  <a:pt x="9" y="65"/>
                </a:cubicBezTo>
                <a:cubicBezTo>
                  <a:pt x="15" y="65"/>
                  <a:pt x="19" y="61"/>
                  <a:pt x="19" y="56"/>
                </a:cubicBezTo>
                <a:lnTo>
                  <a:pt x="19" y="9"/>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29" name="Freeform 28"/>
          <p:cNvSpPr>
            <a:spLocks/>
          </p:cNvSpPr>
          <p:nvPr userDrawn="1"/>
        </p:nvSpPr>
        <p:spPr bwMode="black">
          <a:xfrm>
            <a:off x="8908363" y="3082440"/>
            <a:ext cx="116616" cy="227031"/>
          </a:xfrm>
          <a:custGeom>
            <a:avLst/>
            <a:gdLst/>
            <a:ahLst/>
            <a:cxnLst>
              <a:cxn ang="0">
                <a:pos x="20" y="10"/>
              </a:cxn>
              <a:cxn ang="0">
                <a:pos x="10" y="0"/>
              </a:cxn>
              <a:cxn ang="0">
                <a:pos x="0" y="10"/>
              </a:cxn>
              <a:cxn ang="0">
                <a:pos x="0" y="30"/>
              </a:cxn>
              <a:cxn ang="0">
                <a:pos x="10" y="39"/>
              </a:cxn>
              <a:cxn ang="0">
                <a:pos x="20" y="30"/>
              </a:cxn>
              <a:cxn ang="0">
                <a:pos x="20" y="10"/>
              </a:cxn>
            </a:cxnLst>
            <a:rect l="0" t="0" r="r" b="b"/>
            <a:pathLst>
              <a:path w="20" h="39">
                <a:moveTo>
                  <a:pt x="20" y="10"/>
                </a:moveTo>
                <a:cubicBezTo>
                  <a:pt x="20" y="4"/>
                  <a:pt x="15" y="0"/>
                  <a:pt x="10" y="0"/>
                </a:cubicBezTo>
                <a:cubicBezTo>
                  <a:pt x="5" y="0"/>
                  <a:pt x="0" y="4"/>
                  <a:pt x="0" y="10"/>
                </a:cubicBezTo>
                <a:cubicBezTo>
                  <a:pt x="0" y="30"/>
                  <a:pt x="0" y="30"/>
                  <a:pt x="0" y="30"/>
                </a:cubicBezTo>
                <a:cubicBezTo>
                  <a:pt x="0" y="35"/>
                  <a:pt x="5" y="39"/>
                  <a:pt x="10" y="39"/>
                </a:cubicBezTo>
                <a:cubicBezTo>
                  <a:pt x="15" y="39"/>
                  <a:pt x="20" y="35"/>
                  <a:pt x="20" y="30"/>
                </a:cubicBezTo>
                <a:lnTo>
                  <a:pt x="20" y="10"/>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30" name="Freeform 29"/>
          <p:cNvSpPr>
            <a:spLocks/>
          </p:cNvSpPr>
          <p:nvPr userDrawn="1"/>
        </p:nvSpPr>
        <p:spPr bwMode="black">
          <a:xfrm>
            <a:off x="9216175" y="2930181"/>
            <a:ext cx="111191" cy="379290"/>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4" y="0"/>
                  <a:pt x="0" y="4"/>
                  <a:pt x="0" y="9"/>
                </a:cubicBezTo>
                <a:cubicBezTo>
                  <a:pt x="0" y="56"/>
                  <a:pt x="0" y="56"/>
                  <a:pt x="0" y="56"/>
                </a:cubicBezTo>
                <a:cubicBezTo>
                  <a:pt x="0" y="61"/>
                  <a:pt x="4" y="65"/>
                  <a:pt x="10" y="65"/>
                </a:cubicBezTo>
                <a:cubicBezTo>
                  <a:pt x="15" y="65"/>
                  <a:pt x="19" y="61"/>
                  <a:pt x="19" y="56"/>
                </a:cubicBezTo>
                <a:lnTo>
                  <a:pt x="19" y="9"/>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31" name="Freeform 30"/>
          <p:cNvSpPr>
            <a:spLocks/>
          </p:cNvSpPr>
          <p:nvPr userDrawn="1"/>
        </p:nvSpPr>
        <p:spPr bwMode="black">
          <a:xfrm>
            <a:off x="9523987" y="2720823"/>
            <a:ext cx="111191" cy="698766"/>
          </a:xfrm>
          <a:custGeom>
            <a:avLst/>
            <a:gdLst/>
            <a:ahLst/>
            <a:cxnLst>
              <a:cxn ang="0">
                <a:pos x="19" y="9"/>
              </a:cxn>
              <a:cxn ang="0">
                <a:pos x="9" y="0"/>
              </a:cxn>
              <a:cxn ang="0">
                <a:pos x="0" y="9"/>
              </a:cxn>
              <a:cxn ang="0">
                <a:pos x="0" y="111"/>
              </a:cxn>
              <a:cxn ang="0">
                <a:pos x="9" y="120"/>
              </a:cxn>
              <a:cxn ang="0">
                <a:pos x="19" y="111"/>
              </a:cxn>
              <a:cxn ang="0">
                <a:pos x="19" y="9"/>
              </a:cxn>
            </a:cxnLst>
            <a:rect l="0" t="0" r="r" b="b"/>
            <a:pathLst>
              <a:path w="19" h="120">
                <a:moveTo>
                  <a:pt x="19" y="9"/>
                </a:moveTo>
                <a:cubicBezTo>
                  <a:pt x="19" y="4"/>
                  <a:pt x="15" y="0"/>
                  <a:pt x="9" y="0"/>
                </a:cubicBezTo>
                <a:cubicBezTo>
                  <a:pt x="4" y="0"/>
                  <a:pt x="0" y="4"/>
                  <a:pt x="0" y="9"/>
                </a:cubicBezTo>
                <a:cubicBezTo>
                  <a:pt x="0" y="111"/>
                  <a:pt x="0" y="111"/>
                  <a:pt x="0" y="111"/>
                </a:cubicBezTo>
                <a:cubicBezTo>
                  <a:pt x="0" y="116"/>
                  <a:pt x="4" y="120"/>
                  <a:pt x="9" y="120"/>
                </a:cubicBezTo>
                <a:cubicBezTo>
                  <a:pt x="15" y="120"/>
                  <a:pt x="19" y="116"/>
                  <a:pt x="19" y="111"/>
                </a:cubicBezTo>
                <a:lnTo>
                  <a:pt x="19" y="9"/>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32" name="Freeform 31"/>
          <p:cNvSpPr>
            <a:spLocks/>
          </p:cNvSpPr>
          <p:nvPr userDrawn="1"/>
        </p:nvSpPr>
        <p:spPr bwMode="black">
          <a:xfrm>
            <a:off x="9826371" y="2930181"/>
            <a:ext cx="111191" cy="379290"/>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5" y="0"/>
                  <a:pt x="0" y="4"/>
                  <a:pt x="0" y="9"/>
                </a:cubicBezTo>
                <a:cubicBezTo>
                  <a:pt x="0" y="56"/>
                  <a:pt x="0" y="56"/>
                  <a:pt x="0" y="56"/>
                </a:cubicBezTo>
                <a:cubicBezTo>
                  <a:pt x="0" y="61"/>
                  <a:pt x="5" y="65"/>
                  <a:pt x="10" y="65"/>
                </a:cubicBezTo>
                <a:cubicBezTo>
                  <a:pt x="15" y="65"/>
                  <a:pt x="19" y="61"/>
                  <a:pt x="19" y="56"/>
                </a:cubicBezTo>
                <a:lnTo>
                  <a:pt x="19" y="9"/>
                </a:lnTo>
                <a:close/>
              </a:path>
            </a:pathLst>
          </a:custGeom>
          <a:solidFill>
            <a:schemeClr val="bg1"/>
          </a:solidFill>
          <a:ln w="9525">
            <a:noFill/>
            <a:round/>
            <a:headEnd/>
            <a:tailEnd/>
          </a:ln>
        </p:spPr>
        <p:txBody>
          <a:bodyPr/>
          <a:lstStyle/>
          <a:p>
            <a:endParaRPr lang="en-US">
              <a:solidFill>
                <a:srgbClr val="0096D6"/>
              </a:solidFill>
              <a:latin typeface="+mj-lt"/>
            </a:endParaRPr>
          </a:p>
        </p:txBody>
      </p:sp>
      <p:sp>
        <p:nvSpPr>
          <p:cNvPr id="33" name="Freeform 32"/>
          <p:cNvSpPr>
            <a:spLocks/>
          </p:cNvSpPr>
          <p:nvPr userDrawn="1"/>
        </p:nvSpPr>
        <p:spPr bwMode="black">
          <a:xfrm>
            <a:off x="10134183" y="3082440"/>
            <a:ext cx="111191" cy="227031"/>
          </a:xfrm>
          <a:custGeom>
            <a:avLst/>
            <a:gdLst/>
            <a:ahLst/>
            <a:cxnLst>
              <a:cxn ang="0">
                <a:pos x="19" y="10"/>
              </a:cxn>
              <a:cxn ang="0">
                <a:pos x="9" y="0"/>
              </a:cxn>
              <a:cxn ang="0">
                <a:pos x="0" y="10"/>
              </a:cxn>
              <a:cxn ang="0">
                <a:pos x="0" y="30"/>
              </a:cxn>
              <a:cxn ang="0">
                <a:pos x="9" y="39"/>
              </a:cxn>
              <a:cxn ang="0">
                <a:pos x="19" y="30"/>
              </a:cxn>
              <a:cxn ang="0">
                <a:pos x="19" y="10"/>
              </a:cxn>
            </a:cxnLst>
            <a:rect l="0" t="0" r="r" b="b"/>
            <a:pathLst>
              <a:path w="19" h="39">
                <a:moveTo>
                  <a:pt x="19" y="10"/>
                </a:moveTo>
                <a:cubicBezTo>
                  <a:pt x="19" y="4"/>
                  <a:pt x="15" y="0"/>
                  <a:pt x="9" y="0"/>
                </a:cubicBezTo>
                <a:cubicBezTo>
                  <a:pt x="4" y="0"/>
                  <a:pt x="0" y="4"/>
                  <a:pt x="0" y="10"/>
                </a:cubicBezTo>
                <a:cubicBezTo>
                  <a:pt x="0" y="30"/>
                  <a:pt x="0" y="30"/>
                  <a:pt x="0" y="30"/>
                </a:cubicBezTo>
                <a:cubicBezTo>
                  <a:pt x="0" y="35"/>
                  <a:pt x="4" y="39"/>
                  <a:pt x="9" y="39"/>
                </a:cubicBezTo>
                <a:cubicBezTo>
                  <a:pt x="15" y="39"/>
                  <a:pt x="19" y="35"/>
                  <a:pt x="19" y="30"/>
                </a:cubicBezTo>
                <a:lnTo>
                  <a:pt x="19" y="10"/>
                </a:lnTo>
                <a:close/>
              </a:path>
            </a:pathLst>
          </a:custGeom>
          <a:solidFill>
            <a:schemeClr val="bg1"/>
          </a:solidFill>
          <a:ln w="9525">
            <a:noFill/>
            <a:round/>
            <a:headEnd/>
            <a:tailEnd/>
          </a:ln>
        </p:spPr>
        <p:txBody>
          <a:bodyPr/>
          <a:lstStyle/>
          <a:p>
            <a:endParaRPr lang="en-US">
              <a:solidFill>
                <a:srgbClr val="0096D6"/>
              </a:solidFill>
              <a:latin typeface="+mj-lt"/>
            </a:endParaRPr>
          </a:p>
        </p:txBody>
      </p:sp>
    </p:spTree>
    <p:extLst>
      <p:ext uri="{BB962C8B-B14F-4D97-AF65-F5344CB8AC3E}">
        <p14:creationId xmlns:p14="http://schemas.microsoft.com/office/powerpoint/2010/main" val="390351563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00"/>
                                        <p:tgtEl>
                                          <p:spTgt spid="19"/>
                                        </p:tgtEl>
                                      </p:cBhvr>
                                    </p:animEffect>
                                  </p:childTnLst>
                                </p:cTn>
                              </p:par>
                            </p:childTnLst>
                          </p:cTn>
                        </p:par>
                        <p:par>
                          <p:cTn id="8" fill="hold">
                            <p:stCondLst>
                              <p:cond delay="700"/>
                            </p:stCondLst>
                            <p:childTnLst>
                              <p:par>
                                <p:cTn id="9" presetID="10" presetClass="entr" presetSubtype="0" fill="hold" grpId="0" nodeType="afterEffect">
                                  <p:stCondLst>
                                    <p:cond delay="0"/>
                                  </p:stCondLst>
                                  <p:iterate type="lt">
                                    <p:tmPct val="6250"/>
                                  </p:iterate>
                                  <p:childTnLst>
                                    <p:set>
                                      <p:cBhvr>
                                        <p:cTn id="10" dur="1" fill="hold">
                                          <p:stCondLst>
                                            <p:cond delay="0"/>
                                          </p:stCondLst>
                                        </p:cTn>
                                        <p:tgtEl>
                                          <p:spTgt spid="34"/>
                                        </p:tgtEl>
                                        <p:attrNameLst>
                                          <p:attrName>style.visibility</p:attrName>
                                        </p:attrNameLst>
                                      </p:cBhvr>
                                      <p:to>
                                        <p:strVal val="visible"/>
                                      </p:to>
                                    </p:set>
                                    <p:animEffect transition="in" filter="fade">
                                      <p:cBhvr>
                                        <p:cTn id="11" dur="1000"/>
                                        <p:tgtEl>
                                          <p:spTgt spid="34"/>
                                        </p:tgtEl>
                                      </p:cBhvr>
                                    </p:animEffect>
                                  </p:childTnLst>
                                </p:cTn>
                              </p:par>
                            </p:childTnLst>
                          </p:cTn>
                        </p:par>
                        <p:par>
                          <p:cTn id="12" fill="hold">
                            <p:stCondLst>
                              <p:cond delay="2200"/>
                            </p:stCondLst>
                            <p:childTnLst>
                              <p:par>
                                <p:cTn id="13" presetID="10" presetClass="entr" presetSubtype="0" fill="hold" grpId="1"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700"/>
                                        <p:tgtEl>
                                          <p:spTgt spid="25"/>
                                        </p:tgtEl>
                                      </p:cBhvr>
                                    </p:animEffect>
                                  </p:childTnLst>
                                </p:cTn>
                              </p:par>
                              <p:par>
                                <p:cTn id="16" presetID="10" presetClass="entr" presetSubtype="0" fill="hold" grpId="1"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700"/>
                                        <p:tgtEl>
                                          <p:spTgt spid="26"/>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700"/>
                                        <p:tgtEl>
                                          <p:spTgt spid="27"/>
                                        </p:tgtEl>
                                      </p:cBhvr>
                                    </p:animEffect>
                                  </p:childTnLst>
                                </p:cTn>
                              </p:par>
                              <p:par>
                                <p:cTn id="22" presetID="10" presetClass="entr" presetSubtype="0" fill="hold" grpId="1"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700"/>
                                        <p:tgtEl>
                                          <p:spTgt spid="28"/>
                                        </p:tgtEl>
                                      </p:cBhvr>
                                    </p:animEffect>
                                  </p:childTnLst>
                                </p:cTn>
                              </p:par>
                              <p:par>
                                <p:cTn id="25" presetID="10" presetClass="entr" presetSubtype="0" fill="hold" grpId="1"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700"/>
                                        <p:tgtEl>
                                          <p:spTgt spid="29"/>
                                        </p:tgtEl>
                                      </p:cBhvr>
                                    </p:animEffect>
                                  </p:childTnLst>
                                </p:cTn>
                              </p:par>
                              <p:par>
                                <p:cTn id="28" presetID="10" presetClass="entr" presetSubtype="0" fill="hold" grpId="1" nodeType="with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700"/>
                                        <p:tgtEl>
                                          <p:spTgt spid="30"/>
                                        </p:tgtEl>
                                      </p:cBhvr>
                                    </p:animEffect>
                                  </p:childTnLst>
                                </p:cTn>
                              </p:par>
                              <p:par>
                                <p:cTn id="31" presetID="10" presetClass="entr" presetSubtype="0" fill="hold" grpId="1"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700"/>
                                        <p:tgtEl>
                                          <p:spTgt spid="31"/>
                                        </p:tgtEl>
                                      </p:cBhvr>
                                    </p:animEffect>
                                  </p:childTnLst>
                                </p:cTn>
                              </p:par>
                              <p:par>
                                <p:cTn id="34" presetID="10" presetClass="entr" presetSubtype="0" fill="hold" grpId="1"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700"/>
                                        <p:tgtEl>
                                          <p:spTgt spid="32"/>
                                        </p:tgtEl>
                                      </p:cBhvr>
                                    </p:animEffect>
                                  </p:childTnLst>
                                </p:cTn>
                              </p:par>
                              <p:par>
                                <p:cTn id="37" presetID="10" presetClass="entr" presetSubtype="0" fill="hold" grpId="1"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700"/>
                                        <p:tgtEl>
                                          <p:spTgt spid="33"/>
                                        </p:tgtEl>
                                      </p:cBhvr>
                                    </p:animEffect>
                                  </p:childTnLst>
                                </p:cTn>
                              </p:par>
                              <p:par>
                                <p:cTn id="40" presetID="42" presetClass="path" presetSubtype="0" accel="50000" decel="50000" fill="hold" grpId="0" nodeType="withEffect">
                                  <p:stCondLst>
                                    <p:cond delay="0"/>
                                  </p:stCondLst>
                                  <p:childTnLst>
                                    <p:animMotion origin="layout" path="M -4.72222E-6 3.7037E-7 L -4.72222E-6 0.09143 " pathEditMode="relative" rAng="0" ptsTypes="AA">
                                      <p:cBhvr>
                                        <p:cTn id="41" dur="700" spd="-100000" fill="hold"/>
                                        <p:tgtEl>
                                          <p:spTgt spid="25"/>
                                        </p:tgtEl>
                                        <p:attrNameLst>
                                          <p:attrName>ppt_x</p:attrName>
                                          <p:attrName>ppt_y</p:attrName>
                                        </p:attrNameLst>
                                      </p:cBhvr>
                                      <p:rCtr x="0" y="46"/>
                                    </p:animMotion>
                                  </p:childTnLst>
                                </p:cTn>
                              </p:par>
                              <p:par>
                                <p:cTn id="42" presetID="42" presetClass="path" presetSubtype="0" accel="50000" decel="50000" fill="hold" grpId="0" nodeType="withEffect">
                                  <p:stCondLst>
                                    <p:cond delay="0"/>
                                  </p:stCondLst>
                                  <p:childTnLst>
                                    <p:animMotion origin="layout" path="M 5E-6 3.7037E-6 L 5E-6 0.11157 " pathEditMode="relative" rAng="0" ptsTypes="AA">
                                      <p:cBhvr>
                                        <p:cTn id="43" dur="700" spd="-100000" fill="hold"/>
                                        <p:tgtEl>
                                          <p:spTgt spid="27"/>
                                        </p:tgtEl>
                                        <p:attrNameLst>
                                          <p:attrName>ppt_x</p:attrName>
                                          <p:attrName>ppt_y</p:attrName>
                                        </p:attrNameLst>
                                      </p:cBhvr>
                                      <p:rCtr x="0" y="56"/>
                                    </p:animMotion>
                                  </p:childTnLst>
                                </p:cTn>
                              </p:par>
                              <p:par>
                                <p:cTn id="44" presetID="42" presetClass="path" presetSubtype="0" accel="50000" decel="50000" fill="hold" grpId="0" nodeType="withEffect">
                                  <p:stCondLst>
                                    <p:cond delay="0"/>
                                  </p:stCondLst>
                                  <p:childTnLst>
                                    <p:animMotion origin="layout" path="M 4.72222E-6 4.81481E-6 L 4.72222E-6 0.09143 " pathEditMode="relative" rAng="0" ptsTypes="AA">
                                      <p:cBhvr>
                                        <p:cTn id="45" dur="700" spd="-100000" fill="hold"/>
                                        <p:tgtEl>
                                          <p:spTgt spid="29"/>
                                        </p:tgtEl>
                                        <p:attrNameLst>
                                          <p:attrName>ppt_x</p:attrName>
                                          <p:attrName>ppt_y</p:attrName>
                                        </p:attrNameLst>
                                      </p:cBhvr>
                                      <p:rCtr x="0" y="46"/>
                                    </p:animMotion>
                                  </p:childTnLst>
                                </p:cTn>
                              </p:par>
                              <p:par>
                                <p:cTn id="46" presetID="42" presetClass="path" presetSubtype="0" accel="50000" decel="50000" fill="hold" grpId="0" nodeType="withEffect">
                                  <p:stCondLst>
                                    <p:cond delay="0"/>
                                  </p:stCondLst>
                                  <p:childTnLst>
                                    <p:animMotion origin="layout" path="M -2.77778E-6 3.7037E-6 L -2.77778E-6 0.11157 " pathEditMode="relative" rAng="0" ptsTypes="AA">
                                      <p:cBhvr>
                                        <p:cTn id="47" dur="700" spd="-100000" fill="hold"/>
                                        <p:tgtEl>
                                          <p:spTgt spid="31"/>
                                        </p:tgtEl>
                                        <p:attrNameLst>
                                          <p:attrName>ppt_x</p:attrName>
                                          <p:attrName>ppt_y</p:attrName>
                                        </p:attrNameLst>
                                      </p:cBhvr>
                                      <p:rCtr x="0" y="56"/>
                                    </p:animMotion>
                                  </p:childTnLst>
                                </p:cTn>
                              </p:par>
                              <p:par>
                                <p:cTn id="48" presetID="42" presetClass="path" presetSubtype="0" accel="50000" decel="50000" fill="hold" grpId="0" nodeType="withEffect">
                                  <p:stCondLst>
                                    <p:cond delay="0"/>
                                  </p:stCondLst>
                                  <p:childTnLst>
                                    <p:animMotion origin="layout" path="M 5.55556E-7 4.81481E-6 L 5.55556E-7 0.09143 " pathEditMode="relative" rAng="0" ptsTypes="AA">
                                      <p:cBhvr>
                                        <p:cTn id="49" dur="700" spd="-100000" fill="hold"/>
                                        <p:tgtEl>
                                          <p:spTgt spid="33"/>
                                        </p:tgtEl>
                                        <p:attrNameLst>
                                          <p:attrName>ppt_x</p:attrName>
                                          <p:attrName>ppt_y</p:attrName>
                                        </p:attrNameLst>
                                      </p:cBhvr>
                                      <p:rCtr x="0" y="46"/>
                                    </p:animMotion>
                                  </p:childTnLst>
                                </p:cTn>
                              </p:par>
                              <p:par>
                                <p:cTn id="50" presetID="64" presetClass="path" presetSubtype="0" accel="50000" decel="50000" fill="hold" grpId="0" nodeType="withEffect">
                                  <p:stCondLst>
                                    <p:cond delay="0"/>
                                  </p:stCondLst>
                                  <p:childTnLst>
                                    <p:animMotion origin="layout" path="M 4.72222E-6 3.33333E-6 L 4.72222E-6 -0.10764 " pathEditMode="relative" rAng="0" ptsTypes="AA">
                                      <p:cBhvr>
                                        <p:cTn id="51" dur="700" spd="-100000" fill="hold"/>
                                        <p:tgtEl>
                                          <p:spTgt spid="26"/>
                                        </p:tgtEl>
                                        <p:attrNameLst>
                                          <p:attrName>ppt_x</p:attrName>
                                          <p:attrName>ppt_y</p:attrName>
                                        </p:attrNameLst>
                                      </p:cBhvr>
                                      <p:rCtr x="0" y="-54"/>
                                    </p:animMotion>
                                  </p:childTnLst>
                                </p:cTn>
                              </p:par>
                              <p:par>
                                <p:cTn id="52" presetID="64" presetClass="path" presetSubtype="0" accel="50000" decel="50000" fill="hold" grpId="0" nodeType="withEffect">
                                  <p:stCondLst>
                                    <p:cond delay="0"/>
                                  </p:stCondLst>
                                  <p:childTnLst>
                                    <p:animMotion origin="layout" path="M 4.44444E-6 3.33333E-6 L 4.44444E-6 -0.10764 " pathEditMode="relative" rAng="0" ptsTypes="AA">
                                      <p:cBhvr>
                                        <p:cTn id="53" dur="700" spd="-100000" fill="hold"/>
                                        <p:tgtEl>
                                          <p:spTgt spid="28"/>
                                        </p:tgtEl>
                                        <p:attrNameLst>
                                          <p:attrName>ppt_x</p:attrName>
                                          <p:attrName>ppt_y</p:attrName>
                                        </p:attrNameLst>
                                      </p:cBhvr>
                                      <p:rCtr x="0" y="-54"/>
                                    </p:animMotion>
                                  </p:childTnLst>
                                </p:cTn>
                              </p:par>
                              <p:par>
                                <p:cTn id="54" presetID="64" presetClass="path" presetSubtype="0" accel="50000" decel="50000" fill="hold" grpId="0" nodeType="withEffect">
                                  <p:stCondLst>
                                    <p:cond delay="0"/>
                                  </p:stCondLst>
                                  <p:childTnLst>
                                    <p:animMotion origin="layout" path="M -2.22222E-6 3.33333E-6 L -2.22222E-6 -0.10764 " pathEditMode="relative" rAng="0" ptsTypes="AA">
                                      <p:cBhvr>
                                        <p:cTn id="55" dur="700" spd="-100000" fill="hold"/>
                                        <p:tgtEl>
                                          <p:spTgt spid="30"/>
                                        </p:tgtEl>
                                        <p:attrNameLst>
                                          <p:attrName>ppt_x</p:attrName>
                                          <p:attrName>ppt_y</p:attrName>
                                        </p:attrNameLst>
                                      </p:cBhvr>
                                      <p:rCtr x="0" y="-54"/>
                                    </p:animMotion>
                                  </p:childTnLst>
                                </p:cTn>
                              </p:par>
                              <p:par>
                                <p:cTn id="56" presetID="64" presetClass="path" presetSubtype="0" accel="50000" decel="50000" fill="hold" grpId="0" nodeType="withEffect">
                                  <p:stCondLst>
                                    <p:cond delay="0"/>
                                  </p:stCondLst>
                                  <p:childTnLst>
                                    <p:animMotion origin="layout" path="M 1.11111E-6 3.33333E-6 L 1.11111E-6 -0.10764 " pathEditMode="relative" rAng="0" ptsTypes="AA">
                                      <p:cBhvr>
                                        <p:cTn id="57" dur="700" spd="-100000" fill="hold"/>
                                        <p:tgtEl>
                                          <p:spTgt spid="32"/>
                                        </p:tgtEl>
                                        <p:attrNameLst>
                                          <p:attrName>ppt_x</p:attrName>
                                          <p:attrName>ppt_y</p:attrName>
                                        </p:attrNameLst>
                                      </p:cBhvr>
                                      <p:rCtr x="0" y="-54"/>
                                    </p:animMotion>
                                  </p:childTnLst>
                                </p:cTn>
                              </p:par>
                            </p:childTnLst>
                          </p:cTn>
                        </p:par>
                        <p:par>
                          <p:cTn id="58" fill="hold">
                            <p:stCondLst>
                              <p:cond delay="29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700"/>
                                        <p:tgtEl>
                                          <p:spTgt spid="22"/>
                                        </p:tgtEl>
                                      </p:cBhvr>
                                    </p:animEffect>
                                  </p:childTnLst>
                                </p:cTn>
                              </p:par>
                              <p:par>
                                <p:cTn id="62" presetID="10" presetClass="entr" presetSubtype="0" fill="hold" nodeType="withEffect">
                                  <p:stCondLst>
                                    <p:cond delay="1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700"/>
                                        <p:tgtEl>
                                          <p:spTgt spid="20"/>
                                        </p:tgtEl>
                                      </p:cBhvr>
                                    </p:animEffect>
                                  </p:childTnLst>
                                </p:cTn>
                              </p:par>
                              <p:par>
                                <p:cTn id="65" presetID="10" presetClass="entr" presetSubtype="0" fill="hold" nodeType="withEffect">
                                  <p:stCondLst>
                                    <p:cond delay="20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700"/>
                                        <p:tgtEl>
                                          <p:spTgt spid="24"/>
                                        </p:tgtEl>
                                      </p:cBhvr>
                                    </p:animEffect>
                                  </p:childTnLst>
                                </p:cTn>
                              </p:par>
                              <p:par>
                                <p:cTn id="68" presetID="10" presetClass="entr" presetSubtype="0" fill="hold" nodeType="withEffect">
                                  <p:stCondLst>
                                    <p:cond delay="30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700"/>
                                        <p:tgtEl>
                                          <p:spTgt spid="21"/>
                                        </p:tgtEl>
                                      </p:cBhvr>
                                    </p:animEffect>
                                  </p:childTnLst>
                                </p:cTn>
                              </p:par>
                              <p:par>
                                <p:cTn id="71" presetID="10" presetClass="entr" presetSubtype="0" fill="hold" nodeType="withEffect">
                                  <p:stCondLst>
                                    <p:cond delay="40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7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22" grpId="0"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2080050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Bullet">
    <p:spTree>
      <p:nvGrpSpPr>
        <p:cNvPr id="1" name=""/>
        <p:cNvGrpSpPr/>
        <p:nvPr/>
      </p:nvGrpSpPr>
      <p:grpSpPr>
        <a:xfrm>
          <a:off x="0" y="0"/>
          <a:ext cx="0" cy="0"/>
          <a:chOff x="0" y="0"/>
          <a:chExt cx="0" cy="0"/>
        </a:xfrm>
      </p:grpSpPr>
      <p:sp>
        <p:nvSpPr>
          <p:cNvPr id="2" name="Title 1"/>
          <p:cNvSpPr>
            <a:spLocks noGrp="1"/>
          </p:cNvSpPr>
          <p:nvPr>
            <p:ph type="title"/>
          </p:nvPr>
        </p:nvSpPr>
        <p:spPr>
          <a:xfrm>
            <a:off x="306189" y="432215"/>
            <a:ext cx="11438251" cy="838200"/>
          </a:xfrm>
        </p:spPr>
        <p:txBody>
          <a:bodyPr/>
          <a:lstStyle>
            <a:lvl1pPr algn="l" defTabSz="914400" rtl="0" eaLnBrk="1" latinLnBrk="0" hangingPunct="1">
              <a:lnSpc>
                <a:spcPct val="80000"/>
              </a:lnSpc>
              <a:spcBef>
                <a:spcPct val="0"/>
              </a:spcBef>
              <a:buNone/>
              <a:defRPr lang="en-US" sz="3600" b="0" kern="1200" spc="-100" baseline="0" dirty="0">
                <a:gradFill>
                  <a:gsLst>
                    <a:gs pos="0">
                      <a:schemeClr val="tx1"/>
                    </a:gs>
                    <a:gs pos="44000">
                      <a:srgbClr val="01BBBB"/>
                    </a:gs>
                    <a:gs pos="100000">
                      <a:schemeClr val="accent4"/>
                    </a:gs>
                  </a:gsLst>
                  <a:lin ang="4800000" scaled="0"/>
                </a:gradFill>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quarter" idx="10"/>
          </p:nvPr>
        </p:nvSpPr>
        <p:spPr>
          <a:xfrm>
            <a:off x="310896" y="1344168"/>
            <a:ext cx="11424906" cy="4965192"/>
          </a:xfrm>
        </p:spPr>
        <p:txBody>
          <a:bodyPr>
            <a:noAutofit/>
          </a:bodyPr>
          <a:lstStyle>
            <a:lvl1pPr>
              <a:lnSpc>
                <a:spcPct val="95000"/>
              </a:lnSpc>
              <a:spcBef>
                <a:spcPts val="1480"/>
              </a:spcBef>
              <a:defRPr sz="2200">
                <a:solidFill>
                  <a:srgbClr val="435153"/>
                </a:solidFill>
                <a:latin typeface="+mj-lt"/>
              </a:defRPr>
            </a:lvl1pPr>
            <a:lvl2pPr>
              <a:lnSpc>
                <a:spcPct val="95000"/>
              </a:lnSpc>
              <a:spcBef>
                <a:spcPts val="600"/>
              </a:spcBef>
              <a:defRPr>
                <a:solidFill>
                  <a:srgbClr val="435153"/>
                </a:solidFill>
                <a:latin typeface="+mj-lt"/>
              </a:defRPr>
            </a:lvl2pPr>
            <a:lvl3pPr>
              <a:defRPr>
                <a:solidFill>
                  <a:srgbClr val="435153"/>
                </a:solidFill>
                <a:latin typeface="+mj-lt"/>
              </a:defRPr>
            </a:lvl3pPr>
            <a:lvl4pPr>
              <a:defRPr>
                <a:solidFill>
                  <a:srgbClr val="435153"/>
                </a:solidFill>
                <a:latin typeface="+mj-lt"/>
              </a:defRPr>
            </a:lvl4pPr>
            <a:lvl5pPr>
              <a:defRPr>
                <a:solidFill>
                  <a:srgbClr val="435153"/>
                </a:solidFill>
                <a:latin typeface="+mj-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132521571"/>
      </p:ext>
    </p:extLst>
  </p:cSld>
  <p:clrMapOvr>
    <a:masterClrMapping/>
  </p:clrMapOvr>
  <p:transition>
    <p:wipe dir="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B0B0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6189" y="432215"/>
            <a:ext cx="11573286" cy="838200"/>
          </a:xfrm>
          <a:prstGeom prst="rect">
            <a:avLst/>
          </a:prstGeom>
        </p:spPr>
        <p:txBody>
          <a:bodyPr vert="horz" lIns="82296" tIns="45720" rIns="82296" bIns="45720" rtlCol="0" anchor="b" anchorCtr="0">
            <a:noAutofit/>
          </a:bodyPr>
          <a:lstStyle/>
          <a:p>
            <a:endParaRPr lang="en-US" dirty="0"/>
          </a:p>
        </p:txBody>
      </p:sp>
      <p:sp>
        <p:nvSpPr>
          <p:cNvPr id="8" name="Rectangle 4"/>
          <p:cNvSpPr>
            <a:spLocks noChangeArrowheads="1"/>
          </p:cNvSpPr>
          <p:nvPr/>
        </p:nvSpPr>
        <p:spPr bwMode="ltGray">
          <a:xfrm>
            <a:off x="242096" y="6586247"/>
            <a:ext cx="4559499" cy="175257"/>
          </a:xfrm>
          <a:prstGeom prst="rect">
            <a:avLst/>
          </a:prstGeom>
          <a:noFill/>
          <a:ln w="9525">
            <a:noFill/>
            <a:miter lim="800000"/>
            <a:headEnd/>
            <a:tailEnd/>
          </a:ln>
          <a:effectLst/>
        </p:spPr>
        <p:txBody>
          <a:bodyPr wrap="square" lIns="82124" tIns="41061" rIns="82124" bIns="41061" anchor="b" anchorCtr="0">
            <a:spAutoFit/>
          </a:bodyPr>
          <a:lstStyle/>
          <a:p>
            <a:pPr algn="l" defTabSz="814388">
              <a:lnSpc>
                <a:spcPct val="100000"/>
              </a:lnSpc>
            </a:pPr>
            <a:r>
              <a:rPr lang="en-US" sz="600" dirty="0" smtClean="0">
                <a:solidFill>
                  <a:srgbClr val="C0C0C0"/>
                </a:solidFill>
                <a:latin typeface="+mj-lt"/>
              </a:rPr>
              <a:t>© 2012 Cisco and/or its affiliates. All rights reserved.</a:t>
            </a:r>
            <a:endParaRPr lang="en-US" sz="600" dirty="0">
              <a:solidFill>
                <a:srgbClr val="C0C0C0"/>
              </a:solidFill>
              <a:latin typeface="+mj-lt"/>
            </a:endParaRPr>
          </a:p>
        </p:txBody>
      </p:sp>
      <p:sp>
        <p:nvSpPr>
          <p:cNvPr id="12" name="Rectangle 5"/>
          <p:cNvSpPr>
            <a:spLocks noChangeArrowheads="1"/>
          </p:cNvSpPr>
          <p:nvPr/>
        </p:nvSpPr>
        <p:spPr bwMode="ltGray">
          <a:xfrm>
            <a:off x="10663333" y="6584513"/>
            <a:ext cx="791023" cy="175257"/>
          </a:xfrm>
          <a:prstGeom prst="rect">
            <a:avLst/>
          </a:prstGeom>
          <a:noFill/>
          <a:ln w="9525">
            <a:noFill/>
            <a:miter lim="800000"/>
            <a:headEnd/>
            <a:tailEnd/>
          </a:ln>
          <a:effectLst/>
        </p:spPr>
        <p:txBody>
          <a:bodyPr wrap="none" lIns="82124" tIns="41061" rIns="82124" bIns="41061" anchor="b">
            <a:spAutoFit/>
          </a:bodyPr>
          <a:lstStyle/>
          <a:p>
            <a:pPr algn="r" defTabSz="814388">
              <a:lnSpc>
                <a:spcPct val="100000"/>
              </a:lnSpc>
            </a:pPr>
            <a:r>
              <a:rPr lang="en-US" sz="600" dirty="0">
                <a:solidFill>
                  <a:srgbClr val="C0C0C0"/>
                </a:solidFill>
                <a:latin typeface="+mj-lt"/>
              </a:rPr>
              <a:t>Cisco Confidential</a:t>
            </a:r>
          </a:p>
        </p:txBody>
      </p:sp>
      <p:sp>
        <p:nvSpPr>
          <p:cNvPr id="13" name="Rectangle 7"/>
          <p:cNvSpPr>
            <a:spLocks noChangeArrowheads="1"/>
          </p:cNvSpPr>
          <p:nvPr/>
        </p:nvSpPr>
        <p:spPr bwMode="ltGray">
          <a:xfrm>
            <a:off x="11601445" y="6580409"/>
            <a:ext cx="260429" cy="175257"/>
          </a:xfrm>
          <a:prstGeom prst="rect">
            <a:avLst/>
          </a:prstGeom>
          <a:noFill/>
          <a:ln w="9525" algn="ctr">
            <a:noFill/>
            <a:miter lim="800000"/>
            <a:headEnd/>
            <a:tailEnd/>
          </a:ln>
          <a:effectLst/>
        </p:spPr>
        <p:txBody>
          <a:bodyPr wrap="none" lIns="82124" tIns="41061" rIns="82124" bIns="41061" anchor="b">
            <a:spAutoFit/>
          </a:bodyPr>
          <a:lstStyle/>
          <a:p>
            <a:pPr algn="r" defTabSz="814388">
              <a:lnSpc>
                <a:spcPct val="100000"/>
              </a:lnSpc>
            </a:pPr>
            <a:fld id="{DFCF27A5-1A5B-48D3-A060-2758FFBB1ADD}" type="slidenum">
              <a:rPr lang="en-US" sz="600">
                <a:solidFill>
                  <a:srgbClr val="C0C0C0"/>
                </a:solidFill>
                <a:latin typeface="+mj-lt"/>
              </a:rPr>
              <a:pPr algn="r" defTabSz="814388">
                <a:lnSpc>
                  <a:spcPct val="100000"/>
                </a:lnSpc>
              </a:pPr>
              <a:t>‹#›</a:t>
            </a:fld>
            <a:endParaRPr lang="en-US" sz="600" dirty="0">
              <a:solidFill>
                <a:srgbClr val="C0C0C0"/>
              </a:solidFill>
              <a:latin typeface="+mj-lt"/>
            </a:endParaRPr>
          </a:p>
        </p:txBody>
      </p:sp>
      <p:sp>
        <p:nvSpPr>
          <p:cNvPr id="4" name="Text Placeholder 3"/>
          <p:cNvSpPr>
            <a:spLocks noGrp="1"/>
          </p:cNvSpPr>
          <p:nvPr>
            <p:ph type="body" idx="1"/>
          </p:nvPr>
        </p:nvSpPr>
        <p:spPr>
          <a:xfrm>
            <a:off x="306189" y="1265237"/>
            <a:ext cx="11555685" cy="47545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0" name="Picture 5"/>
          <p:cNvPicPr>
            <a:picLocks noChangeAspect="1" noChangeArrowheads="1"/>
          </p:cNvPicPr>
          <p:nvPr userDrawn="1"/>
        </p:nvPicPr>
        <p:blipFill rotWithShape="1">
          <a:blip r:embed="rId23" cstate="print">
            <a:extLst>
              <a:ext uri="{28A0092B-C50C-407E-A947-70E740481C1C}">
                <a14:useLocalDpi xmlns:a14="http://schemas.microsoft.com/office/drawing/2010/main"/>
              </a:ext>
            </a:extLst>
          </a:blip>
          <a:srcRect/>
          <a:stretch/>
        </p:blipFill>
        <p:spPr bwMode="auto">
          <a:xfrm>
            <a:off x="0" y="6812280"/>
            <a:ext cx="12187237" cy="52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898" r:id="rId1"/>
    <p:sldLayoutId id="2147483900" r:id="rId2"/>
    <p:sldLayoutId id="2147483901" r:id="rId3"/>
    <p:sldLayoutId id="2147483902" r:id="rId4"/>
    <p:sldLayoutId id="2147483903" r:id="rId5"/>
    <p:sldLayoutId id="2147483917" r:id="rId6"/>
    <p:sldLayoutId id="2147483918" r:id="rId7"/>
    <p:sldLayoutId id="2147483899" r:id="rId8"/>
    <p:sldLayoutId id="2147483904" r:id="rId9"/>
    <p:sldLayoutId id="2147483905" r:id="rId10"/>
    <p:sldLayoutId id="2147483906" r:id="rId11"/>
    <p:sldLayoutId id="2147483907" r:id="rId12"/>
    <p:sldLayoutId id="2147483908" r:id="rId13"/>
    <p:sldLayoutId id="2147483909" r:id="rId14"/>
    <p:sldLayoutId id="2147483910" r:id="rId15"/>
    <p:sldLayoutId id="2147483911" r:id="rId16"/>
    <p:sldLayoutId id="2147483912" r:id="rId17"/>
    <p:sldLayoutId id="2147483913" r:id="rId18"/>
    <p:sldLayoutId id="2147483916" r:id="rId19"/>
    <p:sldLayoutId id="2147483920" r:id="rId20"/>
    <p:sldLayoutId id="2147483921" r:id="rId21"/>
  </p:sldLayoutIdLst>
  <p:transition>
    <p:wipe dir="r"/>
  </p:transition>
  <p:timing>
    <p:tnLst>
      <p:par>
        <p:cTn id="1" dur="indefinite" restart="never" nodeType="tmRoot"/>
      </p:par>
    </p:tnLst>
  </p:timing>
  <p:txStyles>
    <p:titleStyle>
      <a:lvl1pPr algn="l" defTabSz="914400" rtl="0" eaLnBrk="1" latinLnBrk="0" hangingPunct="1">
        <a:lnSpc>
          <a:spcPct val="90000"/>
        </a:lnSpc>
        <a:spcBef>
          <a:spcPct val="0"/>
        </a:spcBef>
        <a:buNone/>
        <a:defRPr lang="en-US" sz="3600" b="0" kern="1200" spc="-150" baseline="0" dirty="0">
          <a:gradFill flip="none" rotWithShape="1">
            <a:gsLst>
              <a:gs pos="0">
                <a:srgbClr val="8998FB"/>
              </a:gs>
              <a:gs pos="98750">
                <a:schemeClr val="tx1"/>
              </a:gs>
              <a:gs pos="26000">
                <a:srgbClr val="83BBFF"/>
              </a:gs>
            </a:gsLst>
            <a:lin ang="13500000" scaled="1"/>
            <a:tileRect/>
          </a:gradFill>
          <a:latin typeface="+mj-lt"/>
          <a:ea typeface="+mj-ea"/>
          <a:cs typeface="+mj-cs"/>
        </a:defRPr>
      </a:lvl1pPr>
    </p:titleStyle>
    <p:bodyStyle>
      <a:lvl1pPr marL="22860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defRPr lang="en-US" sz="2200" kern="1200" dirty="0" smtClean="0">
          <a:solidFill>
            <a:schemeClr val="bg1">
              <a:lumMod val="20000"/>
              <a:lumOff val="80000"/>
            </a:schemeClr>
          </a:solidFill>
          <a:latin typeface="+mj-lt"/>
          <a:ea typeface="+mn-ea"/>
          <a:cs typeface="+mn-cs"/>
        </a:defRPr>
      </a:lvl1pPr>
      <a:lvl2pPr marL="406400" indent="0" algn="l" defTabSz="914400" rtl="0" eaLnBrk="1" latinLnBrk="0" hangingPunct="1">
        <a:lnSpc>
          <a:spcPct val="95000"/>
        </a:lnSpc>
        <a:spcBef>
          <a:spcPts val="840"/>
        </a:spcBef>
        <a:buClr>
          <a:schemeClr val="tx2"/>
        </a:buClr>
        <a:buSzPct val="90000"/>
        <a:buFontTx/>
        <a:buNone/>
        <a:tabLst/>
        <a:defRPr lang="en-US" sz="1800" kern="1200" dirty="0" smtClean="0">
          <a:solidFill>
            <a:schemeClr val="bg1">
              <a:lumMod val="20000"/>
              <a:lumOff val="80000"/>
            </a:schemeClr>
          </a:solidFill>
          <a:latin typeface="+mj-lt"/>
          <a:ea typeface="+mn-ea"/>
          <a:cs typeface="+mn-cs"/>
        </a:defRPr>
      </a:lvl2pPr>
      <a:lvl3pPr marL="571500" indent="-1588" algn="l" defTabSz="914400" rtl="0" eaLnBrk="1" latinLnBrk="0" hangingPunct="1">
        <a:lnSpc>
          <a:spcPct val="95000"/>
        </a:lnSpc>
        <a:spcBef>
          <a:spcPts val="840"/>
        </a:spcBef>
        <a:buClr>
          <a:schemeClr val="tx2"/>
        </a:buClr>
        <a:buSzPct val="90000"/>
        <a:buFont typeface="Arial" pitchFamily="34" charset="0"/>
        <a:buNone/>
        <a:tabLst/>
        <a:defRPr lang="en-US" sz="1600" kern="1200" dirty="0" smtClean="0">
          <a:solidFill>
            <a:schemeClr val="bg1">
              <a:lumMod val="20000"/>
              <a:lumOff val="80000"/>
            </a:schemeClr>
          </a:solidFill>
          <a:latin typeface="+mj-lt"/>
          <a:ea typeface="+mn-ea"/>
          <a:cs typeface="+mn-cs"/>
        </a:defRPr>
      </a:lvl3pPr>
      <a:lvl4pPr marL="688975" indent="0" algn="l" defTabSz="914400" rtl="0" eaLnBrk="1" latinLnBrk="0" hangingPunct="1">
        <a:lnSpc>
          <a:spcPct val="95000"/>
        </a:lnSpc>
        <a:spcBef>
          <a:spcPts val="840"/>
        </a:spcBef>
        <a:buClr>
          <a:schemeClr val="tx2"/>
        </a:buClr>
        <a:buSzPct val="90000"/>
        <a:buFont typeface="Arial" pitchFamily="34" charset="0"/>
        <a:buNone/>
        <a:tabLst/>
        <a:defRPr lang="en-US" sz="1400" kern="1200" dirty="0" smtClean="0">
          <a:solidFill>
            <a:schemeClr val="bg1">
              <a:lumMod val="20000"/>
              <a:lumOff val="80000"/>
            </a:schemeClr>
          </a:solidFill>
          <a:latin typeface="+mj-lt"/>
          <a:ea typeface="+mn-ea"/>
          <a:cs typeface="+mn-cs"/>
        </a:defRPr>
      </a:lvl4pPr>
      <a:lvl5pPr marL="801688" indent="0" algn="l" defTabSz="914400" rtl="0" eaLnBrk="1" latinLnBrk="0" hangingPunct="1">
        <a:lnSpc>
          <a:spcPct val="95000"/>
        </a:lnSpc>
        <a:spcBef>
          <a:spcPts val="840"/>
        </a:spcBef>
        <a:buClr>
          <a:schemeClr val="tx2"/>
        </a:buClr>
        <a:buSzPct val="90000"/>
        <a:buFont typeface="Arial" pitchFamily="34" charset="0"/>
        <a:buNone/>
        <a:tabLst/>
        <a:defRPr lang="en-US" sz="1400" kern="1200" dirty="0">
          <a:solidFill>
            <a:schemeClr val="bg1">
              <a:lumMod val="20000"/>
              <a:lumOff val="80000"/>
            </a:schemeClr>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19.png"/><Relationship Id="rId18" Type="http://schemas.openxmlformats.org/officeDocument/2006/relationships/image" Target="../media/image22.png"/><Relationship Id="rId26" Type="http://schemas.openxmlformats.org/officeDocument/2006/relationships/image" Target="../media/image27.png"/><Relationship Id="rId3" Type="http://schemas.openxmlformats.org/officeDocument/2006/relationships/image" Target="../media/image13.png"/><Relationship Id="rId21" Type="http://schemas.openxmlformats.org/officeDocument/2006/relationships/image" Target="../media/image24.png"/><Relationship Id="rId7" Type="http://schemas.openxmlformats.org/officeDocument/2006/relationships/image" Target="../media/image16.png"/><Relationship Id="rId12" Type="http://schemas.microsoft.com/office/2007/relationships/hdphoto" Target="../media/hdphoto4.wdp"/><Relationship Id="rId17" Type="http://schemas.microsoft.com/office/2007/relationships/hdphoto" Target="../media/hdphoto6.wdp"/><Relationship Id="rId25" Type="http://schemas.openxmlformats.org/officeDocument/2006/relationships/image" Target="../media/image26.png"/><Relationship Id="rId2" Type="http://schemas.openxmlformats.org/officeDocument/2006/relationships/notesSlide" Target="../notesSlides/notesSlide7.xml"/><Relationship Id="rId16" Type="http://schemas.openxmlformats.org/officeDocument/2006/relationships/image" Target="../media/image21.png"/><Relationship Id="rId20" Type="http://schemas.microsoft.com/office/2007/relationships/hdphoto" Target="../media/hdphoto7.wdp"/><Relationship Id="rId29" Type="http://schemas.microsoft.com/office/2007/relationships/hdphoto" Target="../media/hdphoto10.wdp"/><Relationship Id="rId1" Type="http://schemas.openxmlformats.org/officeDocument/2006/relationships/slideLayout" Target="../slideLayouts/slideLayout11.xml"/><Relationship Id="rId6" Type="http://schemas.microsoft.com/office/2007/relationships/hdphoto" Target="../media/hdphoto1.wdp"/><Relationship Id="rId11" Type="http://schemas.openxmlformats.org/officeDocument/2006/relationships/image" Target="../media/image18.png"/><Relationship Id="rId24" Type="http://schemas.microsoft.com/office/2007/relationships/hdphoto" Target="../media/hdphoto9.wdp"/><Relationship Id="rId5" Type="http://schemas.openxmlformats.org/officeDocument/2006/relationships/image" Target="../media/image15.png"/><Relationship Id="rId15" Type="http://schemas.microsoft.com/office/2007/relationships/hdphoto" Target="../media/hdphoto5.wdp"/><Relationship Id="rId23" Type="http://schemas.openxmlformats.org/officeDocument/2006/relationships/image" Target="../media/image25.png"/><Relationship Id="rId28" Type="http://schemas.openxmlformats.org/officeDocument/2006/relationships/image" Target="../media/image29.png"/><Relationship Id="rId10" Type="http://schemas.microsoft.com/office/2007/relationships/hdphoto" Target="../media/hdphoto3.wdp"/><Relationship Id="rId19" Type="http://schemas.openxmlformats.org/officeDocument/2006/relationships/image" Target="../media/image23.png"/><Relationship Id="rId4" Type="http://schemas.openxmlformats.org/officeDocument/2006/relationships/image" Target="../media/image14.png"/><Relationship Id="rId9" Type="http://schemas.openxmlformats.org/officeDocument/2006/relationships/image" Target="../media/image17.png"/><Relationship Id="rId14" Type="http://schemas.openxmlformats.org/officeDocument/2006/relationships/image" Target="../media/image20.png"/><Relationship Id="rId22" Type="http://schemas.microsoft.com/office/2007/relationships/hdphoto" Target="../media/hdphoto8.wdp"/><Relationship Id="rId27"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microsoft.com/office/2007/relationships/hdphoto" Target="../media/hdphoto12.wdp"/><Relationship Id="rId5" Type="http://schemas.openxmlformats.org/officeDocument/2006/relationships/image" Target="../media/image31.png"/><Relationship Id="rId4" Type="http://schemas.microsoft.com/office/2007/relationships/hdphoto" Target="../media/hdphoto11.wdp"/></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emf"/><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8" Type="http://schemas.openxmlformats.org/officeDocument/2006/relationships/image" Target="../media/image50.png"/><Relationship Id="rId13" Type="http://schemas.microsoft.com/office/2007/relationships/hdphoto" Target="../media/hdphoto16.wdp"/><Relationship Id="rId3" Type="http://schemas.openxmlformats.org/officeDocument/2006/relationships/image" Target="../media/image46.jpeg"/><Relationship Id="rId7" Type="http://schemas.openxmlformats.org/officeDocument/2006/relationships/image" Target="../media/image49.wmf"/><Relationship Id="rId12" Type="http://schemas.openxmlformats.org/officeDocument/2006/relationships/image" Target="../media/image52.png"/><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microsoft.com/office/2007/relationships/hdphoto" Target="../media/hdphoto13.wdp"/><Relationship Id="rId11" Type="http://schemas.microsoft.com/office/2007/relationships/hdphoto" Target="../media/hdphoto15.wdp"/><Relationship Id="rId5" Type="http://schemas.openxmlformats.org/officeDocument/2006/relationships/image" Target="../media/image48.png"/><Relationship Id="rId15" Type="http://schemas.microsoft.com/office/2007/relationships/hdphoto" Target="../media/hdphoto17.wdp"/><Relationship Id="rId10" Type="http://schemas.openxmlformats.org/officeDocument/2006/relationships/image" Target="../media/image51.png"/><Relationship Id="rId4" Type="http://schemas.openxmlformats.org/officeDocument/2006/relationships/image" Target="../media/image47.png"/><Relationship Id="rId9" Type="http://schemas.microsoft.com/office/2007/relationships/hdphoto" Target="../media/hdphoto14.wdp"/><Relationship Id="rId14" Type="http://schemas.openxmlformats.org/officeDocument/2006/relationships/image" Target="../media/image53.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1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59.png"/></Relationships>
</file>

<file path=ppt/slides/_rels/slide1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71.png"/><Relationship Id="rId3" Type="http://schemas.openxmlformats.org/officeDocument/2006/relationships/image" Target="../media/image61.jpeg"/><Relationship Id="rId7" Type="http://schemas.openxmlformats.org/officeDocument/2006/relationships/image" Target="../media/image65.png"/><Relationship Id="rId12" Type="http://schemas.openxmlformats.org/officeDocument/2006/relationships/image" Target="../media/image70.png"/><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image" Target="../media/image64.png"/><Relationship Id="rId11" Type="http://schemas.openxmlformats.org/officeDocument/2006/relationships/image" Target="../media/image69.png"/><Relationship Id="rId5" Type="http://schemas.openxmlformats.org/officeDocument/2006/relationships/image" Target="../media/image63.pn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pn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8" Type="http://schemas.openxmlformats.org/officeDocument/2006/relationships/image" Target="../media/image77.wmf"/><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notesSlide" Target="../notesSlides/notesSlide22.xml"/><Relationship Id="rId1" Type="http://schemas.openxmlformats.org/officeDocument/2006/relationships/slideLayout" Target="../slideLayouts/slideLayout20.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2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24.xml"/><Relationship Id="rId1" Type="http://schemas.openxmlformats.org/officeDocument/2006/relationships/slideLayout" Target="../slideLayouts/slideLayout17.xml"/><Relationship Id="rId4" Type="http://schemas.openxmlformats.org/officeDocument/2006/relationships/image" Target="../media/image80.jpeg"/></Relationships>
</file>

<file path=ppt/slides/_rels/slide25.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28.xml"/><Relationship Id="rId1" Type="http://schemas.openxmlformats.org/officeDocument/2006/relationships/slideLayout" Target="../slideLayouts/slideLayout17.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jpeg"/></Relationships>
</file>

<file path=ppt/slides/_rels/slide2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omments" Target="../comments/comment1.xml"/><Relationship Id="rId5" Type="http://schemas.openxmlformats.org/officeDocument/2006/relationships/image" Target="../media/image88.jpeg"/><Relationship Id="rId4" Type="http://schemas.openxmlformats.org/officeDocument/2006/relationships/image" Target="../media/image87.jpeg"/></Relationships>
</file>

<file path=ppt/slides/_rels/slide30.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9.png"/><Relationship Id="rId7"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17.xml"/><Relationship Id="rId6" Type="http://schemas.openxmlformats.org/officeDocument/2006/relationships/image" Target="../media/image39.png"/><Relationship Id="rId5" Type="http://schemas.microsoft.com/office/2007/relationships/hdphoto" Target="../media/hdphoto18.wdp"/><Relationship Id="rId4" Type="http://schemas.openxmlformats.org/officeDocument/2006/relationships/image" Target="../media/image90.png"/></Relationships>
</file>

<file path=ppt/slides/_rels/slide31.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92.png"/><Relationship Id="rId7" Type="http://schemas.openxmlformats.org/officeDocument/2006/relationships/image" Target="../media/image91.png"/><Relationship Id="rId2" Type="http://schemas.openxmlformats.org/officeDocument/2006/relationships/notesSlide" Target="../notesSlides/notesSlide31.xml"/><Relationship Id="rId1" Type="http://schemas.openxmlformats.org/officeDocument/2006/relationships/slideLayout" Target="../slideLayouts/slideLayout17.xml"/><Relationship Id="rId6" Type="http://schemas.openxmlformats.org/officeDocument/2006/relationships/image" Target="../media/image38.png"/><Relationship Id="rId5" Type="http://schemas.openxmlformats.org/officeDocument/2006/relationships/image" Target="../media/image39.png"/><Relationship Id="rId4" Type="http://schemas.microsoft.com/office/2007/relationships/hdphoto" Target="../media/hdphoto18.wdp"/><Relationship Id="rId9" Type="http://schemas.openxmlformats.org/officeDocument/2006/relationships/comments" Target="../comments/comment2.xml"/></Relationships>
</file>

<file path=ppt/slides/_rels/slide32.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92.png"/><Relationship Id="rId7" Type="http://schemas.openxmlformats.org/officeDocument/2006/relationships/image" Target="../media/image91.png"/><Relationship Id="rId2" Type="http://schemas.openxmlformats.org/officeDocument/2006/relationships/notesSlide" Target="../notesSlides/notesSlide32.xml"/><Relationship Id="rId1" Type="http://schemas.openxmlformats.org/officeDocument/2006/relationships/slideLayout" Target="../slideLayouts/slideLayout17.xml"/><Relationship Id="rId6" Type="http://schemas.openxmlformats.org/officeDocument/2006/relationships/image" Target="../media/image38.png"/><Relationship Id="rId5" Type="http://schemas.openxmlformats.org/officeDocument/2006/relationships/image" Target="../media/image39.png"/><Relationship Id="rId4" Type="http://schemas.microsoft.com/office/2007/relationships/hdphoto" Target="../media/hdphoto18.wdp"/><Relationship Id="rId9" Type="http://schemas.openxmlformats.org/officeDocument/2006/relationships/comments" Target="../comments/comment3.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8" Type="http://schemas.openxmlformats.org/officeDocument/2006/relationships/image" Target="../media/image98.jpeg"/><Relationship Id="rId13" Type="http://schemas.openxmlformats.org/officeDocument/2006/relationships/image" Target="../media/image103.png"/><Relationship Id="rId3" Type="http://schemas.openxmlformats.org/officeDocument/2006/relationships/image" Target="../media/image93.png"/><Relationship Id="rId7" Type="http://schemas.openxmlformats.org/officeDocument/2006/relationships/image" Target="../media/image97.jpeg"/><Relationship Id="rId12" Type="http://schemas.openxmlformats.org/officeDocument/2006/relationships/image" Target="../media/image102.png"/><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image" Target="../media/image96.jpeg"/><Relationship Id="rId11" Type="http://schemas.openxmlformats.org/officeDocument/2006/relationships/image" Target="../media/image101.png"/><Relationship Id="rId5" Type="http://schemas.openxmlformats.org/officeDocument/2006/relationships/image" Target="../media/image95.png"/><Relationship Id="rId10" Type="http://schemas.openxmlformats.org/officeDocument/2006/relationships/image" Target="../media/image100.jpeg"/><Relationship Id="rId4" Type="http://schemas.openxmlformats.org/officeDocument/2006/relationships/image" Target="../media/image94.png"/><Relationship Id="rId9" Type="http://schemas.openxmlformats.org/officeDocument/2006/relationships/image" Target="../media/image99.png"/></Relationships>
</file>

<file path=ppt/slides/_rels/slide35.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image" Target="../media/image112.png"/><Relationship Id="rId3" Type="http://schemas.openxmlformats.org/officeDocument/2006/relationships/image" Target="../media/image104.jpeg"/><Relationship Id="rId7" Type="http://schemas.openxmlformats.org/officeDocument/2006/relationships/image" Target="../media/image107.png"/><Relationship Id="rId12" Type="http://schemas.openxmlformats.org/officeDocument/2006/relationships/image" Target="../media/image111.png"/><Relationship Id="rId17" Type="http://schemas.openxmlformats.org/officeDocument/2006/relationships/image" Target="../media/image116.png"/><Relationship Id="rId2" Type="http://schemas.openxmlformats.org/officeDocument/2006/relationships/notesSlide" Target="../notesSlides/notesSlide35.xml"/><Relationship Id="rId16" Type="http://schemas.openxmlformats.org/officeDocument/2006/relationships/image" Target="../media/image115.png"/><Relationship Id="rId1" Type="http://schemas.openxmlformats.org/officeDocument/2006/relationships/slideLayout" Target="../slideLayouts/slideLayout11.xml"/><Relationship Id="rId6" Type="http://schemas.openxmlformats.org/officeDocument/2006/relationships/image" Target="../media/image106.png"/><Relationship Id="rId11" Type="http://schemas.openxmlformats.org/officeDocument/2006/relationships/image" Target="../media/image110.png"/><Relationship Id="rId5" Type="http://schemas.openxmlformats.org/officeDocument/2006/relationships/image" Target="../media/image105.png"/><Relationship Id="rId15" Type="http://schemas.openxmlformats.org/officeDocument/2006/relationships/image" Target="../media/image114.png"/><Relationship Id="rId10" Type="http://schemas.openxmlformats.org/officeDocument/2006/relationships/image" Target="../media/image109.png"/><Relationship Id="rId4" Type="http://schemas.openxmlformats.org/officeDocument/2006/relationships/image" Target="../media/image12.png"/><Relationship Id="rId9" Type="http://schemas.openxmlformats.org/officeDocument/2006/relationships/image" Target="../media/image108.png"/><Relationship Id="rId14" Type="http://schemas.openxmlformats.org/officeDocument/2006/relationships/image" Target="../media/image1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2"/>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0" y="0"/>
            <a:ext cx="12188826" cy="685800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0" y="2971800"/>
            <a:ext cx="12188825" cy="3886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 Placeholder 11"/>
          <p:cNvSpPr txBox="1">
            <a:spLocks/>
          </p:cNvSpPr>
          <p:nvPr/>
        </p:nvSpPr>
        <p:spPr>
          <a:xfrm>
            <a:off x="455612" y="5710237"/>
            <a:ext cx="11614150" cy="384175"/>
          </a:xfrm>
          <a:prstGeom prst="rect">
            <a:avLst/>
          </a:prstGeom>
        </p:spPr>
        <p:txBody>
          <a:bodyPr vert="horz" lIns="91440" tIns="45720" rIns="91440" bIns="45720" rtlCol="0">
            <a:noAutofit/>
          </a:bodyPr>
          <a:lstStyle>
            <a:lvl1pPr marL="22860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defRPr lang="en-US" sz="2200" kern="1200" dirty="0" smtClean="0">
                <a:solidFill>
                  <a:schemeClr val="bg1">
                    <a:lumMod val="20000"/>
                    <a:lumOff val="80000"/>
                  </a:schemeClr>
                </a:solidFill>
                <a:latin typeface="+mj-lt"/>
                <a:ea typeface="+mn-ea"/>
                <a:cs typeface="+mn-cs"/>
              </a:defRPr>
            </a:lvl1pPr>
            <a:lvl2pPr marL="406400" indent="0" algn="l" defTabSz="914400" rtl="0" eaLnBrk="1" latinLnBrk="0" hangingPunct="1">
              <a:lnSpc>
                <a:spcPct val="95000"/>
              </a:lnSpc>
              <a:spcBef>
                <a:spcPts val="840"/>
              </a:spcBef>
              <a:buClr>
                <a:schemeClr val="tx2"/>
              </a:buClr>
              <a:buSzPct val="90000"/>
              <a:buFontTx/>
              <a:buNone/>
              <a:tabLst/>
              <a:defRPr lang="en-US" sz="1800" kern="1200" dirty="0" smtClean="0">
                <a:solidFill>
                  <a:schemeClr val="bg1">
                    <a:lumMod val="20000"/>
                    <a:lumOff val="80000"/>
                  </a:schemeClr>
                </a:solidFill>
                <a:latin typeface="+mj-lt"/>
                <a:ea typeface="+mn-ea"/>
                <a:cs typeface="+mn-cs"/>
              </a:defRPr>
            </a:lvl2pPr>
            <a:lvl3pPr marL="571500" indent="-1588" algn="l" defTabSz="914400" rtl="0" eaLnBrk="1" latinLnBrk="0" hangingPunct="1">
              <a:lnSpc>
                <a:spcPct val="95000"/>
              </a:lnSpc>
              <a:spcBef>
                <a:spcPts val="840"/>
              </a:spcBef>
              <a:buClr>
                <a:schemeClr val="tx2"/>
              </a:buClr>
              <a:buSzPct val="90000"/>
              <a:buFont typeface="Arial" pitchFamily="34" charset="0"/>
              <a:buNone/>
              <a:tabLst/>
              <a:defRPr lang="en-US" sz="1600" kern="1200" dirty="0" smtClean="0">
                <a:solidFill>
                  <a:schemeClr val="bg1">
                    <a:lumMod val="20000"/>
                    <a:lumOff val="80000"/>
                  </a:schemeClr>
                </a:solidFill>
                <a:latin typeface="+mj-lt"/>
                <a:ea typeface="+mn-ea"/>
                <a:cs typeface="+mn-cs"/>
              </a:defRPr>
            </a:lvl3pPr>
            <a:lvl4pPr marL="688975" indent="0" algn="l" defTabSz="914400" rtl="0" eaLnBrk="1" latinLnBrk="0" hangingPunct="1">
              <a:lnSpc>
                <a:spcPct val="95000"/>
              </a:lnSpc>
              <a:spcBef>
                <a:spcPts val="840"/>
              </a:spcBef>
              <a:buClr>
                <a:schemeClr val="tx2"/>
              </a:buClr>
              <a:buSzPct val="90000"/>
              <a:buFont typeface="Arial" pitchFamily="34" charset="0"/>
              <a:buNone/>
              <a:tabLst/>
              <a:defRPr lang="en-US" sz="1400" kern="1200" dirty="0" smtClean="0">
                <a:solidFill>
                  <a:schemeClr val="bg1">
                    <a:lumMod val="20000"/>
                    <a:lumOff val="80000"/>
                  </a:schemeClr>
                </a:solidFill>
                <a:latin typeface="+mj-lt"/>
                <a:ea typeface="+mn-ea"/>
                <a:cs typeface="+mn-cs"/>
              </a:defRPr>
            </a:lvl4pPr>
            <a:lvl5pPr marL="801688" indent="0" algn="l" defTabSz="914400" rtl="0" eaLnBrk="1" latinLnBrk="0" hangingPunct="1">
              <a:lnSpc>
                <a:spcPct val="95000"/>
              </a:lnSpc>
              <a:spcBef>
                <a:spcPts val="840"/>
              </a:spcBef>
              <a:buClr>
                <a:schemeClr val="tx2"/>
              </a:buClr>
              <a:buSzPct val="90000"/>
              <a:buFont typeface="Arial" pitchFamily="34" charset="0"/>
              <a:buNone/>
              <a:tabLst/>
              <a:defRPr lang="en-US" sz="1400" kern="1200" dirty="0">
                <a:solidFill>
                  <a:schemeClr val="bg1">
                    <a:lumMod val="20000"/>
                    <a:lumOff val="80000"/>
                  </a:schemeClr>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05000"/>
              </a:lnSpc>
              <a:buNone/>
            </a:pPr>
            <a:r>
              <a:rPr lang="en-US" dirty="0">
                <a:effectLst>
                  <a:outerShdw blurRad="127000" algn="ctr" rotWithShape="0">
                    <a:prstClr val="black">
                      <a:alpha val="55000"/>
                    </a:prstClr>
                  </a:outerShdw>
                </a:effectLst>
              </a:rPr>
              <a:t>Presenter Name Here</a:t>
            </a:r>
          </a:p>
        </p:txBody>
      </p:sp>
      <p:sp>
        <p:nvSpPr>
          <p:cNvPr id="33" name="Text Placeholder 12"/>
          <p:cNvSpPr txBox="1">
            <a:spLocks/>
          </p:cNvSpPr>
          <p:nvPr/>
        </p:nvSpPr>
        <p:spPr>
          <a:xfrm>
            <a:off x="455612" y="6097587"/>
            <a:ext cx="11614150" cy="384175"/>
          </a:xfrm>
          <a:prstGeom prst="rect">
            <a:avLst/>
          </a:prstGeom>
        </p:spPr>
        <p:txBody>
          <a:bodyPr vert="horz" lIns="91440" tIns="45720" rIns="91440" bIns="45720" rtlCol="0">
            <a:noAutofit/>
          </a:bodyPr>
          <a:lstStyle>
            <a:lvl1pPr marL="22860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defRPr lang="en-US" sz="2200" kern="1200" dirty="0" smtClean="0">
                <a:solidFill>
                  <a:schemeClr val="bg1">
                    <a:lumMod val="20000"/>
                    <a:lumOff val="80000"/>
                  </a:schemeClr>
                </a:solidFill>
                <a:latin typeface="+mj-lt"/>
                <a:ea typeface="+mn-ea"/>
                <a:cs typeface="+mn-cs"/>
              </a:defRPr>
            </a:lvl1pPr>
            <a:lvl2pPr marL="406400" indent="0" algn="l" defTabSz="914400" rtl="0" eaLnBrk="1" latinLnBrk="0" hangingPunct="1">
              <a:lnSpc>
                <a:spcPct val="95000"/>
              </a:lnSpc>
              <a:spcBef>
                <a:spcPts val="840"/>
              </a:spcBef>
              <a:buClr>
                <a:schemeClr val="tx2"/>
              </a:buClr>
              <a:buSzPct val="90000"/>
              <a:buFontTx/>
              <a:buNone/>
              <a:tabLst/>
              <a:defRPr lang="en-US" sz="1800" kern="1200" dirty="0" smtClean="0">
                <a:solidFill>
                  <a:schemeClr val="bg1">
                    <a:lumMod val="20000"/>
                    <a:lumOff val="80000"/>
                  </a:schemeClr>
                </a:solidFill>
                <a:latin typeface="+mj-lt"/>
                <a:ea typeface="+mn-ea"/>
                <a:cs typeface="+mn-cs"/>
              </a:defRPr>
            </a:lvl2pPr>
            <a:lvl3pPr marL="571500" indent="-1588" algn="l" defTabSz="914400" rtl="0" eaLnBrk="1" latinLnBrk="0" hangingPunct="1">
              <a:lnSpc>
                <a:spcPct val="95000"/>
              </a:lnSpc>
              <a:spcBef>
                <a:spcPts val="840"/>
              </a:spcBef>
              <a:buClr>
                <a:schemeClr val="tx2"/>
              </a:buClr>
              <a:buSzPct val="90000"/>
              <a:buFont typeface="Arial" pitchFamily="34" charset="0"/>
              <a:buNone/>
              <a:tabLst/>
              <a:defRPr lang="en-US" sz="1600" kern="1200" dirty="0" smtClean="0">
                <a:solidFill>
                  <a:schemeClr val="bg1">
                    <a:lumMod val="20000"/>
                    <a:lumOff val="80000"/>
                  </a:schemeClr>
                </a:solidFill>
                <a:latin typeface="+mj-lt"/>
                <a:ea typeface="+mn-ea"/>
                <a:cs typeface="+mn-cs"/>
              </a:defRPr>
            </a:lvl3pPr>
            <a:lvl4pPr marL="688975" indent="0" algn="l" defTabSz="914400" rtl="0" eaLnBrk="1" latinLnBrk="0" hangingPunct="1">
              <a:lnSpc>
                <a:spcPct val="95000"/>
              </a:lnSpc>
              <a:spcBef>
                <a:spcPts val="840"/>
              </a:spcBef>
              <a:buClr>
                <a:schemeClr val="tx2"/>
              </a:buClr>
              <a:buSzPct val="90000"/>
              <a:buFont typeface="Arial" pitchFamily="34" charset="0"/>
              <a:buNone/>
              <a:tabLst/>
              <a:defRPr lang="en-US" sz="1400" kern="1200" dirty="0" smtClean="0">
                <a:solidFill>
                  <a:schemeClr val="bg1">
                    <a:lumMod val="20000"/>
                    <a:lumOff val="80000"/>
                  </a:schemeClr>
                </a:solidFill>
                <a:latin typeface="+mj-lt"/>
                <a:ea typeface="+mn-ea"/>
                <a:cs typeface="+mn-cs"/>
              </a:defRPr>
            </a:lvl4pPr>
            <a:lvl5pPr marL="801688" indent="0" algn="l" defTabSz="914400" rtl="0" eaLnBrk="1" latinLnBrk="0" hangingPunct="1">
              <a:lnSpc>
                <a:spcPct val="95000"/>
              </a:lnSpc>
              <a:spcBef>
                <a:spcPts val="840"/>
              </a:spcBef>
              <a:buClr>
                <a:schemeClr val="tx2"/>
              </a:buClr>
              <a:buSzPct val="90000"/>
              <a:buFont typeface="Arial" pitchFamily="34" charset="0"/>
              <a:buNone/>
              <a:tabLst/>
              <a:defRPr lang="en-US" sz="1400" kern="1200" dirty="0">
                <a:solidFill>
                  <a:schemeClr val="bg1">
                    <a:lumMod val="20000"/>
                    <a:lumOff val="80000"/>
                  </a:schemeClr>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05000"/>
              </a:lnSpc>
              <a:buNone/>
            </a:pPr>
            <a:r>
              <a:rPr lang="en-US" sz="1800" dirty="0">
                <a:effectLst>
                  <a:outerShdw blurRad="127000" algn="ctr" rotWithShape="0">
                    <a:prstClr val="black">
                      <a:alpha val="55000"/>
                    </a:prstClr>
                  </a:outerShdw>
                </a:effectLst>
              </a:rPr>
              <a:t>December, 2012</a:t>
            </a:r>
          </a:p>
        </p:txBody>
      </p:sp>
      <p:sp>
        <p:nvSpPr>
          <p:cNvPr id="3" name="Title 2"/>
          <p:cNvSpPr>
            <a:spLocks noGrp="1"/>
          </p:cNvSpPr>
          <p:nvPr>
            <p:ph type="title" idx="4294967295"/>
          </p:nvPr>
        </p:nvSpPr>
        <p:spPr>
          <a:xfrm>
            <a:off x="457200" y="3324524"/>
            <a:ext cx="11614150" cy="2185214"/>
          </a:xfrm>
        </p:spPr>
        <p:txBody>
          <a:bodyPr>
            <a:spAutoFit/>
          </a:bodyPr>
          <a:lstStyle/>
          <a:p>
            <a:pPr>
              <a:lnSpc>
                <a:spcPct val="85000"/>
              </a:lnSpc>
            </a:pPr>
            <a:r>
              <a:rPr lang="en-US" sz="5800" dirty="0">
                <a:solidFill>
                  <a:schemeClr val="tx1"/>
                </a:solidFill>
                <a:effectLst>
                  <a:outerShdw blurRad="127000" algn="ctr" rotWithShape="0">
                    <a:prstClr val="black">
                      <a:alpha val="87000"/>
                    </a:prstClr>
                  </a:outerShdw>
                </a:effectLst>
              </a:rPr>
              <a:t>Cisco Unified Access</a:t>
            </a:r>
            <a:br>
              <a:rPr lang="en-US" sz="5800" dirty="0">
                <a:solidFill>
                  <a:schemeClr val="tx1"/>
                </a:solidFill>
                <a:effectLst>
                  <a:outerShdw blurRad="127000" algn="ctr" rotWithShape="0">
                    <a:prstClr val="black">
                      <a:alpha val="87000"/>
                    </a:prstClr>
                  </a:outerShdw>
                </a:effectLst>
              </a:rPr>
            </a:br>
            <a:r>
              <a:rPr lang="en-US" sz="5800" dirty="0">
                <a:solidFill>
                  <a:schemeClr val="tx1"/>
                </a:solidFill>
                <a:effectLst>
                  <a:outerShdw blurRad="127000" algn="ctr" rotWithShape="0">
                    <a:prstClr val="black">
                      <a:alpha val="87000"/>
                    </a:prstClr>
                  </a:outerShdw>
                </a:effectLst>
              </a:rPr>
              <a:t>Announcing “One Network”</a:t>
            </a:r>
            <a:br>
              <a:rPr lang="en-US" sz="5800" dirty="0">
                <a:solidFill>
                  <a:schemeClr val="tx1"/>
                </a:solidFill>
                <a:effectLst>
                  <a:outerShdw blurRad="127000" algn="ctr" rotWithShape="0">
                    <a:prstClr val="black">
                      <a:alpha val="87000"/>
                    </a:prstClr>
                  </a:outerShdw>
                </a:effectLst>
              </a:rPr>
            </a:br>
            <a:r>
              <a:rPr lang="en-US" sz="4400" dirty="0" smtClean="0">
                <a:solidFill>
                  <a:schemeClr val="tx1"/>
                </a:solidFill>
                <a:effectLst>
                  <a:outerShdw blurRad="127000" algn="ctr" rotWithShape="0">
                    <a:prstClr val="black">
                      <a:alpha val="87000"/>
                    </a:prstClr>
                  </a:outerShdw>
                </a:effectLst>
              </a:rPr>
              <a:t>Partner </a:t>
            </a:r>
            <a:r>
              <a:rPr lang="en-US" sz="4400" dirty="0">
                <a:solidFill>
                  <a:schemeClr val="tx1"/>
                </a:solidFill>
                <a:effectLst>
                  <a:outerShdw blurRad="127000" algn="ctr" rotWithShape="0">
                    <a:prstClr val="black">
                      <a:alpha val="87000"/>
                    </a:prstClr>
                  </a:outerShdw>
                </a:effectLst>
              </a:rPr>
              <a:t>Version </a:t>
            </a:r>
            <a:r>
              <a:rPr lang="en-US" sz="4400" dirty="0" smtClean="0">
                <a:solidFill>
                  <a:schemeClr val="tx1"/>
                </a:solidFill>
                <a:effectLst>
                  <a:outerShdw blurRad="127000" algn="ctr" rotWithShape="0">
                    <a:prstClr val="black">
                      <a:alpha val="87000"/>
                    </a:prstClr>
                  </a:outerShdw>
                </a:effectLst>
              </a:rPr>
              <a:t> </a:t>
            </a:r>
            <a:endParaRPr lang="en-US" sz="4400" dirty="0">
              <a:solidFill>
                <a:schemeClr val="tx1"/>
              </a:solidFill>
              <a:effectLst>
                <a:outerShdw blurRad="127000" algn="ctr" rotWithShape="0">
                  <a:prstClr val="black">
                    <a:alpha val="87000"/>
                  </a:prstClr>
                </a:outerShdw>
              </a:effectLst>
            </a:endParaRPr>
          </a:p>
        </p:txBody>
      </p:sp>
      <p:grpSp>
        <p:nvGrpSpPr>
          <p:cNvPr id="16" name="Group 67"/>
          <p:cNvGrpSpPr/>
          <p:nvPr/>
        </p:nvGrpSpPr>
        <p:grpSpPr>
          <a:xfrm>
            <a:off x="300377" y="342634"/>
            <a:ext cx="1030286" cy="544682"/>
            <a:chOff x="609600" y="528537"/>
            <a:chExt cx="1444734" cy="763789"/>
          </a:xfrm>
          <a:solidFill>
            <a:schemeClr val="accent4"/>
          </a:solidFill>
          <a:effectLst/>
        </p:grpSpPr>
        <p:sp>
          <p:nvSpPr>
            <p:cNvPr id="17" name="Rectangle 16"/>
            <p:cNvSpPr>
              <a:spLocks noChangeArrowheads="1"/>
            </p:cNvSpPr>
            <p:nvPr/>
          </p:nvSpPr>
          <p:spPr bwMode="black">
            <a:xfrm>
              <a:off x="1016578" y="1035681"/>
              <a:ext cx="65914" cy="249730"/>
            </a:xfrm>
            <a:prstGeom prst="rect">
              <a:avLst/>
            </a:prstGeom>
            <a:grpFill/>
            <a:ln w="9525">
              <a:noFill/>
              <a:miter lim="800000"/>
              <a:headEnd/>
              <a:tailEnd/>
            </a:ln>
          </p:spPr>
          <p:txBody>
            <a:bodyPr/>
            <a:lstStyle/>
            <a:p>
              <a:endParaRPr lang="en-US" dirty="0">
                <a:latin typeface="+mj-lt"/>
              </a:endParaRPr>
            </a:p>
          </p:txBody>
        </p:sp>
        <p:sp>
          <p:nvSpPr>
            <p:cNvPr id="18" name="Freeform 17"/>
            <p:cNvSpPr>
              <a:spLocks/>
            </p:cNvSpPr>
            <p:nvPr/>
          </p:nvSpPr>
          <p:spPr bwMode="black">
            <a:xfrm>
              <a:off x="1400563" y="1028765"/>
              <a:ext cx="190843" cy="263561"/>
            </a:xfrm>
            <a:custGeom>
              <a:avLst/>
              <a:gdLst/>
              <a:ahLst/>
              <a:cxnLst>
                <a:cxn ang="0">
                  <a:pos x="58" y="24"/>
                </a:cxn>
                <a:cxn ang="0">
                  <a:pos x="42" y="20"/>
                </a:cxn>
                <a:cxn ang="0">
                  <a:pos x="21" y="40"/>
                </a:cxn>
                <a:cxn ang="0">
                  <a:pos x="42" y="60"/>
                </a:cxn>
                <a:cxn ang="0">
                  <a:pos x="58" y="56"/>
                </a:cxn>
                <a:cxn ang="0">
                  <a:pos x="58" y="77"/>
                </a:cxn>
                <a:cxn ang="0">
                  <a:pos x="41" y="80"/>
                </a:cxn>
                <a:cxn ang="0">
                  <a:pos x="0" y="40"/>
                </a:cxn>
                <a:cxn ang="0">
                  <a:pos x="41" y="0"/>
                </a:cxn>
                <a:cxn ang="0">
                  <a:pos x="58" y="3"/>
                </a:cxn>
                <a:cxn ang="0">
                  <a:pos x="58" y="24"/>
                </a:cxn>
              </a:cxnLst>
              <a:rect l="0" t="0" r="r" b="b"/>
              <a:pathLst>
                <a:path w="58" h="80">
                  <a:moveTo>
                    <a:pt x="58" y="24"/>
                  </a:moveTo>
                  <a:cubicBezTo>
                    <a:pt x="58" y="23"/>
                    <a:pt x="51" y="20"/>
                    <a:pt x="42" y="20"/>
                  </a:cubicBezTo>
                  <a:cubicBezTo>
                    <a:pt x="30" y="20"/>
                    <a:pt x="21" y="28"/>
                    <a:pt x="21" y="40"/>
                  </a:cubicBezTo>
                  <a:cubicBezTo>
                    <a:pt x="21" y="51"/>
                    <a:pt x="29" y="60"/>
                    <a:pt x="42" y="60"/>
                  </a:cubicBezTo>
                  <a:cubicBezTo>
                    <a:pt x="51" y="60"/>
                    <a:pt x="57" y="57"/>
                    <a:pt x="58" y="56"/>
                  </a:cubicBezTo>
                  <a:cubicBezTo>
                    <a:pt x="58" y="77"/>
                    <a:pt x="58" y="77"/>
                    <a:pt x="58" y="77"/>
                  </a:cubicBezTo>
                  <a:cubicBezTo>
                    <a:pt x="56" y="78"/>
                    <a:pt x="49" y="80"/>
                    <a:pt x="41" y="80"/>
                  </a:cubicBezTo>
                  <a:cubicBezTo>
                    <a:pt x="19" y="80"/>
                    <a:pt x="0" y="65"/>
                    <a:pt x="0" y="40"/>
                  </a:cubicBezTo>
                  <a:cubicBezTo>
                    <a:pt x="0" y="17"/>
                    <a:pt x="17" y="0"/>
                    <a:pt x="41" y="0"/>
                  </a:cubicBezTo>
                  <a:cubicBezTo>
                    <a:pt x="50" y="0"/>
                    <a:pt x="56" y="3"/>
                    <a:pt x="58" y="3"/>
                  </a:cubicBezTo>
                  <a:lnTo>
                    <a:pt x="58" y="24"/>
                  </a:lnTo>
                  <a:close/>
                </a:path>
              </a:pathLst>
            </a:custGeom>
            <a:grpFill/>
            <a:ln w="9525">
              <a:noFill/>
              <a:round/>
              <a:headEnd/>
              <a:tailEnd/>
            </a:ln>
          </p:spPr>
          <p:txBody>
            <a:bodyPr/>
            <a:lstStyle/>
            <a:p>
              <a:endParaRPr lang="en-US" dirty="0">
                <a:latin typeface="+mj-lt"/>
              </a:endParaRPr>
            </a:p>
          </p:txBody>
        </p:sp>
        <p:sp>
          <p:nvSpPr>
            <p:cNvPr id="19" name="Freeform 18"/>
            <p:cNvSpPr>
              <a:spLocks/>
            </p:cNvSpPr>
            <p:nvPr/>
          </p:nvSpPr>
          <p:spPr bwMode="black">
            <a:xfrm>
              <a:off x="740661" y="1028765"/>
              <a:ext cx="190843" cy="263561"/>
            </a:xfrm>
            <a:custGeom>
              <a:avLst/>
              <a:gdLst/>
              <a:ahLst/>
              <a:cxnLst>
                <a:cxn ang="0">
                  <a:pos x="58" y="24"/>
                </a:cxn>
                <a:cxn ang="0">
                  <a:pos x="42" y="20"/>
                </a:cxn>
                <a:cxn ang="0">
                  <a:pos x="21" y="40"/>
                </a:cxn>
                <a:cxn ang="0">
                  <a:pos x="42" y="60"/>
                </a:cxn>
                <a:cxn ang="0">
                  <a:pos x="58" y="56"/>
                </a:cxn>
                <a:cxn ang="0">
                  <a:pos x="58" y="77"/>
                </a:cxn>
                <a:cxn ang="0">
                  <a:pos x="40" y="80"/>
                </a:cxn>
                <a:cxn ang="0">
                  <a:pos x="0" y="40"/>
                </a:cxn>
                <a:cxn ang="0">
                  <a:pos x="40" y="0"/>
                </a:cxn>
                <a:cxn ang="0">
                  <a:pos x="58" y="3"/>
                </a:cxn>
                <a:cxn ang="0">
                  <a:pos x="58" y="24"/>
                </a:cxn>
              </a:cxnLst>
              <a:rect l="0" t="0" r="r" b="b"/>
              <a:pathLst>
                <a:path w="58" h="80">
                  <a:moveTo>
                    <a:pt x="58" y="24"/>
                  </a:moveTo>
                  <a:cubicBezTo>
                    <a:pt x="57" y="23"/>
                    <a:pt x="51" y="20"/>
                    <a:pt x="42" y="20"/>
                  </a:cubicBezTo>
                  <a:cubicBezTo>
                    <a:pt x="29" y="20"/>
                    <a:pt x="21" y="28"/>
                    <a:pt x="21" y="40"/>
                  </a:cubicBezTo>
                  <a:cubicBezTo>
                    <a:pt x="21" y="51"/>
                    <a:pt x="29" y="60"/>
                    <a:pt x="42" y="60"/>
                  </a:cubicBezTo>
                  <a:cubicBezTo>
                    <a:pt x="51" y="60"/>
                    <a:pt x="57" y="57"/>
                    <a:pt x="58" y="56"/>
                  </a:cubicBezTo>
                  <a:cubicBezTo>
                    <a:pt x="58" y="77"/>
                    <a:pt x="58" y="77"/>
                    <a:pt x="58" y="77"/>
                  </a:cubicBezTo>
                  <a:cubicBezTo>
                    <a:pt x="56" y="78"/>
                    <a:pt x="49" y="80"/>
                    <a:pt x="40" y="80"/>
                  </a:cubicBezTo>
                  <a:cubicBezTo>
                    <a:pt x="19" y="80"/>
                    <a:pt x="0" y="65"/>
                    <a:pt x="0" y="40"/>
                  </a:cubicBezTo>
                  <a:cubicBezTo>
                    <a:pt x="0" y="17"/>
                    <a:pt x="17" y="0"/>
                    <a:pt x="40" y="0"/>
                  </a:cubicBezTo>
                  <a:cubicBezTo>
                    <a:pt x="49" y="0"/>
                    <a:pt x="56" y="3"/>
                    <a:pt x="58" y="3"/>
                  </a:cubicBezTo>
                  <a:lnTo>
                    <a:pt x="58" y="24"/>
                  </a:lnTo>
                  <a:close/>
                </a:path>
              </a:pathLst>
            </a:custGeom>
            <a:grpFill/>
            <a:ln w="9525">
              <a:noFill/>
              <a:round/>
              <a:headEnd/>
              <a:tailEnd/>
            </a:ln>
          </p:spPr>
          <p:txBody>
            <a:bodyPr/>
            <a:lstStyle/>
            <a:p>
              <a:endParaRPr lang="en-US" dirty="0">
                <a:latin typeface="+mj-lt"/>
              </a:endParaRPr>
            </a:p>
          </p:txBody>
        </p:sp>
        <p:sp>
          <p:nvSpPr>
            <p:cNvPr id="20" name="Freeform 19"/>
            <p:cNvSpPr>
              <a:spLocks noEditPoints="1"/>
            </p:cNvSpPr>
            <p:nvPr/>
          </p:nvSpPr>
          <p:spPr bwMode="black">
            <a:xfrm>
              <a:off x="1660385" y="1028765"/>
              <a:ext cx="262122" cy="263561"/>
            </a:xfrm>
            <a:custGeom>
              <a:avLst/>
              <a:gdLst/>
              <a:ahLst/>
              <a:cxnLst>
                <a:cxn ang="0">
                  <a:pos x="80" y="40"/>
                </a:cxn>
                <a:cxn ang="0">
                  <a:pos x="40" y="80"/>
                </a:cxn>
                <a:cxn ang="0">
                  <a:pos x="0" y="40"/>
                </a:cxn>
                <a:cxn ang="0">
                  <a:pos x="40" y="0"/>
                </a:cxn>
                <a:cxn ang="0">
                  <a:pos x="80" y="40"/>
                </a:cxn>
                <a:cxn ang="0">
                  <a:pos x="40" y="20"/>
                </a:cxn>
                <a:cxn ang="0">
                  <a:pos x="20" y="40"/>
                </a:cxn>
                <a:cxn ang="0">
                  <a:pos x="40" y="60"/>
                </a:cxn>
                <a:cxn ang="0">
                  <a:pos x="60" y="40"/>
                </a:cxn>
                <a:cxn ang="0">
                  <a:pos x="40" y="20"/>
                </a:cxn>
              </a:cxnLst>
              <a:rect l="0" t="0" r="r" b="b"/>
              <a:pathLst>
                <a:path w="80" h="80">
                  <a:moveTo>
                    <a:pt x="80" y="40"/>
                  </a:moveTo>
                  <a:cubicBezTo>
                    <a:pt x="80" y="62"/>
                    <a:pt x="64" y="80"/>
                    <a:pt x="40" y="80"/>
                  </a:cubicBezTo>
                  <a:cubicBezTo>
                    <a:pt x="16" y="80"/>
                    <a:pt x="0" y="62"/>
                    <a:pt x="0" y="40"/>
                  </a:cubicBezTo>
                  <a:cubicBezTo>
                    <a:pt x="0" y="18"/>
                    <a:pt x="16" y="0"/>
                    <a:pt x="40" y="0"/>
                  </a:cubicBezTo>
                  <a:cubicBezTo>
                    <a:pt x="64" y="0"/>
                    <a:pt x="80" y="18"/>
                    <a:pt x="80" y="40"/>
                  </a:cubicBezTo>
                  <a:moveTo>
                    <a:pt x="40" y="20"/>
                  </a:moveTo>
                  <a:cubicBezTo>
                    <a:pt x="29" y="20"/>
                    <a:pt x="20" y="29"/>
                    <a:pt x="20" y="40"/>
                  </a:cubicBezTo>
                  <a:cubicBezTo>
                    <a:pt x="20" y="51"/>
                    <a:pt x="29" y="60"/>
                    <a:pt x="40" y="60"/>
                  </a:cubicBezTo>
                  <a:cubicBezTo>
                    <a:pt x="51" y="60"/>
                    <a:pt x="60" y="51"/>
                    <a:pt x="60" y="40"/>
                  </a:cubicBezTo>
                  <a:cubicBezTo>
                    <a:pt x="60" y="29"/>
                    <a:pt x="51" y="20"/>
                    <a:pt x="40" y="20"/>
                  </a:cubicBezTo>
                </a:path>
              </a:pathLst>
            </a:custGeom>
            <a:grpFill/>
            <a:ln w="9525">
              <a:noFill/>
              <a:round/>
              <a:headEnd/>
              <a:tailEnd/>
            </a:ln>
          </p:spPr>
          <p:txBody>
            <a:bodyPr/>
            <a:lstStyle/>
            <a:p>
              <a:endParaRPr lang="en-US" dirty="0">
                <a:latin typeface="+mj-lt"/>
              </a:endParaRPr>
            </a:p>
          </p:txBody>
        </p:sp>
        <p:sp>
          <p:nvSpPr>
            <p:cNvPr id="21" name="Freeform 20"/>
            <p:cNvSpPr>
              <a:spLocks/>
            </p:cNvSpPr>
            <p:nvPr/>
          </p:nvSpPr>
          <p:spPr bwMode="black">
            <a:xfrm>
              <a:off x="1167566" y="1028765"/>
              <a:ext cx="170916" cy="263561"/>
            </a:xfrm>
            <a:custGeom>
              <a:avLst/>
              <a:gdLst/>
              <a:ahLst/>
              <a:cxnLst>
                <a:cxn ang="0">
                  <a:pos x="47" y="19"/>
                </a:cxn>
                <a:cxn ang="0">
                  <a:pos x="32" y="17"/>
                </a:cxn>
                <a:cxn ang="0">
                  <a:pos x="20" y="23"/>
                </a:cxn>
                <a:cxn ang="0">
                  <a:pos x="29" y="30"/>
                </a:cxn>
                <a:cxn ang="0">
                  <a:pos x="34" y="32"/>
                </a:cxn>
                <a:cxn ang="0">
                  <a:pos x="52" y="54"/>
                </a:cxn>
                <a:cxn ang="0">
                  <a:pos x="21" y="80"/>
                </a:cxn>
                <a:cxn ang="0">
                  <a:pos x="0" y="77"/>
                </a:cxn>
                <a:cxn ang="0">
                  <a:pos x="0" y="60"/>
                </a:cxn>
                <a:cxn ang="0">
                  <a:pos x="18" y="63"/>
                </a:cxn>
                <a:cxn ang="0">
                  <a:pos x="32" y="56"/>
                </a:cxn>
                <a:cxn ang="0">
                  <a:pos x="23" y="48"/>
                </a:cxn>
                <a:cxn ang="0">
                  <a:pos x="19" y="47"/>
                </a:cxn>
                <a:cxn ang="0">
                  <a:pos x="0" y="24"/>
                </a:cxn>
                <a:cxn ang="0">
                  <a:pos x="28" y="0"/>
                </a:cxn>
                <a:cxn ang="0">
                  <a:pos x="47" y="3"/>
                </a:cxn>
                <a:cxn ang="0">
                  <a:pos x="47" y="19"/>
                </a:cxn>
              </a:cxnLst>
              <a:rect l="0" t="0" r="r" b="b"/>
              <a:pathLst>
                <a:path w="52" h="80">
                  <a:moveTo>
                    <a:pt x="47" y="19"/>
                  </a:moveTo>
                  <a:cubicBezTo>
                    <a:pt x="47" y="19"/>
                    <a:pt x="38" y="17"/>
                    <a:pt x="32" y="17"/>
                  </a:cubicBezTo>
                  <a:cubicBezTo>
                    <a:pt x="24" y="17"/>
                    <a:pt x="20" y="19"/>
                    <a:pt x="20" y="23"/>
                  </a:cubicBezTo>
                  <a:cubicBezTo>
                    <a:pt x="20" y="28"/>
                    <a:pt x="26" y="29"/>
                    <a:pt x="29" y="30"/>
                  </a:cubicBezTo>
                  <a:cubicBezTo>
                    <a:pt x="34" y="32"/>
                    <a:pt x="34" y="32"/>
                    <a:pt x="34" y="32"/>
                  </a:cubicBezTo>
                  <a:cubicBezTo>
                    <a:pt x="47" y="36"/>
                    <a:pt x="52" y="45"/>
                    <a:pt x="52" y="54"/>
                  </a:cubicBezTo>
                  <a:cubicBezTo>
                    <a:pt x="52" y="73"/>
                    <a:pt x="35" y="80"/>
                    <a:pt x="21" y="80"/>
                  </a:cubicBezTo>
                  <a:cubicBezTo>
                    <a:pt x="10" y="80"/>
                    <a:pt x="1" y="78"/>
                    <a:pt x="0" y="77"/>
                  </a:cubicBezTo>
                  <a:cubicBezTo>
                    <a:pt x="0" y="60"/>
                    <a:pt x="0" y="60"/>
                    <a:pt x="0" y="60"/>
                  </a:cubicBezTo>
                  <a:cubicBezTo>
                    <a:pt x="2" y="60"/>
                    <a:pt x="10" y="63"/>
                    <a:pt x="18" y="63"/>
                  </a:cubicBezTo>
                  <a:cubicBezTo>
                    <a:pt x="28" y="63"/>
                    <a:pt x="32" y="60"/>
                    <a:pt x="32" y="56"/>
                  </a:cubicBezTo>
                  <a:cubicBezTo>
                    <a:pt x="32" y="52"/>
                    <a:pt x="28" y="49"/>
                    <a:pt x="23" y="48"/>
                  </a:cubicBezTo>
                  <a:cubicBezTo>
                    <a:pt x="22" y="48"/>
                    <a:pt x="21" y="47"/>
                    <a:pt x="19" y="47"/>
                  </a:cubicBezTo>
                  <a:cubicBezTo>
                    <a:pt x="9" y="43"/>
                    <a:pt x="0" y="37"/>
                    <a:pt x="0" y="24"/>
                  </a:cubicBezTo>
                  <a:cubicBezTo>
                    <a:pt x="0" y="10"/>
                    <a:pt x="10" y="0"/>
                    <a:pt x="28" y="0"/>
                  </a:cubicBezTo>
                  <a:cubicBezTo>
                    <a:pt x="37" y="0"/>
                    <a:pt x="46" y="3"/>
                    <a:pt x="47" y="3"/>
                  </a:cubicBezTo>
                  <a:lnTo>
                    <a:pt x="47" y="19"/>
                  </a:lnTo>
                  <a:close/>
                </a:path>
              </a:pathLst>
            </a:custGeom>
            <a:grpFill/>
            <a:ln w="9525">
              <a:noFill/>
              <a:round/>
              <a:headEnd/>
              <a:tailEnd/>
            </a:ln>
          </p:spPr>
          <p:txBody>
            <a:bodyPr/>
            <a:lstStyle/>
            <a:p>
              <a:endParaRPr lang="en-US" dirty="0">
                <a:latin typeface="+mj-lt"/>
              </a:endParaRPr>
            </a:p>
          </p:txBody>
        </p:sp>
        <p:sp>
          <p:nvSpPr>
            <p:cNvPr id="22" name="Freeform 21"/>
            <p:cNvSpPr>
              <a:spLocks/>
            </p:cNvSpPr>
            <p:nvPr/>
          </p:nvSpPr>
          <p:spPr bwMode="black">
            <a:xfrm>
              <a:off x="609600" y="732931"/>
              <a:ext cx="62081" cy="128323"/>
            </a:xfrm>
            <a:custGeom>
              <a:avLst/>
              <a:gdLst/>
              <a:ahLst/>
              <a:cxnLst>
                <a:cxn ang="0">
                  <a:pos x="19" y="10"/>
                </a:cxn>
                <a:cxn ang="0">
                  <a:pos x="10" y="0"/>
                </a:cxn>
                <a:cxn ang="0">
                  <a:pos x="0" y="10"/>
                </a:cxn>
                <a:cxn ang="0">
                  <a:pos x="0" y="30"/>
                </a:cxn>
                <a:cxn ang="0">
                  <a:pos x="10" y="39"/>
                </a:cxn>
                <a:cxn ang="0">
                  <a:pos x="19" y="30"/>
                </a:cxn>
                <a:cxn ang="0">
                  <a:pos x="19" y="10"/>
                </a:cxn>
              </a:cxnLst>
              <a:rect l="0" t="0" r="r" b="b"/>
              <a:pathLst>
                <a:path w="19" h="39">
                  <a:moveTo>
                    <a:pt x="19" y="10"/>
                  </a:moveTo>
                  <a:cubicBezTo>
                    <a:pt x="19" y="4"/>
                    <a:pt x="15" y="0"/>
                    <a:pt x="10" y="0"/>
                  </a:cubicBezTo>
                  <a:cubicBezTo>
                    <a:pt x="4" y="0"/>
                    <a:pt x="0" y="4"/>
                    <a:pt x="0" y="10"/>
                  </a:cubicBezTo>
                  <a:cubicBezTo>
                    <a:pt x="0" y="30"/>
                    <a:pt x="0" y="30"/>
                    <a:pt x="0" y="30"/>
                  </a:cubicBezTo>
                  <a:cubicBezTo>
                    <a:pt x="0" y="35"/>
                    <a:pt x="4" y="39"/>
                    <a:pt x="10" y="39"/>
                  </a:cubicBezTo>
                  <a:cubicBezTo>
                    <a:pt x="15" y="39"/>
                    <a:pt x="19" y="35"/>
                    <a:pt x="19" y="30"/>
                  </a:cubicBezTo>
                  <a:lnTo>
                    <a:pt x="19" y="10"/>
                  </a:lnTo>
                  <a:close/>
                </a:path>
              </a:pathLst>
            </a:custGeom>
            <a:grpFill/>
            <a:ln w="9525">
              <a:noFill/>
              <a:round/>
              <a:headEnd/>
              <a:tailEnd/>
            </a:ln>
          </p:spPr>
          <p:txBody>
            <a:bodyPr/>
            <a:lstStyle/>
            <a:p>
              <a:endParaRPr lang="en-US" dirty="0">
                <a:latin typeface="+mj-lt"/>
              </a:endParaRPr>
            </a:p>
          </p:txBody>
        </p:sp>
        <p:sp>
          <p:nvSpPr>
            <p:cNvPr id="23" name="Freeform 22"/>
            <p:cNvSpPr>
              <a:spLocks/>
            </p:cNvSpPr>
            <p:nvPr/>
          </p:nvSpPr>
          <p:spPr bwMode="black">
            <a:xfrm>
              <a:off x="783581" y="646870"/>
              <a:ext cx="62081" cy="214384"/>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4" y="0"/>
                    <a:pt x="9" y="0"/>
                  </a:cubicBezTo>
                  <a:cubicBezTo>
                    <a:pt x="4" y="0"/>
                    <a:pt x="0" y="4"/>
                    <a:pt x="0" y="9"/>
                  </a:cubicBezTo>
                  <a:cubicBezTo>
                    <a:pt x="0" y="56"/>
                    <a:pt x="0" y="56"/>
                    <a:pt x="0" y="56"/>
                  </a:cubicBezTo>
                  <a:cubicBezTo>
                    <a:pt x="0" y="61"/>
                    <a:pt x="4" y="65"/>
                    <a:pt x="9" y="65"/>
                  </a:cubicBezTo>
                  <a:cubicBezTo>
                    <a:pt x="14" y="65"/>
                    <a:pt x="19" y="61"/>
                    <a:pt x="19" y="56"/>
                  </a:cubicBezTo>
                  <a:lnTo>
                    <a:pt x="19" y="9"/>
                  </a:lnTo>
                  <a:close/>
                </a:path>
              </a:pathLst>
            </a:custGeom>
            <a:grpFill/>
            <a:ln w="9525">
              <a:noFill/>
              <a:round/>
              <a:headEnd/>
              <a:tailEnd/>
            </a:ln>
          </p:spPr>
          <p:txBody>
            <a:bodyPr/>
            <a:lstStyle/>
            <a:p>
              <a:endParaRPr lang="en-US" dirty="0">
                <a:latin typeface="+mj-lt"/>
              </a:endParaRPr>
            </a:p>
          </p:txBody>
        </p:sp>
        <p:sp>
          <p:nvSpPr>
            <p:cNvPr id="24" name="Freeform 23"/>
            <p:cNvSpPr>
              <a:spLocks/>
            </p:cNvSpPr>
            <p:nvPr/>
          </p:nvSpPr>
          <p:spPr bwMode="black">
            <a:xfrm>
              <a:off x="954497" y="528537"/>
              <a:ext cx="62081" cy="394958"/>
            </a:xfrm>
            <a:custGeom>
              <a:avLst/>
              <a:gdLst/>
              <a:ahLst/>
              <a:cxnLst>
                <a:cxn ang="0">
                  <a:pos x="19" y="9"/>
                </a:cxn>
                <a:cxn ang="0">
                  <a:pos x="10" y="0"/>
                </a:cxn>
                <a:cxn ang="0">
                  <a:pos x="0" y="9"/>
                </a:cxn>
                <a:cxn ang="0">
                  <a:pos x="0" y="111"/>
                </a:cxn>
                <a:cxn ang="0">
                  <a:pos x="10" y="120"/>
                </a:cxn>
                <a:cxn ang="0">
                  <a:pos x="19" y="111"/>
                </a:cxn>
                <a:cxn ang="0">
                  <a:pos x="19" y="9"/>
                </a:cxn>
              </a:cxnLst>
              <a:rect l="0" t="0" r="r" b="b"/>
              <a:pathLst>
                <a:path w="19" h="120">
                  <a:moveTo>
                    <a:pt x="19" y="9"/>
                  </a:moveTo>
                  <a:cubicBezTo>
                    <a:pt x="19" y="4"/>
                    <a:pt x="15" y="0"/>
                    <a:pt x="10" y="0"/>
                  </a:cubicBezTo>
                  <a:cubicBezTo>
                    <a:pt x="5" y="0"/>
                    <a:pt x="0" y="4"/>
                    <a:pt x="0" y="9"/>
                  </a:cubicBezTo>
                  <a:cubicBezTo>
                    <a:pt x="0" y="111"/>
                    <a:pt x="0" y="111"/>
                    <a:pt x="0" y="111"/>
                  </a:cubicBezTo>
                  <a:cubicBezTo>
                    <a:pt x="0" y="116"/>
                    <a:pt x="5" y="120"/>
                    <a:pt x="10" y="120"/>
                  </a:cubicBezTo>
                  <a:cubicBezTo>
                    <a:pt x="15" y="120"/>
                    <a:pt x="19" y="116"/>
                    <a:pt x="19" y="111"/>
                  </a:cubicBezTo>
                  <a:lnTo>
                    <a:pt x="19" y="9"/>
                  </a:lnTo>
                  <a:close/>
                </a:path>
              </a:pathLst>
            </a:custGeom>
            <a:grpFill/>
            <a:ln w="9525">
              <a:noFill/>
              <a:round/>
              <a:headEnd/>
              <a:tailEnd/>
            </a:ln>
          </p:spPr>
          <p:txBody>
            <a:bodyPr/>
            <a:lstStyle/>
            <a:p>
              <a:endParaRPr lang="en-US" dirty="0">
                <a:latin typeface="+mj-lt"/>
              </a:endParaRPr>
            </a:p>
          </p:txBody>
        </p:sp>
        <p:sp>
          <p:nvSpPr>
            <p:cNvPr id="25" name="Freeform 24"/>
            <p:cNvSpPr>
              <a:spLocks/>
            </p:cNvSpPr>
            <p:nvPr/>
          </p:nvSpPr>
          <p:spPr bwMode="black">
            <a:xfrm>
              <a:off x="1128478" y="646870"/>
              <a:ext cx="62081" cy="214384"/>
            </a:xfrm>
            <a:custGeom>
              <a:avLst/>
              <a:gdLst/>
              <a:ahLst/>
              <a:cxnLst>
                <a:cxn ang="0">
                  <a:pos x="19" y="9"/>
                </a:cxn>
                <a:cxn ang="0">
                  <a:pos x="9" y="0"/>
                </a:cxn>
                <a:cxn ang="0">
                  <a:pos x="0" y="9"/>
                </a:cxn>
                <a:cxn ang="0">
                  <a:pos x="0" y="56"/>
                </a:cxn>
                <a:cxn ang="0">
                  <a:pos x="9" y="65"/>
                </a:cxn>
                <a:cxn ang="0">
                  <a:pos x="19" y="56"/>
                </a:cxn>
                <a:cxn ang="0">
                  <a:pos x="19" y="9"/>
                </a:cxn>
              </a:cxnLst>
              <a:rect l="0" t="0" r="r" b="b"/>
              <a:pathLst>
                <a:path w="19" h="65">
                  <a:moveTo>
                    <a:pt x="19" y="9"/>
                  </a:moveTo>
                  <a:cubicBezTo>
                    <a:pt x="19" y="4"/>
                    <a:pt x="15" y="0"/>
                    <a:pt x="9" y="0"/>
                  </a:cubicBezTo>
                  <a:cubicBezTo>
                    <a:pt x="4" y="0"/>
                    <a:pt x="0" y="4"/>
                    <a:pt x="0" y="9"/>
                  </a:cubicBezTo>
                  <a:cubicBezTo>
                    <a:pt x="0" y="56"/>
                    <a:pt x="0" y="56"/>
                    <a:pt x="0" y="56"/>
                  </a:cubicBezTo>
                  <a:cubicBezTo>
                    <a:pt x="0" y="61"/>
                    <a:pt x="4" y="65"/>
                    <a:pt x="9" y="65"/>
                  </a:cubicBezTo>
                  <a:cubicBezTo>
                    <a:pt x="15" y="65"/>
                    <a:pt x="19" y="61"/>
                    <a:pt x="19" y="56"/>
                  </a:cubicBezTo>
                  <a:lnTo>
                    <a:pt x="19" y="9"/>
                  </a:lnTo>
                  <a:close/>
                </a:path>
              </a:pathLst>
            </a:custGeom>
            <a:grpFill/>
            <a:ln w="9525">
              <a:noFill/>
              <a:round/>
              <a:headEnd/>
              <a:tailEnd/>
            </a:ln>
          </p:spPr>
          <p:txBody>
            <a:bodyPr/>
            <a:lstStyle/>
            <a:p>
              <a:endParaRPr lang="en-US" dirty="0">
                <a:latin typeface="+mj-lt"/>
              </a:endParaRPr>
            </a:p>
          </p:txBody>
        </p:sp>
        <p:sp>
          <p:nvSpPr>
            <p:cNvPr id="26" name="Freeform 25"/>
            <p:cNvSpPr>
              <a:spLocks/>
            </p:cNvSpPr>
            <p:nvPr/>
          </p:nvSpPr>
          <p:spPr bwMode="black">
            <a:xfrm>
              <a:off x="1298627" y="732931"/>
              <a:ext cx="65914" cy="128323"/>
            </a:xfrm>
            <a:custGeom>
              <a:avLst/>
              <a:gdLst/>
              <a:ahLst/>
              <a:cxnLst>
                <a:cxn ang="0">
                  <a:pos x="20" y="10"/>
                </a:cxn>
                <a:cxn ang="0">
                  <a:pos x="10" y="0"/>
                </a:cxn>
                <a:cxn ang="0">
                  <a:pos x="0" y="10"/>
                </a:cxn>
                <a:cxn ang="0">
                  <a:pos x="0" y="30"/>
                </a:cxn>
                <a:cxn ang="0">
                  <a:pos x="10" y="39"/>
                </a:cxn>
                <a:cxn ang="0">
                  <a:pos x="20" y="30"/>
                </a:cxn>
                <a:cxn ang="0">
                  <a:pos x="20" y="10"/>
                </a:cxn>
              </a:cxnLst>
              <a:rect l="0" t="0" r="r" b="b"/>
              <a:pathLst>
                <a:path w="20" h="39">
                  <a:moveTo>
                    <a:pt x="20" y="10"/>
                  </a:moveTo>
                  <a:cubicBezTo>
                    <a:pt x="20" y="4"/>
                    <a:pt x="15" y="0"/>
                    <a:pt x="10" y="0"/>
                  </a:cubicBezTo>
                  <a:cubicBezTo>
                    <a:pt x="5" y="0"/>
                    <a:pt x="0" y="4"/>
                    <a:pt x="0" y="10"/>
                  </a:cubicBezTo>
                  <a:cubicBezTo>
                    <a:pt x="0" y="30"/>
                    <a:pt x="0" y="30"/>
                    <a:pt x="0" y="30"/>
                  </a:cubicBezTo>
                  <a:cubicBezTo>
                    <a:pt x="0" y="35"/>
                    <a:pt x="5" y="39"/>
                    <a:pt x="10" y="39"/>
                  </a:cubicBezTo>
                  <a:cubicBezTo>
                    <a:pt x="15" y="39"/>
                    <a:pt x="20" y="35"/>
                    <a:pt x="20" y="30"/>
                  </a:cubicBezTo>
                  <a:lnTo>
                    <a:pt x="20" y="10"/>
                  </a:lnTo>
                  <a:close/>
                </a:path>
              </a:pathLst>
            </a:custGeom>
            <a:grpFill/>
            <a:ln w="9525">
              <a:noFill/>
              <a:round/>
              <a:headEnd/>
              <a:tailEnd/>
            </a:ln>
          </p:spPr>
          <p:txBody>
            <a:bodyPr/>
            <a:lstStyle/>
            <a:p>
              <a:endParaRPr lang="en-US" dirty="0">
                <a:latin typeface="+mj-lt"/>
              </a:endParaRPr>
            </a:p>
          </p:txBody>
        </p:sp>
        <p:sp>
          <p:nvSpPr>
            <p:cNvPr id="27" name="Freeform 26"/>
            <p:cNvSpPr>
              <a:spLocks/>
            </p:cNvSpPr>
            <p:nvPr/>
          </p:nvSpPr>
          <p:spPr bwMode="black">
            <a:xfrm>
              <a:off x="1472608" y="646870"/>
              <a:ext cx="62848" cy="214384"/>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4" y="0"/>
                    <a:pt x="0" y="4"/>
                    <a:pt x="0" y="9"/>
                  </a:cubicBezTo>
                  <a:cubicBezTo>
                    <a:pt x="0" y="56"/>
                    <a:pt x="0" y="56"/>
                    <a:pt x="0" y="56"/>
                  </a:cubicBezTo>
                  <a:cubicBezTo>
                    <a:pt x="0" y="61"/>
                    <a:pt x="4" y="65"/>
                    <a:pt x="10" y="65"/>
                  </a:cubicBezTo>
                  <a:cubicBezTo>
                    <a:pt x="15" y="65"/>
                    <a:pt x="19" y="61"/>
                    <a:pt x="19" y="56"/>
                  </a:cubicBezTo>
                  <a:lnTo>
                    <a:pt x="19" y="9"/>
                  </a:lnTo>
                  <a:close/>
                </a:path>
              </a:pathLst>
            </a:custGeom>
            <a:grpFill/>
            <a:ln w="9525">
              <a:noFill/>
              <a:round/>
              <a:headEnd/>
              <a:tailEnd/>
            </a:ln>
          </p:spPr>
          <p:txBody>
            <a:bodyPr/>
            <a:lstStyle/>
            <a:p>
              <a:endParaRPr lang="en-US" dirty="0">
                <a:latin typeface="+mj-lt"/>
              </a:endParaRPr>
            </a:p>
          </p:txBody>
        </p:sp>
        <p:sp>
          <p:nvSpPr>
            <p:cNvPr id="28" name="Freeform 27"/>
            <p:cNvSpPr>
              <a:spLocks/>
            </p:cNvSpPr>
            <p:nvPr/>
          </p:nvSpPr>
          <p:spPr bwMode="black">
            <a:xfrm>
              <a:off x="1646590" y="528537"/>
              <a:ext cx="62848" cy="394958"/>
            </a:xfrm>
            <a:custGeom>
              <a:avLst/>
              <a:gdLst/>
              <a:ahLst/>
              <a:cxnLst>
                <a:cxn ang="0">
                  <a:pos x="19" y="9"/>
                </a:cxn>
                <a:cxn ang="0">
                  <a:pos x="9" y="0"/>
                </a:cxn>
                <a:cxn ang="0">
                  <a:pos x="0" y="9"/>
                </a:cxn>
                <a:cxn ang="0">
                  <a:pos x="0" y="111"/>
                </a:cxn>
                <a:cxn ang="0">
                  <a:pos x="9" y="120"/>
                </a:cxn>
                <a:cxn ang="0">
                  <a:pos x="19" y="111"/>
                </a:cxn>
                <a:cxn ang="0">
                  <a:pos x="19" y="9"/>
                </a:cxn>
              </a:cxnLst>
              <a:rect l="0" t="0" r="r" b="b"/>
              <a:pathLst>
                <a:path w="19" h="120">
                  <a:moveTo>
                    <a:pt x="19" y="9"/>
                  </a:moveTo>
                  <a:cubicBezTo>
                    <a:pt x="19" y="4"/>
                    <a:pt x="15" y="0"/>
                    <a:pt x="9" y="0"/>
                  </a:cubicBezTo>
                  <a:cubicBezTo>
                    <a:pt x="4" y="0"/>
                    <a:pt x="0" y="4"/>
                    <a:pt x="0" y="9"/>
                  </a:cubicBezTo>
                  <a:cubicBezTo>
                    <a:pt x="0" y="111"/>
                    <a:pt x="0" y="111"/>
                    <a:pt x="0" y="111"/>
                  </a:cubicBezTo>
                  <a:cubicBezTo>
                    <a:pt x="0" y="116"/>
                    <a:pt x="4" y="120"/>
                    <a:pt x="9" y="120"/>
                  </a:cubicBezTo>
                  <a:cubicBezTo>
                    <a:pt x="15" y="120"/>
                    <a:pt x="19" y="116"/>
                    <a:pt x="19" y="111"/>
                  </a:cubicBezTo>
                  <a:lnTo>
                    <a:pt x="19" y="9"/>
                  </a:lnTo>
                  <a:close/>
                </a:path>
              </a:pathLst>
            </a:custGeom>
            <a:grpFill/>
            <a:ln w="9525">
              <a:noFill/>
              <a:round/>
              <a:headEnd/>
              <a:tailEnd/>
            </a:ln>
          </p:spPr>
          <p:txBody>
            <a:bodyPr/>
            <a:lstStyle/>
            <a:p>
              <a:endParaRPr lang="en-US" dirty="0">
                <a:latin typeface="+mj-lt"/>
              </a:endParaRPr>
            </a:p>
          </p:txBody>
        </p:sp>
        <p:sp>
          <p:nvSpPr>
            <p:cNvPr id="29" name="Freeform 28"/>
            <p:cNvSpPr>
              <a:spLocks/>
            </p:cNvSpPr>
            <p:nvPr/>
          </p:nvSpPr>
          <p:spPr bwMode="black">
            <a:xfrm>
              <a:off x="1817505" y="646870"/>
              <a:ext cx="62848" cy="214384"/>
            </a:xfrm>
            <a:custGeom>
              <a:avLst/>
              <a:gdLst/>
              <a:ahLst/>
              <a:cxnLst>
                <a:cxn ang="0">
                  <a:pos x="19" y="9"/>
                </a:cxn>
                <a:cxn ang="0">
                  <a:pos x="10" y="0"/>
                </a:cxn>
                <a:cxn ang="0">
                  <a:pos x="0" y="9"/>
                </a:cxn>
                <a:cxn ang="0">
                  <a:pos x="0" y="56"/>
                </a:cxn>
                <a:cxn ang="0">
                  <a:pos x="10" y="65"/>
                </a:cxn>
                <a:cxn ang="0">
                  <a:pos x="19" y="56"/>
                </a:cxn>
                <a:cxn ang="0">
                  <a:pos x="19" y="9"/>
                </a:cxn>
              </a:cxnLst>
              <a:rect l="0" t="0" r="r" b="b"/>
              <a:pathLst>
                <a:path w="19" h="65">
                  <a:moveTo>
                    <a:pt x="19" y="9"/>
                  </a:moveTo>
                  <a:cubicBezTo>
                    <a:pt x="19" y="4"/>
                    <a:pt x="15" y="0"/>
                    <a:pt x="10" y="0"/>
                  </a:cubicBezTo>
                  <a:cubicBezTo>
                    <a:pt x="5" y="0"/>
                    <a:pt x="0" y="4"/>
                    <a:pt x="0" y="9"/>
                  </a:cubicBezTo>
                  <a:cubicBezTo>
                    <a:pt x="0" y="56"/>
                    <a:pt x="0" y="56"/>
                    <a:pt x="0" y="56"/>
                  </a:cubicBezTo>
                  <a:cubicBezTo>
                    <a:pt x="0" y="61"/>
                    <a:pt x="5" y="65"/>
                    <a:pt x="10" y="65"/>
                  </a:cubicBezTo>
                  <a:cubicBezTo>
                    <a:pt x="15" y="65"/>
                    <a:pt x="19" y="61"/>
                    <a:pt x="19" y="56"/>
                  </a:cubicBezTo>
                  <a:lnTo>
                    <a:pt x="19" y="9"/>
                  </a:lnTo>
                  <a:close/>
                </a:path>
              </a:pathLst>
            </a:custGeom>
            <a:grpFill/>
            <a:ln w="9525">
              <a:noFill/>
              <a:round/>
              <a:headEnd/>
              <a:tailEnd/>
            </a:ln>
          </p:spPr>
          <p:txBody>
            <a:bodyPr/>
            <a:lstStyle/>
            <a:p>
              <a:endParaRPr lang="en-US" dirty="0">
                <a:latin typeface="+mj-lt"/>
              </a:endParaRPr>
            </a:p>
          </p:txBody>
        </p:sp>
        <p:sp>
          <p:nvSpPr>
            <p:cNvPr id="30" name="Freeform 29"/>
            <p:cNvSpPr>
              <a:spLocks/>
            </p:cNvSpPr>
            <p:nvPr/>
          </p:nvSpPr>
          <p:spPr bwMode="black">
            <a:xfrm>
              <a:off x="1991486" y="732931"/>
              <a:ext cx="62848" cy="128323"/>
            </a:xfrm>
            <a:custGeom>
              <a:avLst/>
              <a:gdLst/>
              <a:ahLst/>
              <a:cxnLst>
                <a:cxn ang="0">
                  <a:pos x="19" y="10"/>
                </a:cxn>
                <a:cxn ang="0">
                  <a:pos x="9" y="0"/>
                </a:cxn>
                <a:cxn ang="0">
                  <a:pos x="0" y="10"/>
                </a:cxn>
                <a:cxn ang="0">
                  <a:pos x="0" y="30"/>
                </a:cxn>
                <a:cxn ang="0">
                  <a:pos x="9" y="39"/>
                </a:cxn>
                <a:cxn ang="0">
                  <a:pos x="19" y="30"/>
                </a:cxn>
                <a:cxn ang="0">
                  <a:pos x="19" y="10"/>
                </a:cxn>
              </a:cxnLst>
              <a:rect l="0" t="0" r="r" b="b"/>
              <a:pathLst>
                <a:path w="19" h="39">
                  <a:moveTo>
                    <a:pt x="19" y="10"/>
                  </a:moveTo>
                  <a:cubicBezTo>
                    <a:pt x="19" y="4"/>
                    <a:pt x="15" y="0"/>
                    <a:pt x="9" y="0"/>
                  </a:cubicBezTo>
                  <a:cubicBezTo>
                    <a:pt x="4" y="0"/>
                    <a:pt x="0" y="4"/>
                    <a:pt x="0" y="10"/>
                  </a:cubicBezTo>
                  <a:cubicBezTo>
                    <a:pt x="0" y="30"/>
                    <a:pt x="0" y="30"/>
                    <a:pt x="0" y="30"/>
                  </a:cubicBezTo>
                  <a:cubicBezTo>
                    <a:pt x="0" y="35"/>
                    <a:pt x="4" y="39"/>
                    <a:pt x="9" y="39"/>
                  </a:cubicBezTo>
                  <a:cubicBezTo>
                    <a:pt x="15" y="39"/>
                    <a:pt x="19" y="35"/>
                    <a:pt x="19" y="30"/>
                  </a:cubicBezTo>
                  <a:lnTo>
                    <a:pt x="19" y="10"/>
                  </a:lnTo>
                  <a:close/>
                </a:path>
              </a:pathLst>
            </a:custGeom>
            <a:grpFill/>
            <a:ln w="9525">
              <a:noFill/>
              <a:round/>
              <a:headEnd/>
              <a:tailEnd/>
            </a:ln>
          </p:spPr>
          <p:txBody>
            <a:bodyPr/>
            <a:lstStyle/>
            <a:p>
              <a:endParaRPr lang="en-US" dirty="0">
                <a:latin typeface="+mj-lt"/>
              </a:endParaRPr>
            </a:p>
          </p:txBody>
        </p:sp>
      </p:grpSp>
      <p:sp>
        <p:nvSpPr>
          <p:cNvPr id="35" name="Text Placeholder 12"/>
          <p:cNvSpPr txBox="1">
            <a:spLocks/>
          </p:cNvSpPr>
          <p:nvPr/>
        </p:nvSpPr>
        <p:spPr>
          <a:xfrm>
            <a:off x="455612" y="6478199"/>
            <a:ext cx="11614150" cy="384175"/>
          </a:xfrm>
          <a:prstGeom prst="rect">
            <a:avLst/>
          </a:prstGeom>
        </p:spPr>
        <p:txBody>
          <a:bodyPr vert="horz" lIns="91440" tIns="45720" rIns="91440" bIns="45720" rtlCol="0">
            <a:normAutofit/>
          </a:bodyPr>
          <a:lstStyle>
            <a:lvl1pPr marL="228600" indent="-228600" algn="l" defTabSz="914400" rtl="0" eaLnBrk="1" latinLnBrk="0" hangingPunct="1">
              <a:lnSpc>
                <a:spcPct val="95000"/>
              </a:lnSpc>
              <a:spcBef>
                <a:spcPts val="1440"/>
              </a:spcBef>
              <a:buClr>
                <a:schemeClr val="accent3">
                  <a:lumMod val="40000"/>
                  <a:lumOff val="60000"/>
                </a:schemeClr>
              </a:buClr>
              <a:buSzPct val="90000"/>
              <a:buFont typeface="Arial" pitchFamily="34" charset="0"/>
              <a:buChar char="•"/>
              <a:tabLst/>
              <a:defRPr lang="en-US" sz="2200" kern="1200" dirty="0" smtClean="0">
                <a:solidFill>
                  <a:schemeClr val="bg1">
                    <a:lumMod val="20000"/>
                    <a:lumOff val="80000"/>
                  </a:schemeClr>
                </a:solidFill>
                <a:latin typeface="+mj-lt"/>
                <a:ea typeface="+mn-ea"/>
                <a:cs typeface="+mn-cs"/>
              </a:defRPr>
            </a:lvl1pPr>
            <a:lvl2pPr marL="406400" indent="0" algn="l" defTabSz="914400" rtl="0" eaLnBrk="1" latinLnBrk="0" hangingPunct="1">
              <a:lnSpc>
                <a:spcPct val="95000"/>
              </a:lnSpc>
              <a:spcBef>
                <a:spcPts val="840"/>
              </a:spcBef>
              <a:buClr>
                <a:schemeClr val="tx2"/>
              </a:buClr>
              <a:buSzPct val="90000"/>
              <a:buFontTx/>
              <a:buNone/>
              <a:tabLst/>
              <a:defRPr lang="en-US" sz="1800" kern="1200" dirty="0" smtClean="0">
                <a:solidFill>
                  <a:schemeClr val="bg1">
                    <a:lumMod val="20000"/>
                    <a:lumOff val="80000"/>
                  </a:schemeClr>
                </a:solidFill>
                <a:latin typeface="+mj-lt"/>
                <a:ea typeface="+mn-ea"/>
                <a:cs typeface="+mn-cs"/>
              </a:defRPr>
            </a:lvl2pPr>
            <a:lvl3pPr marL="571500" indent="-1588" algn="l" defTabSz="914400" rtl="0" eaLnBrk="1" latinLnBrk="0" hangingPunct="1">
              <a:lnSpc>
                <a:spcPct val="95000"/>
              </a:lnSpc>
              <a:spcBef>
                <a:spcPts val="840"/>
              </a:spcBef>
              <a:buClr>
                <a:schemeClr val="tx2"/>
              </a:buClr>
              <a:buSzPct val="90000"/>
              <a:buFont typeface="Arial" pitchFamily="34" charset="0"/>
              <a:buNone/>
              <a:tabLst/>
              <a:defRPr lang="en-US" sz="1600" kern="1200" dirty="0" smtClean="0">
                <a:solidFill>
                  <a:schemeClr val="bg1">
                    <a:lumMod val="20000"/>
                    <a:lumOff val="80000"/>
                  </a:schemeClr>
                </a:solidFill>
                <a:latin typeface="+mj-lt"/>
                <a:ea typeface="+mn-ea"/>
                <a:cs typeface="+mn-cs"/>
              </a:defRPr>
            </a:lvl3pPr>
            <a:lvl4pPr marL="688975" indent="0" algn="l" defTabSz="914400" rtl="0" eaLnBrk="1" latinLnBrk="0" hangingPunct="1">
              <a:lnSpc>
                <a:spcPct val="95000"/>
              </a:lnSpc>
              <a:spcBef>
                <a:spcPts val="840"/>
              </a:spcBef>
              <a:buClr>
                <a:schemeClr val="tx2"/>
              </a:buClr>
              <a:buSzPct val="90000"/>
              <a:buFont typeface="Arial" pitchFamily="34" charset="0"/>
              <a:buNone/>
              <a:tabLst/>
              <a:defRPr lang="en-US" sz="1400" kern="1200" dirty="0" smtClean="0">
                <a:solidFill>
                  <a:schemeClr val="bg1">
                    <a:lumMod val="20000"/>
                    <a:lumOff val="80000"/>
                  </a:schemeClr>
                </a:solidFill>
                <a:latin typeface="+mj-lt"/>
                <a:ea typeface="+mn-ea"/>
                <a:cs typeface="+mn-cs"/>
              </a:defRPr>
            </a:lvl4pPr>
            <a:lvl5pPr marL="801688" indent="0" algn="l" defTabSz="914400" rtl="0" eaLnBrk="1" latinLnBrk="0" hangingPunct="1">
              <a:lnSpc>
                <a:spcPct val="95000"/>
              </a:lnSpc>
              <a:spcBef>
                <a:spcPts val="840"/>
              </a:spcBef>
              <a:buClr>
                <a:schemeClr val="tx2"/>
              </a:buClr>
              <a:buSzPct val="90000"/>
              <a:buFont typeface="Arial" pitchFamily="34" charset="0"/>
              <a:buNone/>
              <a:tabLst/>
              <a:defRPr lang="en-US" sz="1400" kern="1200" dirty="0">
                <a:solidFill>
                  <a:schemeClr val="bg1">
                    <a:lumMod val="20000"/>
                    <a:lumOff val="80000"/>
                  </a:schemeClr>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600" i="1" dirty="0" smtClean="0"/>
              <a:t>Under NDA until Jan 29, 2012</a:t>
            </a:r>
            <a:endParaRPr lang="en-US" sz="1600" i="1" dirty="0"/>
          </a:p>
        </p:txBody>
      </p:sp>
    </p:spTree>
    <p:extLst>
      <p:ext uri="{BB962C8B-B14F-4D97-AF65-F5344CB8AC3E}">
        <p14:creationId xmlns:p14="http://schemas.microsoft.com/office/powerpoint/2010/main" val="542999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Robin.DUARTE\Documents\_Robin's\Photo Library\VAM images\BYOD devices\HAK43839_r.jpg"/>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0" y="-1"/>
            <a:ext cx="12188825" cy="6858001"/>
          </a:xfrm>
          <a:prstGeom prst="rect">
            <a:avLst/>
          </a:prstGeom>
          <a:noFill/>
          <a:extLst>
            <a:ext uri="{909E8E84-426E-40DD-AFC4-6F175D3DCCD1}">
              <a14:hiddenFill xmlns:a14="http://schemas.microsoft.com/office/drawing/2010/main">
                <a:solidFill>
                  <a:srgbClr val="FFFFFF"/>
                </a:solidFill>
              </a14:hiddenFill>
            </a:ext>
          </a:extLst>
        </p:spPr>
      </p:pic>
      <p:sp>
        <p:nvSpPr>
          <p:cNvPr id="45" name="Rectangle 44"/>
          <p:cNvSpPr/>
          <p:nvPr/>
        </p:nvSpPr>
        <p:spPr>
          <a:xfrm>
            <a:off x="-2"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p:txBody>
          <a:bodyPr/>
          <a:lstStyle/>
          <a:p>
            <a:r>
              <a:rPr lang="en-US" dirty="0" smtClean="0"/>
              <a:t>Cisco Unified Access Journey</a:t>
            </a:r>
            <a:endParaRPr lang="en-US" dirty="0"/>
          </a:p>
        </p:txBody>
      </p:sp>
      <p:sp>
        <p:nvSpPr>
          <p:cNvPr id="51" name="Rectangle 50"/>
          <p:cNvSpPr/>
          <p:nvPr/>
        </p:nvSpPr>
        <p:spPr>
          <a:xfrm>
            <a:off x="-1" y="2418972"/>
            <a:ext cx="12188826" cy="3733111"/>
          </a:xfrm>
          <a:prstGeom prst="rect">
            <a:avLst/>
          </a:prstGeom>
          <a:gradFill flip="none" rotWithShape="1">
            <a:gsLst>
              <a:gs pos="61000">
                <a:srgbClr val="000000">
                  <a:alpha val="73000"/>
                </a:srgbClr>
              </a:gs>
              <a:gs pos="27000">
                <a:srgbClr val="000000">
                  <a:alpha val="73000"/>
                </a:srgbClr>
              </a:gs>
              <a:gs pos="0">
                <a:srgbClr val="000000"/>
              </a:gs>
              <a:gs pos="100000">
                <a:srgbClr val="000000">
                  <a:alpha val="73000"/>
                </a:srgbClr>
              </a:gs>
            </a:gsLst>
            <a:lin ang="1980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Rectangle 106"/>
          <p:cNvSpPr/>
          <p:nvPr/>
        </p:nvSpPr>
        <p:spPr>
          <a:xfrm>
            <a:off x="303439" y="3736685"/>
            <a:ext cx="3267075" cy="95410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US" sz="2800" b="1" dirty="0" err="1">
                <a:solidFill>
                  <a:schemeClr val="tx1"/>
                </a:solidFill>
              </a:rPr>
              <a:t>Interop</a:t>
            </a:r>
            <a:r>
              <a:rPr lang="en-US" sz="2800" b="1" dirty="0">
                <a:solidFill>
                  <a:schemeClr val="tx1"/>
                </a:solidFill>
              </a:rPr>
              <a:t> </a:t>
            </a:r>
            <a:r>
              <a:rPr lang="en-US" sz="2800" b="1" dirty="0" smtClean="0">
                <a:solidFill>
                  <a:schemeClr val="tx1"/>
                </a:solidFill>
              </a:rPr>
              <a:t/>
            </a:r>
            <a:br>
              <a:rPr lang="en-US" sz="2800" b="1" dirty="0" smtClean="0">
                <a:solidFill>
                  <a:schemeClr val="tx1"/>
                </a:solidFill>
              </a:rPr>
            </a:br>
            <a:r>
              <a:rPr lang="en-US" sz="2000" b="1" dirty="0">
                <a:solidFill>
                  <a:schemeClr val="tx1"/>
                </a:solidFill>
              </a:rPr>
              <a:t>New </a:t>
            </a:r>
            <a:r>
              <a:rPr lang="en-US" sz="2000" b="1" dirty="0" smtClean="0">
                <a:solidFill>
                  <a:schemeClr val="tx1"/>
                </a:solidFill>
              </a:rPr>
              <a:t>York, October </a:t>
            </a:r>
            <a:r>
              <a:rPr lang="en-US" sz="2000" b="1" dirty="0">
                <a:solidFill>
                  <a:schemeClr val="tx1"/>
                </a:solidFill>
              </a:rPr>
              <a:t>2012</a:t>
            </a:r>
          </a:p>
        </p:txBody>
      </p:sp>
      <p:sp>
        <p:nvSpPr>
          <p:cNvPr id="111" name="Rectangle 110"/>
          <p:cNvSpPr/>
          <p:nvPr/>
        </p:nvSpPr>
        <p:spPr>
          <a:xfrm>
            <a:off x="303439" y="5023650"/>
            <a:ext cx="3049361" cy="95410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US" sz="2800" b="1" dirty="0" smtClean="0">
                <a:solidFill>
                  <a:schemeClr val="tx1"/>
                </a:solidFill>
              </a:rPr>
              <a:t>Cisco Live! </a:t>
            </a:r>
            <a:r>
              <a:rPr lang="en-US" sz="2000" b="1" dirty="0">
                <a:solidFill>
                  <a:schemeClr val="tx1"/>
                </a:solidFill>
              </a:rPr>
              <a:t/>
            </a:r>
            <a:br>
              <a:rPr lang="en-US" sz="2000" b="1" dirty="0">
                <a:solidFill>
                  <a:schemeClr val="tx1"/>
                </a:solidFill>
              </a:rPr>
            </a:br>
            <a:r>
              <a:rPr lang="en-US" sz="2000" b="1" dirty="0">
                <a:solidFill>
                  <a:schemeClr val="tx1"/>
                </a:solidFill>
              </a:rPr>
              <a:t>San </a:t>
            </a:r>
            <a:r>
              <a:rPr lang="en-US" sz="2000" b="1" dirty="0" smtClean="0">
                <a:solidFill>
                  <a:schemeClr val="tx1"/>
                </a:solidFill>
              </a:rPr>
              <a:t>Diego, June </a:t>
            </a:r>
            <a:r>
              <a:rPr lang="en-US" sz="2000" b="1" dirty="0">
                <a:solidFill>
                  <a:schemeClr val="tx1"/>
                </a:solidFill>
              </a:rPr>
              <a:t>2012</a:t>
            </a:r>
          </a:p>
        </p:txBody>
      </p:sp>
      <p:sp>
        <p:nvSpPr>
          <p:cNvPr id="99" name="Rectangle 98"/>
          <p:cNvSpPr/>
          <p:nvPr/>
        </p:nvSpPr>
        <p:spPr>
          <a:xfrm>
            <a:off x="303439" y="2572829"/>
            <a:ext cx="3049361" cy="83099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2800" b="1" dirty="0" smtClean="0">
                <a:solidFill>
                  <a:schemeClr val="tx1"/>
                </a:solidFill>
              </a:rPr>
              <a:t>Cisco Live! </a:t>
            </a:r>
            <a:r>
              <a:rPr lang="en-US" sz="2000" b="1" dirty="0" smtClean="0">
                <a:solidFill>
                  <a:schemeClr val="tx1"/>
                </a:solidFill>
              </a:rPr>
              <a:t/>
            </a:r>
            <a:br>
              <a:rPr lang="en-US" sz="2000" b="1" dirty="0" smtClean="0">
                <a:solidFill>
                  <a:schemeClr val="tx1"/>
                </a:solidFill>
              </a:rPr>
            </a:br>
            <a:r>
              <a:rPr lang="en-US" sz="2000" b="1" dirty="0" smtClean="0">
                <a:solidFill>
                  <a:schemeClr val="tx1"/>
                </a:solidFill>
              </a:rPr>
              <a:t>London, January 2013</a:t>
            </a:r>
          </a:p>
        </p:txBody>
      </p:sp>
      <p:grpSp>
        <p:nvGrpSpPr>
          <p:cNvPr id="24" name="Group 23"/>
          <p:cNvGrpSpPr/>
          <p:nvPr/>
        </p:nvGrpSpPr>
        <p:grpSpPr>
          <a:xfrm>
            <a:off x="5016500" y="-536302"/>
            <a:ext cx="10280358" cy="9107996"/>
            <a:chOff x="5016500" y="-536302"/>
            <a:chExt cx="10280358" cy="9107996"/>
          </a:xfrm>
        </p:grpSpPr>
        <p:sp>
          <p:nvSpPr>
            <p:cNvPr id="73" name="Oval 72"/>
            <p:cNvSpPr/>
            <p:nvPr/>
          </p:nvSpPr>
          <p:spPr>
            <a:xfrm>
              <a:off x="5016500" y="-536302"/>
              <a:ext cx="10280358" cy="9107996"/>
            </a:xfrm>
            <a:prstGeom prst="ellipse">
              <a:avLst/>
            </a:prstGeom>
            <a:gradFill flip="none" rotWithShape="1">
              <a:gsLst>
                <a:gs pos="0">
                  <a:srgbClr val="000000"/>
                </a:gs>
                <a:gs pos="100000">
                  <a:srgbClr val="0B0B0D">
                    <a:alpha val="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p>
          </p:txBody>
        </p:sp>
        <p:sp>
          <p:nvSpPr>
            <p:cNvPr id="95" name="Oval 94"/>
            <p:cNvSpPr/>
            <p:nvPr/>
          </p:nvSpPr>
          <p:spPr>
            <a:xfrm>
              <a:off x="8605307" y="2972332"/>
              <a:ext cx="2612010" cy="2612007"/>
            </a:xfrm>
            <a:prstGeom prst="ellipse">
              <a:avLst/>
            </a:prstGeom>
            <a:gradFill flip="none" rotWithShape="1">
              <a:gsLst>
                <a:gs pos="0">
                  <a:srgbClr val="1E1F24"/>
                </a:gs>
                <a:gs pos="100000">
                  <a:schemeClr val="accent5">
                    <a:lumMod val="75000"/>
                  </a:schemeClr>
                </a:gs>
              </a:gsLst>
              <a:path path="circle">
                <a:fillToRect l="100000" t="100000"/>
              </a:path>
              <a:tileRect r="-100000" b="-100000"/>
            </a:gradFill>
            <a:ln w="25400" cap="flat" cmpd="sng" algn="ctr">
              <a:noFill/>
              <a:prstDash val="solid"/>
            </a:ln>
            <a:effectLst/>
          </p:spPr>
          <p:txBody>
            <a:bodyPr rtlCol="0" anchor="ctr"/>
            <a:lstStyle/>
            <a:p>
              <a:pPr algn="ctr"/>
              <a:endParaRPr lang="en-US" sz="2000" kern="0" dirty="0">
                <a:solidFill>
                  <a:srgbClr val="FFFFFF"/>
                </a:solidFill>
                <a:latin typeface="Arial"/>
              </a:endParaRPr>
            </a:p>
          </p:txBody>
        </p:sp>
        <p:grpSp>
          <p:nvGrpSpPr>
            <p:cNvPr id="85" name="Group 126"/>
            <p:cNvGrpSpPr/>
            <p:nvPr/>
          </p:nvGrpSpPr>
          <p:grpSpPr>
            <a:xfrm>
              <a:off x="7969661" y="2334270"/>
              <a:ext cx="3017467" cy="3244127"/>
              <a:chOff x="4823832" y="3219513"/>
              <a:chExt cx="1979061" cy="2127720"/>
            </a:xfrm>
          </p:grpSpPr>
          <p:sp>
            <p:nvSpPr>
              <p:cNvPr id="89" name="Freeform 88"/>
              <p:cNvSpPr>
                <a:spLocks/>
              </p:cNvSpPr>
              <p:nvPr/>
            </p:nvSpPr>
            <p:spPr bwMode="auto">
              <a:xfrm>
                <a:off x="4823832" y="3219513"/>
                <a:ext cx="1463035" cy="1868369"/>
              </a:xfrm>
              <a:custGeom>
                <a:avLst/>
                <a:gdLst/>
                <a:ahLst/>
                <a:cxnLst>
                  <a:cxn ang="0">
                    <a:pos x="149" y="1077"/>
                  </a:cxn>
                  <a:cxn ang="0">
                    <a:pos x="312" y="1127"/>
                  </a:cxn>
                  <a:cxn ang="0">
                    <a:pos x="240" y="842"/>
                  </a:cxn>
                  <a:cxn ang="0">
                    <a:pos x="843" y="240"/>
                  </a:cxn>
                  <a:cxn ang="0">
                    <a:pos x="850" y="240"/>
                  </a:cxn>
                  <a:cxn ang="0">
                    <a:pos x="970" y="120"/>
                  </a:cxn>
                  <a:cxn ang="0">
                    <a:pos x="851" y="0"/>
                  </a:cxn>
                  <a:cxn ang="0">
                    <a:pos x="843" y="0"/>
                  </a:cxn>
                  <a:cxn ang="0">
                    <a:pos x="0" y="842"/>
                  </a:cxn>
                  <a:cxn ang="0">
                    <a:pos x="100" y="1239"/>
                  </a:cxn>
                  <a:cxn ang="0">
                    <a:pos x="149" y="1077"/>
                  </a:cxn>
                </a:cxnLst>
                <a:rect l="0" t="0" r="r" b="b"/>
                <a:pathLst>
                  <a:path w="970" h="1239">
                    <a:moveTo>
                      <a:pt x="149" y="1077"/>
                    </a:moveTo>
                    <a:cubicBezTo>
                      <a:pt x="312" y="1127"/>
                      <a:pt x="312" y="1127"/>
                      <a:pt x="312" y="1127"/>
                    </a:cubicBezTo>
                    <a:cubicBezTo>
                      <a:pt x="267" y="1043"/>
                      <a:pt x="240" y="945"/>
                      <a:pt x="240" y="842"/>
                    </a:cubicBezTo>
                    <a:cubicBezTo>
                      <a:pt x="240" y="510"/>
                      <a:pt x="511" y="240"/>
                      <a:pt x="843" y="240"/>
                    </a:cubicBezTo>
                    <a:cubicBezTo>
                      <a:pt x="845" y="240"/>
                      <a:pt x="848" y="240"/>
                      <a:pt x="850" y="240"/>
                    </a:cubicBezTo>
                    <a:cubicBezTo>
                      <a:pt x="970" y="120"/>
                      <a:pt x="970" y="120"/>
                      <a:pt x="970" y="120"/>
                    </a:cubicBezTo>
                    <a:cubicBezTo>
                      <a:pt x="851" y="0"/>
                      <a:pt x="851" y="0"/>
                      <a:pt x="851" y="0"/>
                    </a:cubicBezTo>
                    <a:cubicBezTo>
                      <a:pt x="848" y="0"/>
                      <a:pt x="845" y="0"/>
                      <a:pt x="843" y="0"/>
                    </a:cubicBezTo>
                    <a:cubicBezTo>
                      <a:pt x="378" y="0"/>
                      <a:pt x="0" y="378"/>
                      <a:pt x="0" y="842"/>
                    </a:cubicBezTo>
                    <a:cubicBezTo>
                      <a:pt x="0" y="985"/>
                      <a:pt x="36" y="1120"/>
                      <a:pt x="100" y="1239"/>
                    </a:cubicBezTo>
                    <a:lnTo>
                      <a:pt x="149" y="1077"/>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err="1">
                  <a:ln>
                    <a:noFill/>
                  </a:ln>
                  <a:solidFill>
                    <a:srgbClr val="FFFFFF"/>
                  </a:solidFill>
                  <a:effectLst/>
                  <a:uLnTx/>
                  <a:uFillTx/>
                  <a:latin typeface="Arial"/>
                  <a:ea typeface="+mn-ea"/>
                  <a:cs typeface="+mn-cs"/>
                </a:endParaRPr>
              </a:p>
            </p:txBody>
          </p:sp>
          <p:sp>
            <p:nvSpPr>
              <p:cNvPr id="90" name="TextBox 233"/>
              <p:cNvSpPr txBox="1"/>
              <p:nvPr/>
            </p:nvSpPr>
            <p:spPr>
              <a:xfrm rot="18262486">
                <a:off x="4978219" y="3522559"/>
                <a:ext cx="1928733" cy="1720615"/>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a:ea typeface="+mn-ea"/>
                    <a:cs typeface="+mn-cs"/>
                  </a:rPr>
                  <a:t>ONE NETWORK</a:t>
                </a:r>
              </a:p>
            </p:txBody>
          </p:sp>
        </p:grpSp>
        <p:grpSp>
          <p:nvGrpSpPr>
            <p:cNvPr id="86" name="Group 127"/>
            <p:cNvGrpSpPr/>
            <p:nvPr/>
          </p:nvGrpSpPr>
          <p:grpSpPr>
            <a:xfrm>
              <a:off x="8196538" y="2423643"/>
              <a:ext cx="3429550" cy="3785126"/>
              <a:chOff x="4972633" y="3278129"/>
              <a:chExt cx="2249334" cy="2482545"/>
            </a:xfrm>
          </p:grpSpPr>
          <p:sp>
            <p:nvSpPr>
              <p:cNvPr id="87" name="Freeform 86"/>
              <p:cNvSpPr>
                <a:spLocks/>
              </p:cNvSpPr>
              <p:nvPr/>
            </p:nvSpPr>
            <p:spPr bwMode="auto">
              <a:xfrm>
                <a:off x="4994264" y="4881066"/>
                <a:ext cx="2156891" cy="879608"/>
              </a:xfrm>
              <a:custGeom>
                <a:avLst/>
                <a:gdLst/>
                <a:ahLst/>
                <a:cxnLst>
                  <a:cxn ang="0">
                    <a:pos x="1265" y="241"/>
                  </a:cxn>
                  <a:cxn ang="0">
                    <a:pos x="1232" y="73"/>
                  </a:cxn>
                  <a:cxn ang="0">
                    <a:pos x="730" y="343"/>
                  </a:cxn>
                  <a:cxn ang="0">
                    <a:pos x="214" y="51"/>
                  </a:cxn>
                  <a:cxn ang="0">
                    <a:pos x="49" y="0"/>
                  </a:cxn>
                  <a:cxn ang="0">
                    <a:pos x="0" y="161"/>
                  </a:cxn>
                  <a:cxn ang="0">
                    <a:pos x="730" y="583"/>
                  </a:cxn>
                  <a:cxn ang="0">
                    <a:pos x="1430" y="208"/>
                  </a:cxn>
                  <a:cxn ang="0">
                    <a:pos x="1265" y="241"/>
                  </a:cxn>
                </a:cxnLst>
                <a:rect l="0" t="0" r="r" b="b"/>
                <a:pathLst>
                  <a:path w="1430" h="583">
                    <a:moveTo>
                      <a:pt x="1265" y="241"/>
                    </a:moveTo>
                    <a:cubicBezTo>
                      <a:pt x="1232" y="73"/>
                      <a:pt x="1232" y="73"/>
                      <a:pt x="1232" y="73"/>
                    </a:cubicBezTo>
                    <a:cubicBezTo>
                      <a:pt x="1124" y="235"/>
                      <a:pt x="939" y="343"/>
                      <a:pt x="730" y="343"/>
                    </a:cubicBezTo>
                    <a:cubicBezTo>
                      <a:pt x="511" y="343"/>
                      <a:pt x="319" y="225"/>
                      <a:pt x="214" y="51"/>
                    </a:cubicBezTo>
                    <a:cubicBezTo>
                      <a:pt x="49" y="0"/>
                      <a:pt x="49" y="0"/>
                      <a:pt x="49" y="0"/>
                    </a:cubicBezTo>
                    <a:cubicBezTo>
                      <a:pt x="0" y="161"/>
                      <a:pt x="0" y="161"/>
                      <a:pt x="0" y="161"/>
                    </a:cubicBezTo>
                    <a:cubicBezTo>
                      <a:pt x="146" y="413"/>
                      <a:pt x="418" y="583"/>
                      <a:pt x="730" y="583"/>
                    </a:cubicBezTo>
                    <a:cubicBezTo>
                      <a:pt x="1021" y="583"/>
                      <a:pt x="1279" y="434"/>
                      <a:pt x="1430" y="208"/>
                    </a:cubicBezTo>
                    <a:lnTo>
                      <a:pt x="1265" y="241"/>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88" name="TextBox 239"/>
              <p:cNvSpPr txBox="1"/>
              <p:nvPr/>
            </p:nvSpPr>
            <p:spPr>
              <a:xfrm rot="290775">
                <a:off x="4972633" y="3278129"/>
                <a:ext cx="2249334" cy="2327881"/>
              </a:xfrm>
              <a:prstGeom prst="rect">
                <a:avLst/>
              </a:prstGeom>
            </p:spPr>
            <p:txBody>
              <a:bodyPr spcFirstLastPara="1" wrap="square" numCol="1">
                <a:prstTxWarp prst="textArchDown">
                  <a:avLst>
                    <a:gd name="adj" fmla="val 72941"/>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ONE MANAGEMENT</a:t>
                </a:r>
              </a:p>
            </p:txBody>
          </p:sp>
        </p:grpSp>
        <p:sp>
          <p:nvSpPr>
            <p:cNvPr id="82" name="Freeform 81"/>
            <p:cNvSpPr>
              <a:spLocks/>
            </p:cNvSpPr>
            <p:nvPr/>
          </p:nvSpPr>
          <p:spPr bwMode="auto">
            <a:xfrm>
              <a:off x="9988170" y="2336218"/>
              <a:ext cx="1855982" cy="3030692"/>
            </a:xfrm>
            <a:custGeom>
              <a:avLst/>
              <a:gdLst/>
              <a:ahLst/>
              <a:cxnLst>
                <a:cxn ang="0">
                  <a:pos x="121" y="119"/>
                </a:cxn>
                <a:cxn ang="0">
                  <a:pos x="0" y="240"/>
                </a:cxn>
                <a:cxn ang="0">
                  <a:pos x="567" y="841"/>
                </a:cxn>
                <a:cxn ang="0">
                  <a:pos x="482" y="1149"/>
                </a:cxn>
                <a:cxn ang="0">
                  <a:pos x="516" y="1318"/>
                </a:cxn>
                <a:cxn ang="0">
                  <a:pos x="680" y="1285"/>
                </a:cxn>
                <a:cxn ang="0">
                  <a:pos x="807" y="841"/>
                </a:cxn>
                <a:cxn ang="0">
                  <a:pos x="2" y="0"/>
                </a:cxn>
                <a:cxn ang="0">
                  <a:pos x="121" y="119"/>
                </a:cxn>
              </a:cxnLst>
              <a:rect l="0" t="0" r="r" b="b"/>
              <a:pathLst>
                <a:path w="807" h="1318">
                  <a:moveTo>
                    <a:pt x="121" y="119"/>
                  </a:moveTo>
                  <a:cubicBezTo>
                    <a:pt x="0" y="240"/>
                    <a:pt x="0" y="240"/>
                    <a:pt x="0" y="240"/>
                  </a:cubicBezTo>
                  <a:cubicBezTo>
                    <a:pt x="316" y="258"/>
                    <a:pt x="567" y="521"/>
                    <a:pt x="567" y="841"/>
                  </a:cubicBezTo>
                  <a:cubicBezTo>
                    <a:pt x="567" y="954"/>
                    <a:pt x="536" y="1059"/>
                    <a:pt x="482" y="1149"/>
                  </a:cubicBezTo>
                  <a:cubicBezTo>
                    <a:pt x="516" y="1318"/>
                    <a:pt x="516" y="1318"/>
                    <a:pt x="516" y="1318"/>
                  </a:cubicBezTo>
                  <a:cubicBezTo>
                    <a:pt x="680" y="1285"/>
                    <a:pt x="680" y="1285"/>
                    <a:pt x="680" y="1285"/>
                  </a:cubicBezTo>
                  <a:cubicBezTo>
                    <a:pt x="760" y="1156"/>
                    <a:pt x="807" y="1004"/>
                    <a:pt x="807" y="841"/>
                  </a:cubicBezTo>
                  <a:cubicBezTo>
                    <a:pt x="807" y="389"/>
                    <a:pt x="449" y="19"/>
                    <a:pt x="2" y="0"/>
                  </a:cubicBezTo>
                  <a:lnTo>
                    <a:pt x="121" y="119"/>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83" name="TextBox 238"/>
            <p:cNvSpPr txBox="1"/>
            <p:nvPr/>
          </p:nvSpPr>
          <p:spPr>
            <a:xfrm rot="4441828">
              <a:off x="9345152" y="3119693"/>
              <a:ext cx="2432361" cy="1935633"/>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a:ea typeface="+mn-ea"/>
                  <a:cs typeface="+mn-cs"/>
                </a:rPr>
                <a:t>ONE POLICY</a:t>
              </a:r>
              <a:endParaRPr kumimoji="0" lang="en-US" sz="2400" b="1" i="0" u="none" strike="noStrike" kern="1200" cap="none" spc="0" normalizeH="0" baseline="0" noProof="0" dirty="0">
                <a:ln>
                  <a:noFill/>
                </a:ln>
                <a:solidFill>
                  <a:srgbClr val="FFFFFF"/>
                </a:solidFill>
                <a:effectLst/>
                <a:uLnTx/>
                <a:uFillTx/>
                <a:latin typeface="Arial"/>
                <a:ea typeface="+mn-ea"/>
                <a:cs typeface="+mn-cs"/>
              </a:endParaRPr>
            </a:p>
          </p:txBody>
        </p:sp>
        <p:grpSp>
          <p:nvGrpSpPr>
            <p:cNvPr id="23" name="Group 22"/>
            <p:cNvGrpSpPr/>
            <p:nvPr/>
          </p:nvGrpSpPr>
          <p:grpSpPr>
            <a:xfrm>
              <a:off x="8548914" y="3265782"/>
              <a:ext cx="2702532" cy="2012409"/>
              <a:chOff x="8548914" y="3265782"/>
              <a:chExt cx="2702532" cy="2012409"/>
            </a:xfrm>
          </p:grpSpPr>
          <p:cxnSp>
            <p:nvCxnSpPr>
              <p:cNvPr id="80" name="Straight Connector 79"/>
              <p:cNvCxnSpPr/>
              <p:nvPr/>
            </p:nvCxnSpPr>
            <p:spPr>
              <a:xfrm>
                <a:off x="8944059" y="3810434"/>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cxnSp>
            <p:nvCxnSpPr>
              <p:cNvPr id="81" name="Straight Connector 80"/>
              <p:cNvCxnSpPr/>
              <p:nvPr/>
            </p:nvCxnSpPr>
            <p:spPr>
              <a:xfrm>
                <a:off x="8944059" y="4733538"/>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sp>
            <p:nvSpPr>
              <p:cNvPr id="103" name="Rectangle 102"/>
              <p:cNvSpPr/>
              <p:nvPr/>
            </p:nvSpPr>
            <p:spPr>
              <a:xfrm>
                <a:off x="8548914" y="3265782"/>
                <a:ext cx="2702532" cy="461665"/>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1200"/>
                  </a:spcAft>
                  <a:buClrTx/>
                  <a:buSzTx/>
                  <a:buFontTx/>
                  <a:buNone/>
                  <a:tabLst/>
                  <a:defRPr/>
                </a:pPr>
                <a:r>
                  <a:rPr kumimoji="0" lang="en-US" sz="2400" b="0" i="0" u="none" strike="noStrike" kern="1200" cap="none" spc="0" normalizeH="0" baseline="0" noProof="0" dirty="0" smtClean="0">
                    <a:ln>
                      <a:noFill/>
                    </a:ln>
                    <a:solidFill>
                      <a:srgbClr val="FFFFFF"/>
                    </a:solidFill>
                    <a:effectLst>
                      <a:outerShdw blurRad="127000" algn="ctr" rotWithShape="0">
                        <a:prstClr val="black">
                          <a:alpha val="40000"/>
                        </a:prstClr>
                      </a:outerShdw>
                    </a:effectLst>
                    <a:uLnTx/>
                    <a:uFillTx/>
                    <a:latin typeface="Arial"/>
                    <a:ea typeface="+mn-ea"/>
                    <a:cs typeface="+mn-cs"/>
                  </a:rPr>
                  <a:t>Secure</a:t>
                </a:r>
                <a:endParaRPr kumimoji="0" lang="en-US" sz="2400" b="0" i="0" u="none" strike="noStrike" kern="1200" cap="none" spc="0" normalizeH="0" baseline="0" noProof="0" dirty="0">
                  <a:ln>
                    <a:noFill/>
                  </a:ln>
                  <a:solidFill>
                    <a:srgbClr val="FFFFFF"/>
                  </a:solidFill>
                  <a:effectLst>
                    <a:outerShdw blurRad="127000" algn="ctr" rotWithShape="0">
                      <a:prstClr val="black">
                        <a:alpha val="40000"/>
                      </a:prstClr>
                    </a:outerShdw>
                  </a:effectLst>
                  <a:uLnTx/>
                  <a:uFillTx/>
                  <a:latin typeface="Arial"/>
                  <a:ea typeface="+mn-ea"/>
                  <a:cs typeface="+mn-cs"/>
                </a:endParaRPr>
              </a:p>
            </p:txBody>
          </p:sp>
          <p:sp>
            <p:nvSpPr>
              <p:cNvPr id="104" name="Rectangle 103"/>
              <p:cNvSpPr/>
              <p:nvPr/>
            </p:nvSpPr>
            <p:spPr>
              <a:xfrm>
                <a:off x="8548914" y="3893421"/>
                <a:ext cx="2702532" cy="757130"/>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lnSpc>
                    <a:spcPct val="90000"/>
                  </a:lnSpc>
                  <a:defRPr/>
                </a:pPr>
                <a:r>
                  <a:rPr lang="en-US" sz="2400" dirty="0">
                    <a:solidFill>
                      <a:srgbClr val="FFFFFF"/>
                    </a:solidFill>
                    <a:effectLst>
                      <a:outerShdw blurRad="127000" algn="ctr" rotWithShape="0">
                        <a:prstClr val="black">
                          <a:alpha val="40000"/>
                        </a:prstClr>
                      </a:outerShdw>
                    </a:effectLst>
                  </a:rPr>
                  <a:t>Consistent User Experience</a:t>
                </a:r>
              </a:p>
            </p:txBody>
          </p:sp>
          <p:sp>
            <p:nvSpPr>
              <p:cNvPr id="105" name="Rectangle 104"/>
              <p:cNvSpPr/>
              <p:nvPr/>
            </p:nvSpPr>
            <p:spPr>
              <a:xfrm>
                <a:off x="8548914" y="4816526"/>
                <a:ext cx="2702532" cy="461665"/>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spcAft>
                    <a:spcPts val="1200"/>
                  </a:spcAft>
                  <a:defRPr/>
                </a:pPr>
                <a:r>
                  <a:rPr lang="en-US" sz="2400" dirty="0">
                    <a:solidFill>
                      <a:srgbClr val="FFFFFF"/>
                    </a:solidFill>
                    <a:effectLst>
                      <a:outerShdw blurRad="127000" algn="ctr" rotWithShape="0">
                        <a:prstClr val="black">
                          <a:alpha val="40000"/>
                        </a:prstClr>
                      </a:outerShdw>
                    </a:effectLst>
                  </a:rPr>
                  <a:t>Simplified</a:t>
                </a:r>
              </a:p>
            </p:txBody>
          </p:sp>
        </p:grpSp>
      </p:grpSp>
      <p:sp>
        <p:nvSpPr>
          <p:cNvPr id="100" name="Rectangle 99"/>
          <p:cNvSpPr/>
          <p:nvPr/>
        </p:nvSpPr>
        <p:spPr>
          <a:xfrm>
            <a:off x="3507014" y="2672968"/>
            <a:ext cx="4743372" cy="6307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chemeClr val="tx1"/>
                </a:solidFill>
              </a:rPr>
              <a:t>Announcing One Network</a:t>
            </a:r>
          </a:p>
          <a:p>
            <a:r>
              <a:rPr lang="en-US" sz="1600" dirty="0" smtClean="0">
                <a:solidFill>
                  <a:schemeClr val="tx1"/>
                </a:solidFill>
              </a:rPr>
              <a:t>Catalyst 3850 Switch, 5760 WLAN Controller</a:t>
            </a:r>
          </a:p>
        </p:txBody>
      </p:sp>
      <p:sp>
        <p:nvSpPr>
          <p:cNvPr id="97" name="Rectangle 96"/>
          <p:cNvSpPr/>
          <p:nvPr/>
        </p:nvSpPr>
        <p:spPr>
          <a:xfrm>
            <a:off x="3507014" y="3675129"/>
            <a:ext cx="4743372" cy="107721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US" sz="2400" b="1" dirty="0">
                <a:solidFill>
                  <a:schemeClr val="tx1"/>
                </a:solidFill>
              </a:rPr>
              <a:t>New One Policy, </a:t>
            </a:r>
            <a:r>
              <a:rPr lang="en-US" sz="2400" b="1" dirty="0" smtClean="0">
                <a:solidFill>
                  <a:schemeClr val="tx1"/>
                </a:solidFill>
              </a:rPr>
              <a:t/>
            </a:r>
            <a:br>
              <a:rPr lang="en-US" sz="2400" b="1" dirty="0" smtClean="0">
                <a:solidFill>
                  <a:schemeClr val="tx1"/>
                </a:solidFill>
              </a:rPr>
            </a:br>
            <a:r>
              <a:rPr lang="en-US" sz="2400" b="1" dirty="0" smtClean="0">
                <a:solidFill>
                  <a:schemeClr val="tx1"/>
                </a:solidFill>
              </a:rPr>
              <a:t>One </a:t>
            </a:r>
            <a:r>
              <a:rPr lang="en-US" sz="2400" b="1" dirty="0">
                <a:solidFill>
                  <a:schemeClr val="tx1"/>
                </a:solidFill>
              </a:rPr>
              <a:t>Management Solution </a:t>
            </a:r>
          </a:p>
          <a:p>
            <a:r>
              <a:rPr lang="it-IT" sz="1600" dirty="0">
                <a:solidFill>
                  <a:schemeClr val="tx1"/>
                </a:solidFill>
              </a:rPr>
              <a:t>Cisco ISE 1.1, Cisco Prime Infrastructure 1.2</a:t>
            </a:r>
          </a:p>
        </p:txBody>
      </p:sp>
      <p:sp>
        <p:nvSpPr>
          <p:cNvPr id="102" name="Rectangle 101"/>
          <p:cNvSpPr/>
          <p:nvPr/>
        </p:nvSpPr>
        <p:spPr>
          <a:xfrm>
            <a:off x="3507014" y="5185344"/>
            <a:ext cx="4743372" cy="6307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Launched the Vision </a:t>
            </a:r>
          </a:p>
          <a:p>
            <a:r>
              <a:rPr lang="en-US" sz="1600" dirty="0">
                <a:solidFill>
                  <a:schemeClr val="tx1"/>
                </a:solidFill>
              </a:rPr>
              <a:t>One Policy, One Management, One Network</a:t>
            </a:r>
          </a:p>
        </p:txBody>
      </p:sp>
    </p:spTree>
    <p:extLst>
      <p:ext uri="{BB962C8B-B14F-4D97-AF65-F5344CB8AC3E}">
        <p14:creationId xmlns:p14="http://schemas.microsoft.com/office/powerpoint/2010/main" val="1730916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flipH="1">
            <a:off x="-1" y="1"/>
            <a:ext cx="12188825" cy="6857999"/>
          </a:xfrm>
          <a:prstGeom prst="rect">
            <a:avLst/>
          </a:prstGeom>
        </p:spPr>
      </p:pic>
      <p:sp>
        <p:nvSpPr>
          <p:cNvPr id="70" name="Rectangle 69"/>
          <p:cNvSpPr/>
          <p:nvPr/>
        </p:nvSpPr>
        <p:spPr>
          <a:xfrm>
            <a:off x="-1" y="1564563"/>
            <a:ext cx="12188826" cy="4798775"/>
          </a:xfrm>
          <a:prstGeom prst="rect">
            <a:avLst/>
          </a:prstGeom>
          <a:gradFill flip="none" rotWithShape="1">
            <a:gsLst>
              <a:gs pos="61000">
                <a:srgbClr val="000000">
                  <a:alpha val="73000"/>
                </a:srgbClr>
              </a:gs>
              <a:gs pos="27000">
                <a:srgbClr val="000000">
                  <a:alpha val="73000"/>
                </a:srgbClr>
              </a:gs>
              <a:gs pos="0">
                <a:srgbClr val="000000"/>
              </a:gs>
              <a:gs pos="100000">
                <a:srgbClr val="000000">
                  <a:alpha val="73000"/>
                </a:srgbClr>
              </a:gs>
            </a:gsLst>
            <a:lin ang="1980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p:cNvSpPr/>
          <p:nvPr/>
        </p:nvSpPr>
        <p:spPr>
          <a:xfrm>
            <a:off x="-1" y="0"/>
            <a:ext cx="12188825"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a:xfrm>
            <a:off x="292608" y="439420"/>
            <a:ext cx="11612880" cy="838200"/>
          </a:xfrm>
        </p:spPr>
        <p:txBody>
          <a:bodyPr/>
          <a:lstStyle/>
          <a:p>
            <a:r>
              <a:rPr lang="en-US" dirty="0" smtClean="0"/>
              <a:t>Announcing Today…</a:t>
            </a:r>
            <a:endParaRPr lang="en-US" dirty="0"/>
          </a:p>
        </p:txBody>
      </p:sp>
      <p:cxnSp>
        <p:nvCxnSpPr>
          <p:cNvPr id="139" name="Straight Connector 138"/>
          <p:cNvCxnSpPr/>
          <p:nvPr/>
        </p:nvCxnSpPr>
        <p:spPr>
          <a:xfrm flipH="1">
            <a:off x="344090" y="4685573"/>
            <a:ext cx="5878448" cy="0"/>
          </a:xfrm>
          <a:prstGeom prst="line">
            <a:avLst/>
          </a:prstGeom>
          <a:ln>
            <a:gradFill flip="none" rotWithShape="1">
              <a:gsLst>
                <a:gs pos="0">
                  <a:schemeClr val="accent2"/>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5094514" y="6032887"/>
            <a:ext cx="6873344" cy="0"/>
          </a:xfrm>
          <a:prstGeom prst="line">
            <a:avLst/>
          </a:prstGeom>
          <a:ln>
            <a:gradFill flip="none" rotWithShape="1">
              <a:gsLst>
                <a:gs pos="0">
                  <a:schemeClr val="accent3"/>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6094411" y="2781663"/>
            <a:ext cx="5873447" cy="0"/>
          </a:xfrm>
          <a:prstGeom prst="line">
            <a:avLst/>
          </a:prstGeom>
          <a:ln>
            <a:gradFill flip="none" rotWithShape="1">
              <a:gsLst>
                <a:gs pos="0">
                  <a:schemeClr val="accent3"/>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grpSp>
        <p:nvGrpSpPr>
          <p:cNvPr id="47" name="Group 46"/>
          <p:cNvGrpSpPr/>
          <p:nvPr/>
        </p:nvGrpSpPr>
        <p:grpSpPr>
          <a:xfrm>
            <a:off x="812057" y="-360170"/>
            <a:ext cx="10342135" cy="9162728"/>
            <a:chOff x="4080413" y="-902954"/>
            <a:chExt cx="11211164" cy="9932654"/>
          </a:xfrm>
        </p:grpSpPr>
        <p:sp>
          <p:nvSpPr>
            <p:cNvPr id="48" name="Oval 47"/>
            <p:cNvSpPr/>
            <p:nvPr/>
          </p:nvSpPr>
          <p:spPr>
            <a:xfrm>
              <a:off x="4080413" y="-902954"/>
              <a:ext cx="11211164" cy="9932654"/>
            </a:xfrm>
            <a:prstGeom prst="ellipse">
              <a:avLst/>
            </a:prstGeom>
            <a:gradFill flip="none" rotWithShape="1">
              <a:gsLst>
                <a:gs pos="0">
                  <a:srgbClr val="000000"/>
                </a:gs>
                <a:gs pos="100000">
                  <a:srgbClr val="0B0B0D">
                    <a:alpha val="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p>
          </p:txBody>
        </p:sp>
        <p:sp>
          <p:nvSpPr>
            <p:cNvPr id="68" name="Oval 67"/>
            <p:cNvSpPr/>
            <p:nvPr/>
          </p:nvSpPr>
          <p:spPr>
            <a:xfrm>
              <a:off x="8605307" y="2972332"/>
              <a:ext cx="2612010" cy="2612007"/>
            </a:xfrm>
            <a:prstGeom prst="ellipse">
              <a:avLst/>
            </a:prstGeom>
            <a:gradFill flip="none" rotWithShape="1">
              <a:gsLst>
                <a:gs pos="0">
                  <a:srgbClr val="1E1F24"/>
                </a:gs>
                <a:gs pos="100000">
                  <a:schemeClr val="accent5">
                    <a:lumMod val="75000"/>
                  </a:schemeClr>
                </a:gs>
              </a:gsLst>
              <a:path path="circle">
                <a:fillToRect l="100000" t="100000"/>
              </a:path>
              <a:tileRect r="-100000" b="-100000"/>
            </a:gradFill>
            <a:ln w="25400" cap="flat" cmpd="sng" algn="ctr">
              <a:noFill/>
              <a:prstDash val="solid"/>
            </a:ln>
            <a:effectLst/>
          </p:spPr>
          <p:txBody>
            <a:bodyPr rtlCol="0" anchor="ctr"/>
            <a:lstStyle/>
            <a:p>
              <a:pPr algn="ctr"/>
              <a:endParaRPr lang="en-US" sz="2000" kern="0" dirty="0">
                <a:solidFill>
                  <a:srgbClr val="FFFFFF"/>
                </a:solidFill>
                <a:latin typeface="Arial"/>
              </a:endParaRPr>
            </a:p>
          </p:txBody>
        </p:sp>
        <p:grpSp>
          <p:nvGrpSpPr>
            <p:cNvPr id="50" name="Group 126"/>
            <p:cNvGrpSpPr/>
            <p:nvPr/>
          </p:nvGrpSpPr>
          <p:grpSpPr>
            <a:xfrm>
              <a:off x="7969661" y="2334270"/>
              <a:ext cx="3017467" cy="3244127"/>
              <a:chOff x="4823832" y="3219513"/>
              <a:chExt cx="1979061" cy="2127720"/>
            </a:xfrm>
          </p:grpSpPr>
          <p:sp>
            <p:nvSpPr>
              <p:cNvPr id="62" name="Freeform 61"/>
              <p:cNvSpPr>
                <a:spLocks/>
              </p:cNvSpPr>
              <p:nvPr/>
            </p:nvSpPr>
            <p:spPr bwMode="auto">
              <a:xfrm>
                <a:off x="4823832" y="3219513"/>
                <a:ext cx="1463035" cy="1868369"/>
              </a:xfrm>
              <a:custGeom>
                <a:avLst/>
                <a:gdLst/>
                <a:ahLst/>
                <a:cxnLst>
                  <a:cxn ang="0">
                    <a:pos x="149" y="1077"/>
                  </a:cxn>
                  <a:cxn ang="0">
                    <a:pos x="312" y="1127"/>
                  </a:cxn>
                  <a:cxn ang="0">
                    <a:pos x="240" y="842"/>
                  </a:cxn>
                  <a:cxn ang="0">
                    <a:pos x="843" y="240"/>
                  </a:cxn>
                  <a:cxn ang="0">
                    <a:pos x="850" y="240"/>
                  </a:cxn>
                  <a:cxn ang="0">
                    <a:pos x="970" y="120"/>
                  </a:cxn>
                  <a:cxn ang="0">
                    <a:pos x="851" y="0"/>
                  </a:cxn>
                  <a:cxn ang="0">
                    <a:pos x="843" y="0"/>
                  </a:cxn>
                  <a:cxn ang="0">
                    <a:pos x="0" y="842"/>
                  </a:cxn>
                  <a:cxn ang="0">
                    <a:pos x="100" y="1239"/>
                  </a:cxn>
                  <a:cxn ang="0">
                    <a:pos x="149" y="1077"/>
                  </a:cxn>
                </a:cxnLst>
                <a:rect l="0" t="0" r="r" b="b"/>
                <a:pathLst>
                  <a:path w="970" h="1239">
                    <a:moveTo>
                      <a:pt x="149" y="1077"/>
                    </a:moveTo>
                    <a:cubicBezTo>
                      <a:pt x="312" y="1127"/>
                      <a:pt x="312" y="1127"/>
                      <a:pt x="312" y="1127"/>
                    </a:cubicBezTo>
                    <a:cubicBezTo>
                      <a:pt x="267" y="1043"/>
                      <a:pt x="240" y="945"/>
                      <a:pt x="240" y="842"/>
                    </a:cubicBezTo>
                    <a:cubicBezTo>
                      <a:pt x="240" y="510"/>
                      <a:pt x="511" y="240"/>
                      <a:pt x="843" y="240"/>
                    </a:cubicBezTo>
                    <a:cubicBezTo>
                      <a:pt x="845" y="240"/>
                      <a:pt x="848" y="240"/>
                      <a:pt x="850" y="240"/>
                    </a:cubicBezTo>
                    <a:cubicBezTo>
                      <a:pt x="970" y="120"/>
                      <a:pt x="970" y="120"/>
                      <a:pt x="970" y="120"/>
                    </a:cubicBezTo>
                    <a:cubicBezTo>
                      <a:pt x="851" y="0"/>
                      <a:pt x="851" y="0"/>
                      <a:pt x="851" y="0"/>
                    </a:cubicBezTo>
                    <a:cubicBezTo>
                      <a:pt x="848" y="0"/>
                      <a:pt x="845" y="0"/>
                      <a:pt x="843" y="0"/>
                    </a:cubicBezTo>
                    <a:cubicBezTo>
                      <a:pt x="378" y="0"/>
                      <a:pt x="0" y="378"/>
                      <a:pt x="0" y="842"/>
                    </a:cubicBezTo>
                    <a:cubicBezTo>
                      <a:pt x="0" y="985"/>
                      <a:pt x="36" y="1120"/>
                      <a:pt x="100" y="1239"/>
                    </a:cubicBezTo>
                    <a:lnTo>
                      <a:pt x="149" y="1077"/>
                    </a:lnTo>
                    <a:close/>
                  </a:path>
                </a:pathLst>
              </a:custGeom>
              <a:gradFill>
                <a:gsLst>
                  <a:gs pos="0">
                    <a:schemeClr val="accent2"/>
                  </a:gs>
                  <a:gs pos="48300">
                    <a:schemeClr val="accent2">
                      <a:lumMod val="75000"/>
                    </a:schemeClr>
                  </a:gs>
                  <a:gs pos="100000">
                    <a:schemeClr val="accent2">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err="1">
                  <a:ln>
                    <a:noFill/>
                  </a:ln>
                  <a:solidFill>
                    <a:srgbClr val="FFFFFF"/>
                  </a:solidFill>
                  <a:effectLst/>
                  <a:uLnTx/>
                  <a:uFillTx/>
                  <a:latin typeface="Arial"/>
                  <a:ea typeface="+mn-ea"/>
                  <a:cs typeface="+mn-cs"/>
                </a:endParaRPr>
              </a:p>
            </p:txBody>
          </p:sp>
          <p:sp>
            <p:nvSpPr>
              <p:cNvPr id="65" name="TextBox 233"/>
              <p:cNvSpPr txBox="1"/>
              <p:nvPr/>
            </p:nvSpPr>
            <p:spPr>
              <a:xfrm rot="18262486">
                <a:off x="4978219" y="3522559"/>
                <a:ext cx="1928733" cy="1720615"/>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a:ea typeface="+mn-ea"/>
                    <a:cs typeface="+mn-cs"/>
                  </a:rPr>
                  <a:t>ONE NETWORK</a:t>
                </a:r>
              </a:p>
            </p:txBody>
          </p:sp>
        </p:grpSp>
        <p:grpSp>
          <p:nvGrpSpPr>
            <p:cNvPr id="51" name="Group 127"/>
            <p:cNvGrpSpPr/>
            <p:nvPr/>
          </p:nvGrpSpPr>
          <p:grpSpPr>
            <a:xfrm>
              <a:off x="8196538" y="2423643"/>
              <a:ext cx="3429550" cy="3785126"/>
              <a:chOff x="4972633" y="3278129"/>
              <a:chExt cx="2249334" cy="2482545"/>
            </a:xfrm>
          </p:grpSpPr>
          <p:sp>
            <p:nvSpPr>
              <p:cNvPr id="60" name="Freeform 59"/>
              <p:cNvSpPr>
                <a:spLocks/>
              </p:cNvSpPr>
              <p:nvPr/>
            </p:nvSpPr>
            <p:spPr bwMode="auto">
              <a:xfrm>
                <a:off x="4994264" y="4881066"/>
                <a:ext cx="2156891" cy="879608"/>
              </a:xfrm>
              <a:custGeom>
                <a:avLst/>
                <a:gdLst/>
                <a:ahLst/>
                <a:cxnLst>
                  <a:cxn ang="0">
                    <a:pos x="1265" y="241"/>
                  </a:cxn>
                  <a:cxn ang="0">
                    <a:pos x="1232" y="73"/>
                  </a:cxn>
                  <a:cxn ang="0">
                    <a:pos x="730" y="343"/>
                  </a:cxn>
                  <a:cxn ang="0">
                    <a:pos x="214" y="51"/>
                  </a:cxn>
                  <a:cxn ang="0">
                    <a:pos x="49" y="0"/>
                  </a:cxn>
                  <a:cxn ang="0">
                    <a:pos x="0" y="161"/>
                  </a:cxn>
                  <a:cxn ang="0">
                    <a:pos x="730" y="583"/>
                  </a:cxn>
                  <a:cxn ang="0">
                    <a:pos x="1430" y="208"/>
                  </a:cxn>
                  <a:cxn ang="0">
                    <a:pos x="1265" y="241"/>
                  </a:cxn>
                </a:cxnLst>
                <a:rect l="0" t="0" r="r" b="b"/>
                <a:pathLst>
                  <a:path w="1430" h="583">
                    <a:moveTo>
                      <a:pt x="1265" y="241"/>
                    </a:moveTo>
                    <a:cubicBezTo>
                      <a:pt x="1232" y="73"/>
                      <a:pt x="1232" y="73"/>
                      <a:pt x="1232" y="73"/>
                    </a:cubicBezTo>
                    <a:cubicBezTo>
                      <a:pt x="1124" y="235"/>
                      <a:pt x="939" y="343"/>
                      <a:pt x="730" y="343"/>
                    </a:cubicBezTo>
                    <a:cubicBezTo>
                      <a:pt x="511" y="343"/>
                      <a:pt x="319" y="225"/>
                      <a:pt x="214" y="51"/>
                    </a:cubicBezTo>
                    <a:cubicBezTo>
                      <a:pt x="49" y="0"/>
                      <a:pt x="49" y="0"/>
                      <a:pt x="49" y="0"/>
                    </a:cubicBezTo>
                    <a:cubicBezTo>
                      <a:pt x="0" y="161"/>
                      <a:pt x="0" y="161"/>
                      <a:pt x="0" y="161"/>
                    </a:cubicBezTo>
                    <a:cubicBezTo>
                      <a:pt x="146" y="413"/>
                      <a:pt x="418" y="583"/>
                      <a:pt x="730" y="583"/>
                    </a:cubicBezTo>
                    <a:cubicBezTo>
                      <a:pt x="1021" y="583"/>
                      <a:pt x="1279" y="434"/>
                      <a:pt x="1430" y="208"/>
                    </a:cubicBezTo>
                    <a:lnTo>
                      <a:pt x="1265" y="241"/>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61" name="TextBox 239"/>
              <p:cNvSpPr txBox="1"/>
              <p:nvPr/>
            </p:nvSpPr>
            <p:spPr>
              <a:xfrm rot="290775">
                <a:off x="4972633" y="3278129"/>
                <a:ext cx="2249334" cy="2327881"/>
              </a:xfrm>
              <a:prstGeom prst="rect">
                <a:avLst/>
              </a:prstGeom>
            </p:spPr>
            <p:txBody>
              <a:bodyPr spcFirstLastPara="1" wrap="square" numCol="1">
                <a:prstTxWarp prst="textArchDown">
                  <a:avLst>
                    <a:gd name="adj" fmla="val 72941"/>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ONE MANAGEMENT</a:t>
                </a:r>
              </a:p>
            </p:txBody>
          </p:sp>
        </p:grpSp>
        <p:sp>
          <p:nvSpPr>
            <p:cNvPr id="52" name="Freeform 51"/>
            <p:cNvSpPr>
              <a:spLocks/>
            </p:cNvSpPr>
            <p:nvPr/>
          </p:nvSpPr>
          <p:spPr bwMode="auto">
            <a:xfrm>
              <a:off x="9988170" y="2336218"/>
              <a:ext cx="1855982" cy="3030692"/>
            </a:xfrm>
            <a:custGeom>
              <a:avLst/>
              <a:gdLst/>
              <a:ahLst/>
              <a:cxnLst>
                <a:cxn ang="0">
                  <a:pos x="121" y="119"/>
                </a:cxn>
                <a:cxn ang="0">
                  <a:pos x="0" y="240"/>
                </a:cxn>
                <a:cxn ang="0">
                  <a:pos x="567" y="841"/>
                </a:cxn>
                <a:cxn ang="0">
                  <a:pos x="482" y="1149"/>
                </a:cxn>
                <a:cxn ang="0">
                  <a:pos x="516" y="1318"/>
                </a:cxn>
                <a:cxn ang="0">
                  <a:pos x="680" y="1285"/>
                </a:cxn>
                <a:cxn ang="0">
                  <a:pos x="807" y="841"/>
                </a:cxn>
                <a:cxn ang="0">
                  <a:pos x="2" y="0"/>
                </a:cxn>
                <a:cxn ang="0">
                  <a:pos x="121" y="119"/>
                </a:cxn>
              </a:cxnLst>
              <a:rect l="0" t="0" r="r" b="b"/>
              <a:pathLst>
                <a:path w="807" h="1318">
                  <a:moveTo>
                    <a:pt x="121" y="119"/>
                  </a:moveTo>
                  <a:cubicBezTo>
                    <a:pt x="0" y="240"/>
                    <a:pt x="0" y="240"/>
                    <a:pt x="0" y="240"/>
                  </a:cubicBezTo>
                  <a:cubicBezTo>
                    <a:pt x="316" y="258"/>
                    <a:pt x="567" y="521"/>
                    <a:pt x="567" y="841"/>
                  </a:cubicBezTo>
                  <a:cubicBezTo>
                    <a:pt x="567" y="954"/>
                    <a:pt x="536" y="1059"/>
                    <a:pt x="482" y="1149"/>
                  </a:cubicBezTo>
                  <a:cubicBezTo>
                    <a:pt x="516" y="1318"/>
                    <a:pt x="516" y="1318"/>
                    <a:pt x="516" y="1318"/>
                  </a:cubicBezTo>
                  <a:cubicBezTo>
                    <a:pt x="680" y="1285"/>
                    <a:pt x="680" y="1285"/>
                    <a:pt x="680" y="1285"/>
                  </a:cubicBezTo>
                  <a:cubicBezTo>
                    <a:pt x="760" y="1156"/>
                    <a:pt x="807" y="1004"/>
                    <a:pt x="807" y="841"/>
                  </a:cubicBezTo>
                  <a:cubicBezTo>
                    <a:pt x="807" y="389"/>
                    <a:pt x="449" y="19"/>
                    <a:pt x="2" y="0"/>
                  </a:cubicBezTo>
                  <a:lnTo>
                    <a:pt x="121" y="119"/>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53" name="TextBox 238"/>
            <p:cNvSpPr txBox="1"/>
            <p:nvPr/>
          </p:nvSpPr>
          <p:spPr>
            <a:xfrm rot="4441828">
              <a:off x="9345152" y="3119693"/>
              <a:ext cx="2432361" cy="1935633"/>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a:ea typeface="+mn-ea"/>
                  <a:cs typeface="+mn-cs"/>
                </a:rPr>
                <a:t>ONE POLICY</a:t>
              </a:r>
              <a:endParaRPr kumimoji="0" lang="en-US" sz="2400" b="1" i="0" u="none" strike="noStrike" kern="1200" cap="none" spc="0" normalizeH="0" baseline="0" noProof="0" dirty="0">
                <a:ln>
                  <a:noFill/>
                </a:ln>
                <a:solidFill>
                  <a:srgbClr val="FFFFFF"/>
                </a:solidFill>
                <a:effectLst/>
                <a:uLnTx/>
                <a:uFillTx/>
                <a:latin typeface="Arial"/>
                <a:ea typeface="+mn-ea"/>
                <a:cs typeface="+mn-cs"/>
              </a:endParaRPr>
            </a:p>
          </p:txBody>
        </p:sp>
        <p:grpSp>
          <p:nvGrpSpPr>
            <p:cNvPr id="54" name="Group 53"/>
            <p:cNvGrpSpPr/>
            <p:nvPr/>
          </p:nvGrpSpPr>
          <p:grpSpPr>
            <a:xfrm>
              <a:off x="8548914" y="3265782"/>
              <a:ext cx="2702532" cy="2012409"/>
              <a:chOff x="8548914" y="3265782"/>
              <a:chExt cx="2702532" cy="2012409"/>
            </a:xfrm>
          </p:grpSpPr>
          <p:cxnSp>
            <p:nvCxnSpPr>
              <p:cNvPr id="55" name="Straight Connector 54"/>
              <p:cNvCxnSpPr/>
              <p:nvPr/>
            </p:nvCxnSpPr>
            <p:spPr>
              <a:xfrm>
                <a:off x="8944059" y="3810434"/>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cxnSp>
            <p:nvCxnSpPr>
              <p:cNvPr id="56" name="Straight Connector 55"/>
              <p:cNvCxnSpPr/>
              <p:nvPr/>
            </p:nvCxnSpPr>
            <p:spPr>
              <a:xfrm>
                <a:off x="8944059" y="4733538"/>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sp>
            <p:nvSpPr>
              <p:cNvPr id="57" name="Rectangle 56"/>
              <p:cNvSpPr/>
              <p:nvPr/>
            </p:nvSpPr>
            <p:spPr>
              <a:xfrm>
                <a:off x="8548914" y="3265782"/>
                <a:ext cx="2702532" cy="461665"/>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1200"/>
                  </a:spcAft>
                  <a:buClrTx/>
                  <a:buSzTx/>
                  <a:buFontTx/>
                  <a:buNone/>
                  <a:tabLst/>
                  <a:defRPr/>
                </a:pPr>
                <a:r>
                  <a:rPr kumimoji="0" lang="en-US" sz="2400" b="0" i="0" u="none" strike="noStrike" kern="1200" cap="none" spc="0" normalizeH="0" baseline="0" noProof="0" dirty="0" smtClean="0">
                    <a:ln>
                      <a:noFill/>
                    </a:ln>
                    <a:solidFill>
                      <a:srgbClr val="FFFFFF"/>
                    </a:solidFill>
                    <a:effectLst>
                      <a:outerShdw blurRad="127000" algn="ctr" rotWithShape="0">
                        <a:prstClr val="black">
                          <a:alpha val="40000"/>
                        </a:prstClr>
                      </a:outerShdw>
                    </a:effectLst>
                    <a:uLnTx/>
                    <a:uFillTx/>
                    <a:latin typeface="Arial"/>
                    <a:ea typeface="+mn-ea"/>
                    <a:cs typeface="+mn-cs"/>
                  </a:rPr>
                  <a:t>Secure</a:t>
                </a:r>
                <a:endParaRPr kumimoji="0" lang="en-US" sz="2400" b="0" i="0" u="none" strike="noStrike" kern="1200" cap="none" spc="0" normalizeH="0" baseline="0" noProof="0" dirty="0">
                  <a:ln>
                    <a:noFill/>
                  </a:ln>
                  <a:solidFill>
                    <a:srgbClr val="FFFFFF"/>
                  </a:solidFill>
                  <a:effectLst>
                    <a:outerShdw blurRad="127000" algn="ctr" rotWithShape="0">
                      <a:prstClr val="black">
                        <a:alpha val="40000"/>
                      </a:prstClr>
                    </a:outerShdw>
                  </a:effectLst>
                  <a:uLnTx/>
                  <a:uFillTx/>
                  <a:latin typeface="Arial"/>
                  <a:ea typeface="+mn-ea"/>
                  <a:cs typeface="+mn-cs"/>
                </a:endParaRPr>
              </a:p>
            </p:txBody>
          </p:sp>
          <p:sp>
            <p:nvSpPr>
              <p:cNvPr id="58" name="Rectangle 57"/>
              <p:cNvSpPr/>
              <p:nvPr/>
            </p:nvSpPr>
            <p:spPr>
              <a:xfrm>
                <a:off x="8548914" y="3893421"/>
                <a:ext cx="2702532" cy="757130"/>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lnSpc>
                    <a:spcPct val="90000"/>
                  </a:lnSpc>
                  <a:defRPr/>
                </a:pPr>
                <a:r>
                  <a:rPr lang="en-US" sz="2400" dirty="0">
                    <a:solidFill>
                      <a:srgbClr val="FFFFFF"/>
                    </a:solidFill>
                    <a:effectLst>
                      <a:outerShdw blurRad="127000" algn="ctr" rotWithShape="0">
                        <a:prstClr val="black">
                          <a:alpha val="40000"/>
                        </a:prstClr>
                      </a:outerShdw>
                    </a:effectLst>
                  </a:rPr>
                  <a:t>Consistent User Experience</a:t>
                </a:r>
              </a:p>
            </p:txBody>
          </p:sp>
          <p:sp>
            <p:nvSpPr>
              <p:cNvPr id="59" name="Rectangle 58"/>
              <p:cNvSpPr/>
              <p:nvPr/>
            </p:nvSpPr>
            <p:spPr>
              <a:xfrm>
                <a:off x="8548914" y="4816526"/>
                <a:ext cx="2702532" cy="461665"/>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spcAft>
                    <a:spcPts val="1200"/>
                  </a:spcAft>
                  <a:defRPr/>
                </a:pPr>
                <a:r>
                  <a:rPr lang="en-US" sz="2400" dirty="0">
                    <a:solidFill>
                      <a:srgbClr val="FFFFFF"/>
                    </a:solidFill>
                    <a:effectLst>
                      <a:outerShdw blurRad="127000" algn="ctr" rotWithShape="0">
                        <a:prstClr val="black">
                          <a:alpha val="40000"/>
                        </a:prstClr>
                      </a:outerShdw>
                    </a:effectLst>
                  </a:rPr>
                  <a:t>Simplified</a:t>
                </a:r>
              </a:p>
            </p:txBody>
          </p:sp>
        </p:grpSp>
      </p:grpSp>
      <p:sp>
        <p:nvSpPr>
          <p:cNvPr id="138" name="Rectangle 137"/>
          <p:cNvSpPr/>
          <p:nvPr/>
        </p:nvSpPr>
        <p:spPr>
          <a:xfrm>
            <a:off x="292608" y="1760851"/>
            <a:ext cx="6616016" cy="329320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t">
            <a:spAutoFit/>
          </a:bodyPr>
          <a:lstStyle/>
          <a:p>
            <a:pPr>
              <a:spcAft>
                <a:spcPts val="600"/>
              </a:spcAft>
            </a:pPr>
            <a:r>
              <a:rPr lang="en-US" sz="2400" spc="-50" dirty="0">
                <a:solidFill>
                  <a:schemeClr val="tx1"/>
                </a:solidFill>
              </a:rPr>
              <a:t>New Cisco Catalyst 3850 </a:t>
            </a:r>
            <a:r>
              <a:rPr lang="en-US" sz="2400" spc="-50" dirty="0" smtClean="0">
                <a:solidFill>
                  <a:schemeClr val="tx1"/>
                </a:solidFill>
              </a:rPr>
              <a:t>Access </a:t>
            </a:r>
            <a:r>
              <a:rPr lang="en-US" sz="2400" spc="-50" dirty="0">
                <a:solidFill>
                  <a:schemeClr val="tx1"/>
                </a:solidFill>
              </a:rPr>
              <a:t>Switch </a:t>
            </a:r>
          </a:p>
          <a:p>
            <a:pPr>
              <a:spcAft>
                <a:spcPts val="600"/>
              </a:spcAft>
            </a:pPr>
            <a:r>
              <a:rPr lang="en-US" sz="2400" spc="-50" dirty="0" smtClean="0">
                <a:solidFill>
                  <a:schemeClr val="tx1"/>
                </a:solidFill>
              </a:rPr>
              <a:t>New </a:t>
            </a:r>
            <a:r>
              <a:rPr lang="en-US" sz="2400" spc="-50" dirty="0">
                <a:solidFill>
                  <a:schemeClr val="tx1"/>
                </a:solidFill>
              </a:rPr>
              <a:t>Cisco </a:t>
            </a:r>
            <a:r>
              <a:rPr lang="en-US" sz="2400" spc="-50" dirty="0" smtClean="0">
                <a:solidFill>
                  <a:schemeClr val="tx1"/>
                </a:solidFill>
              </a:rPr>
              <a:t>5760 Wireless Controller</a:t>
            </a:r>
          </a:p>
          <a:p>
            <a:pPr marL="571500" lvl="1" indent="-342900">
              <a:spcAft>
                <a:spcPts val="1200"/>
              </a:spcAft>
              <a:buFont typeface="Arial" pitchFamily="34" charset="0"/>
              <a:buChar char="•"/>
            </a:pPr>
            <a:r>
              <a:rPr lang="en-US" sz="2000" spc="-50" dirty="0">
                <a:solidFill>
                  <a:schemeClr val="tx1"/>
                </a:solidFill>
              </a:rPr>
              <a:t>Converged </a:t>
            </a:r>
            <a:r>
              <a:rPr lang="en-US" sz="2000" spc="-50" dirty="0" smtClean="0">
                <a:solidFill>
                  <a:schemeClr val="tx1"/>
                </a:solidFill>
              </a:rPr>
              <a:t> Wired</a:t>
            </a:r>
            <a:r>
              <a:rPr lang="en-US" sz="2000" spc="-50" dirty="0">
                <a:solidFill>
                  <a:schemeClr val="tx1"/>
                </a:solidFill>
              </a:rPr>
              <a:t>-Wireless Network </a:t>
            </a:r>
          </a:p>
          <a:p>
            <a:pPr marL="571500" lvl="1" indent="-342900">
              <a:spcAft>
                <a:spcPts val="1200"/>
              </a:spcAft>
              <a:buFont typeface="Arial" pitchFamily="34" charset="0"/>
              <a:buChar char="•"/>
            </a:pPr>
            <a:r>
              <a:rPr lang="en-US" sz="2000" dirty="0">
                <a:solidFill>
                  <a:schemeClr val="tx1"/>
                </a:solidFill>
              </a:rPr>
              <a:t>Consistent Network-wide </a:t>
            </a:r>
            <a:br>
              <a:rPr lang="en-US" sz="2000" dirty="0">
                <a:solidFill>
                  <a:schemeClr val="tx1"/>
                </a:solidFill>
              </a:rPr>
            </a:br>
            <a:r>
              <a:rPr lang="en-US" sz="2000" dirty="0">
                <a:solidFill>
                  <a:schemeClr val="tx1"/>
                </a:solidFill>
              </a:rPr>
              <a:t>intelligence and operations</a:t>
            </a:r>
          </a:p>
          <a:p>
            <a:pPr marL="571500" lvl="1" indent="-342900">
              <a:spcAft>
                <a:spcPts val="1200"/>
              </a:spcAft>
              <a:buFont typeface="Arial" pitchFamily="34" charset="0"/>
              <a:buChar char="•"/>
            </a:pPr>
            <a:r>
              <a:rPr lang="en-US" sz="2000" dirty="0">
                <a:solidFill>
                  <a:schemeClr val="tx1"/>
                </a:solidFill>
              </a:rPr>
              <a:t>Integration with </a:t>
            </a:r>
            <a:r>
              <a:rPr lang="en-US" sz="2000" dirty="0" smtClean="0">
                <a:solidFill>
                  <a:schemeClr val="tx1"/>
                </a:solidFill>
              </a:rPr>
              <a:t>Cisco Open </a:t>
            </a:r>
            <a:br>
              <a:rPr lang="en-US" sz="2000" dirty="0" smtClean="0">
                <a:solidFill>
                  <a:schemeClr val="tx1"/>
                </a:solidFill>
              </a:rPr>
            </a:br>
            <a:r>
              <a:rPr lang="en-US" sz="2000" dirty="0" smtClean="0">
                <a:solidFill>
                  <a:schemeClr val="tx1"/>
                </a:solidFill>
              </a:rPr>
              <a:t>Networking Environment</a:t>
            </a:r>
            <a:endParaRPr lang="en-US" sz="2000" dirty="0">
              <a:solidFill>
                <a:schemeClr val="tx1"/>
              </a:solidFill>
            </a:endParaRPr>
          </a:p>
          <a:p>
            <a:pPr>
              <a:spcAft>
                <a:spcPts val="600"/>
              </a:spcAft>
            </a:pPr>
            <a:endParaRPr lang="en-US" sz="2000" dirty="0">
              <a:solidFill>
                <a:schemeClr val="tx1"/>
              </a:solidFill>
            </a:endParaRPr>
          </a:p>
        </p:txBody>
      </p:sp>
      <p:sp>
        <p:nvSpPr>
          <p:cNvPr id="92" name="Rectangle 91"/>
          <p:cNvSpPr/>
          <p:nvPr/>
        </p:nvSpPr>
        <p:spPr>
          <a:xfrm>
            <a:off x="7662395" y="1760851"/>
            <a:ext cx="4382304" cy="84638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r">
              <a:spcAft>
                <a:spcPts val="600"/>
              </a:spcAft>
            </a:pPr>
            <a:r>
              <a:rPr lang="en-US" sz="2400" dirty="0">
                <a:solidFill>
                  <a:schemeClr val="tx1"/>
                </a:solidFill>
              </a:rPr>
              <a:t>Identity Services </a:t>
            </a:r>
            <a:r>
              <a:rPr lang="en-US" sz="2400" dirty="0" smtClean="0">
                <a:solidFill>
                  <a:schemeClr val="tx1"/>
                </a:solidFill>
              </a:rPr>
              <a:t>Engine 1.2</a:t>
            </a:r>
          </a:p>
          <a:p>
            <a:pPr algn="r">
              <a:spcAft>
                <a:spcPts val="600"/>
              </a:spcAft>
            </a:pPr>
            <a:r>
              <a:rPr lang="en-US" sz="2000" dirty="0" smtClean="0">
                <a:solidFill>
                  <a:schemeClr val="tx1"/>
                </a:solidFill>
              </a:rPr>
              <a:t>3</a:t>
            </a:r>
            <a:r>
              <a:rPr lang="en-US" sz="2000" baseline="30000" dirty="0" smtClean="0">
                <a:solidFill>
                  <a:schemeClr val="tx1"/>
                </a:solidFill>
              </a:rPr>
              <a:t>rd</a:t>
            </a:r>
            <a:r>
              <a:rPr lang="en-US" sz="2000" dirty="0" smtClean="0">
                <a:solidFill>
                  <a:schemeClr val="tx1"/>
                </a:solidFill>
              </a:rPr>
              <a:t> Party MDM </a:t>
            </a:r>
            <a:r>
              <a:rPr lang="en-US" sz="2000" dirty="0">
                <a:solidFill>
                  <a:schemeClr val="tx1"/>
                </a:solidFill>
              </a:rPr>
              <a:t>integration </a:t>
            </a:r>
          </a:p>
        </p:txBody>
      </p:sp>
      <p:sp>
        <p:nvSpPr>
          <p:cNvPr id="93" name="Rectangle 92"/>
          <p:cNvSpPr/>
          <p:nvPr/>
        </p:nvSpPr>
        <p:spPr>
          <a:xfrm>
            <a:off x="6523885" y="5096903"/>
            <a:ext cx="5520814" cy="84638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r">
              <a:spcAft>
                <a:spcPts val="600"/>
              </a:spcAft>
            </a:pPr>
            <a:r>
              <a:rPr lang="en-US" sz="2400" dirty="0">
                <a:solidFill>
                  <a:schemeClr val="tx1"/>
                </a:solidFill>
              </a:rPr>
              <a:t>Prime Infrastructure </a:t>
            </a:r>
            <a:r>
              <a:rPr lang="en-US" sz="2400" dirty="0" smtClean="0">
                <a:solidFill>
                  <a:schemeClr val="tx1"/>
                </a:solidFill>
              </a:rPr>
              <a:t>2.0 </a:t>
            </a:r>
            <a:endParaRPr lang="en-US" sz="2400" dirty="0">
              <a:solidFill>
                <a:schemeClr val="tx1"/>
              </a:solidFill>
            </a:endParaRPr>
          </a:p>
          <a:p>
            <a:pPr algn="r">
              <a:spcAft>
                <a:spcPts val="600"/>
              </a:spcAft>
            </a:pPr>
            <a:r>
              <a:rPr lang="en-US" sz="2000" spc="-50" dirty="0" smtClean="0">
                <a:solidFill>
                  <a:schemeClr val="tx1"/>
                </a:solidFill>
              </a:rPr>
              <a:t>360</a:t>
            </a:r>
            <a:r>
              <a:rPr lang="en-US" sz="2000" spc="-50" dirty="0">
                <a:solidFill>
                  <a:schemeClr val="tx1"/>
                </a:solidFill>
              </a:rPr>
              <a:t>° Experience, </a:t>
            </a:r>
            <a:r>
              <a:rPr lang="en-US" sz="2000" spc="-50" dirty="0" smtClean="0">
                <a:solidFill>
                  <a:schemeClr val="tx1"/>
                </a:solidFill>
              </a:rPr>
              <a:t>Automated </a:t>
            </a:r>
            <a:r>
              <a:rPr lang="en-US" sz="2000" spc="-50" dirty="0">
                <a:solidFill>
                  <a:schemeClr val="tx1"/>
                </a:solidFill>
              </a:rPr>
              <a:t>Workflows</a:t>
            </a:r>
          </a:p>
        </p:txBody>
      </p:sp>
      <p:sp>
        <p:nvSpPr>
          <p:cNvPr id="33" name="TextBox 32"/>
          <p:cNvSpPr txBox="1"/>
          <p:nvPr/>
        </p:nvSpPr>
        <p:spPr>
          <a:xfrm>
            <a:off x="5313341" y="-1562056"/>
            <a:ext cx="6199133" cy="923330"/>
          </a:xfrm>
          <a:prstGeom prst="rect">
            <a:avLst/>
          </a:prstGeom>
          <a:solidFill>
            <a:srgbClr val="FF0000"/>
          </a:solidFill>
        </p:spPr>
        <p:txBody>
          <a:bodyPr wrap="none" rtlCol="0">
            <a:spAutoFit/>
          </a:bodyPr>
          <a:lstStyle/>
          <a:p>
            <a:r>
              <a:rPr lang="en-US" dirty="0" smtClean="0"/>
              <a:t>Extend the black bar for he header symmetrically</a:t>
            </a:r>
          </a:p>
          <a:p>
            <a:r>
              <a:rPr lang="en-US" dirty="0" smtClean="0"/>
              <a:t>The background image needs to show branch switches not</a:t>
            </a:r>
          </a:p>
          <a:p>
            <a:r>
              <a:rPr lang="en-US" dirty="0" smtClean="0"/>
              <a:t>DC switches</a:t>
            </a:r>
            <a:endParaRPr lang="en-US" dirty="0"/>
          </a:p>
        </p:txBody>
      </p:sp>
    </p:spTree>
    <p:extLst>
      <p:ext uri="{BB962C8B-B14F-4D97-AF65-F5344CB8AC3E}">
        <p14:creationId xmlns:p14="http://schemas.microsoft.com/office/powerpoint/2010/main" val="2092530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16200000">
            <a:off x="4081463" y="-1566865"/>
            <a:ext cx="4025900" cy="12188829"/>
          </a:xfrm>
          <a:prstGeom prst="rect">
            <a:avLst/>
          </a:prstGeom>
          <a:gradFill flip="none" rotWithShape="1">
            <a:gsLst>
              <a:gs pos="99000">
                <a:schemeClr val="bg1">
                  <a:lumMod val="89000"/>
                </a:schemeClr>
              </a:gs>
              <a:gs pos="0">
                <a:schemeClr val="bg1">
                  <a:lumMod val="89000"/>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pic>
        <p:nvPicPr>
          <p:cNvPr id="145" name="Picture 144"/>
          <p:cNvPicPr>
            <a:picLocks noChangeAspect="1"/>
          </p:cNvPicPr>
          <p:nvPr/>
        </p:nvPicPr>
        <p:blipFill rotWithShape="1">
          <a:blip r:embed="rId3" cstate="print">
            <a:extLst>
              <a:ext uri="{28A0092B-C50C-407E-A947-70E740481C1C}">
                <a14:useLocalDpi xmlns:a14="http://schemas.microsoft.com/office/drawing/2010/main"/>
              </a:ext>
            </a:extLst>
          </a:blip>
          <a:srcRect l="-2"/>
          <a:stretch/>
        </p:blipFill>
        <p:spPr>
          <a:xfrm>
            <a:off x="6130057" y="1427828"/>
            <a:ext cx="5776462" cy="5112671"/>
          </a:xfrm>
          <a:prstGeom prst="rect">
            <a:avLst/>
          </a:prstGeom>
        </p:spPr>
      </p:pic>
      <p:pic>
        <p:nvPicPr>
          <p:cNvPr id="34" name="Picture 33"/>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75998" y="1364344"/>
            <a:ext cx="5777908" cy="5176156"/>
          </a:xfrm>
          <a:prstGeom prst="rect">
            <a:avLst/>
          </a:prstGeom>
        </p:spPr>
      </p:pic>
      <p:sp>
        <p:nvSpPr>
          <p:cNvPr id="2" name="Title 1"/>
          <p:cNvSpPr>
            <a:spLocks noGrp="1"/>
          </p:cNvSpPr>
          <p:nvPr>
            <p:ph type="title"/>
          </p:nvPr>
        </p:nvSpPr>
        <p:spPr>
          <a:xfrm>
            <a:off x="306190" y="432215"/>
            <a:ext cx="11448832" cy="838200"/>
          </a:xfrm>
        </p:spPr>
        <p:txBody>
          <a:bodyPr/>
          <a:lstStyle/>
          <a:p>
            <a:r>
              <a:rPr lang="en-US" b="0" spc="-100" dirty="0">
                <a:gradFill>
                  <a:gsLst>
                    <a:gs pos="0">
                      <a:srgbClr val="8998FB"/>
                    </a:gs>
                    <a:gs pos="98750">
                      <a:schemeClr val="tx1"/>
                    </a:gs>
                    <a:gs pos="26000">
                      <a:srgbClr val="83BBFF"/>
                    </a:gs>
                  </a:gsLst>
                  <a:lin ang="13500000" scaled="1"/>
                </a:gradFill>
              </a:rPr>
              <a:t>Extending Access to Partners</a:t>
            </a:r>
            <a:r>
              <a:rPr lang="en-US" dirty="0" smtClean="0"/>
              <a:t/>
            </a:r>
            <a:br>
              <a:rPr lang="en-US" dirty="0" smtClean="0"/>
            </a:br>
            <a:r>
              <a:rPr lang="en-US" sz="2800" spc="-50" dirty="0">
                <a:solidFill>
                  <a:schemeClr val="tx1">
                    <a:lumMod val="65000"/>
                  </a:schemeClr>
                </a:solidFill>
                <a:latin typeface="+mn-lt"/>
                <a:ea typeface="+mn-ea"/>
                <a:cs typeface="+mn-cs"/>
              </a:rPr>
              <a:t>Traditional Approach </a:t>
            </a:r>
          </a:p>
        </p:txBody>
      </p:sp>
      <p:sp>
        <p:nvSpPr>
          <p:cNvPr id="17" name="Rectangle 16"/>
          <p:cNvSpPr/>
          <p:nvPr/>
        </p:nvSpPr>
        <p:spPr>
          <a:xfrm rot="5400000">
            <a:off x="5457805" y="-874228"/>
            <a:ext cx="1273216" cy="12188826"/>
          </a:xfrm>
          <a:prstGeom prst="rect">
            <a:avLst/>
          </a:prstGeom>
          <a:gradFill flip="none" rotWithShape="1">
            <a:gsLst>
              <a:gs pos="100000">
                <a:schemeClr val="accent5">
                  <a:lumMod val="40000"/>
                  <a:lumOff val="60000"/>
                  <a:alpha val="0"/>
                </a:schemeClr>
              </a:gs>
              <a:gs pos="0">
                <a:srgbClr val="696969">
                  <a:lumMod val="0"/>
                  <a:lumOff val="100000"/>
                  <a:alpha val="72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5" name="Rectangle 14"/>
          <p:cNvSpPr/>
          <p:nvPr/>
        </p:nvSpPr>
        <p:spPr>
          <a:xfrm>
            <a:off x="275998" y="4463018"/>
            <a:ext cx="5777908" cy="2077481"/>
          </a:xfrm>
          <a:prstGeom prst="rect">
            <a:avLst/>
          </a:prstGeom>
          <a:gradFill flip="none" rotWithShape="1">
            <a:gsLst>
              <a:gs pos="0">
                <a:srgbClr val="C6F5FE">
                  <a:alpha val="0"/>
                </a:srgbClr>
              </a:gs>
              <a:gs pos="100000">
                <a:srgbClr val="8BDBFF">
                  <a:lumMod val="92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flipH="1">
            <a:off x="6130057" y="4527549"/>
            <a:ext cx="5777908" cy="2012950"/>
          </a:xfrm>
          <a:prstGeom prst="rect">
            <a:avLst/>
          </a:prstGeom>
          <a:gradFill flip="none" rotWithShape="1">
            <a:gsLst>
              <a:gs pos="0">
                <a:srgbClr val="C6F5FE">
                  <a:alpha val="0"/>
                </a:srgbClr>
              </a:gs>
              <a:gs pos="100000">
                <a:srgbClr val="8BDBFF">
                  <a:lumMod val="92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p:cNvSpPr/>
          <p:nvPr/>
        </p:nvSpPr>
        <p:spPr>
          <a:xfrm>
            <a:off x="233361" y="1364343"/>
            <a:ext cx="11722101" cy="1013090"/>
          </a:xfrm>
          <a:prstGeom prst="rect">
            <a:avLst/>
          </a:prstGeom>
          <a:gradFill flip="none" rotWithShape="1">
            <a:gsLst>
              <a:gs pos="0">
                <a:schemeClr val="bg1"/>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60" name="Group 59"/>
          <p:cNvGrpSpPr/>
          <p:nvPr/>
        </p:nvGrpSpPr>
        <p:grpSpPr>
          <a:xfrm>
            <a:off x="1912722" y="1480458"/>
            <a:ext cx="4007670" cy="2540100"/>
            <a:chOff x="1912722" y="1480458"/>
            <a:chExt cx="4007670" cy="2540100"/>
          </a:xfrm>
        </p:grpSpPr>
        <p:sp>
          <p:nvSpPr>
            <p:cNvPr id="41" name="Rectangle 40"/>
            <p:cNvSpPr/>
            <p:nvPr/>
          </p:nvSpPr>
          <p:spPr>
            <a:xfrm>
              <a:off x="1912722" y="1480458"/>
              <a:ext cx="4007670" cy="2540100"/>
            </a:xfrm>
            <a:prstGeom prst="rect">
              <a:avLst/>
            </a:prstGeom>
            <a:gradFill flip="none" rotWithShape="1">
              <a:gsLst>
                <a:gs pos="0">
                  <a:srgbClr val="C6F5FE"/>
                </a:gs>
                <a:gs pos="100000">
                  <a:srgbClr val="8BDBFF"/>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p:cNvSpPr/>
            <p:nvPr/>
          </p:nvSpPr>
          <p:spPr>
            <a:xfrm rot="5400000" flipV="1">
              <a:off x="2667472" y="792219"/>
              <a:ext cx="2407083" cy="3916579"/>
            </a:xfrm>
            <a:prstGeom prst="rect">
              <a:avLst/>
            </a:prstGeom>
            <a:gradFill flip="none" rotWithShape="1">
              <a:gsLst>
                <a:gs pos="0">
                  <a:schemeClr val="bg1">
                    <a:alpha val="46000"/>
                  </a:schemeClr>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38" name="Rectangle 37"/>
            <p:cNvSpPr/>
            <p:nvPr/>
          </p:nvSpPr>
          <p:spPr>
            <a:xfrm>
              <a:off x="1986156" y="1612543"/>
              <a:ext cx="3934235" cy="2246769"/>
            </a:xfrm>
            <a:prstGeom prst="rect">
              <a:avLst/>
            </a:prstGeom>
          </p:spPr>
          <p:txBody>
            <a:bodyPr wrap="square">
              <a:spAutoFit/>
            </a:bodyPr>
            <a:lstStyle/>
            <a:p>
              <a:pPr marL="114300" indent="-114300"/>
              <a:r>
                <a:rPr lang="en-US" sz="2000" b="1" dirty="0" smtClean="0">
                  <a:solidFill>
                    <a:srgbClr val="002060"/>
                  </a:solidFill>
                </a:rPr>
                <a:t>“I know that so far we’ve been using standardized, IT issued devices. Next month, our executives will use their personal devices to access finance records. We need to do this securely.”</a:t>
              </a:r>
              <a:endParaRPr lang="en-US" sz="2000" b="1" dirty="0">
                <a:solidFill>
                  <a:srgbClr val="002060"/>
                </a:solidFill>
              </a:endParaRPr>
            </a:p>
          </p:txBody>
        </p:sp>
      </p:grpSp>
      <p:pic>
        <p:nvPicPr>
          <p:cNvPr id="3" name="Picture 2" descr="C:\Users\Mel.DUARTE\Desktop\IMG_6823.png"/>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3" y="1362501"/>
            <a:ext cx="4998823" cy="4503722"/>
          </a:xfrm>
          <a:prstGeom prst="rect">
            <a:avLst/>
          </a:prstGeom>
          <a:noFill/>
          <a:extLst>
            <a:ext uri="{909E8E84-426E-40DD-AFC4-6F175D3DCCD1}">
              <a14:hiddenFill xmlns:a14="http://schemas.microsoft.com/office/drawing/2010/main">
                <a:solidFill>
                  <a:srgbClr val="FFFFFF"/>
                </a:solidFill>
              </a14:hiddenFill>
            </a:ext>
          </a:extLst>
        </p:spPr>
      </p:pic>
      <p:grpSp>
        <p:nvGrpSpPr>
          <p:cNvPr id="56" name="Group 55"/>
          <p:cNvGrpSpPr/>
          <p:nvPr/>
        </p:nvGrpSpPr>
        <p:grpSpPr>
          <a:xfrm>
            <a:off x="6264826" y="4463018"/>
            <a:ext cx="4007670" cy="1327198"/>
            <a:chOff x="6264826" y="4463018"/>
            <a:chExt cx="4007670" cy="1327198"/>
          </a:xfrm>
        </p:grpSpPr>
        <p:sp>
          <p:nvSpPr>
            <p:cNvPr id="57" name="Rectangle 56"/>
            <p:cNvSpPr/>
            <p:nvPr/>
          </p:nvSpPr>
          <p:spPr>
            <a:xfrm>
              <a:off x="6264826" y="4463018"/>
              <a:ext cx="4007670" cy="1327198"/>
            </a:xfrm>
            <a:prstGeom prst="rect">
              <a:avLst/>
            </a:prstGeom>
            <a:gradFill flip="none" rotWithShape="1">
              <a:gsLst>
                <a:gs pos="0">
                  <a:srgbClr val="C6F5FE"/>
                </a:gs>
                <a:gs pos="100000">
                  <a:srgbClr val="8BDBFF"/>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p:cNvSpPr/>
            <p:nvPr/>
          </p:nvSpPr>
          <p:spPr>
            <a:xfrm rot="5400000" flipV="1">
              <a:off x="7635594" y="3168328"/>
              <a:ext cx="1175047" cy="3916579"/>
            </a:xfrm>
            <a:prstGeom prst="rect">
              <a:avLst/>
            </a:prstGeom>
            <a:gradFill flip="none" rotWithShape="1">
              <a:gsLst>
                <a:gs pos="0">
                  <a:schemeClr val="bg1">
                    <a:alpha val="46000"/>
                  </a:schemeClr>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9" name="Rectangle 58"/>
            <p:cNvSpPr/>
            <p:nvPr/>
          </p:nvSpPr>
          <p:spPr>
            <a:xfrm>
              <a:off x="6338261" y="4618786"/>
              <a:ext cx="3030080" cy="1015663"/>
            </a:xfrm>
            <a:prstGeom prst="rect">
              <a:avLst/>
            </a:prstGeom>
          </p:spPr>
          <p:txBody>
            <a:bodyPr wrap="square">
              <a:spAutoFit/>
            </a:bodyPr>
            <a:lstStyle/>
            <a:p>
              <a:pPr marL="114300" indent="-114300"/>
              <a:r>
                <a:rPr lang="en-US" sz="2000" b="1" dirty="0" smtClean="0">
                  <a:solidFill>
                    <a:srgbClr val="002060"/>
                  </a:solidFill>
                </a:rPr>
                <a:t>“This </a:t>
              </a:r>
              <a:r>
                <a:rPr lang="en-US" sz="2000" b="1" dirty="0">
                  <a:solidFill>
                    <a:srgbClr val="002060"/>
                  </a:solidFill>
                </a:rPr>
                <a:t>is a large </a:t>
              </a: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project that will </a:t>
              </a:r>
              <a:br>
                <a:rPr lang="en-US" sz="2000" b="1" dirty="0" smtClean="0">
                  <a:solidFill>
                    <a:srgbClr val="002060"/>
                  </a:solidFill>
                </a:rPr>
              </a:br>
              <a:r>
                <a:rPr lang="en-US" sz="2000" b="1" dirty="0" smtClean="0">
                  <a:solidFill>
                    <a:srgbClr val="002060"/>
                  </a:solidFill>
                </a:rPr>
                <a:t>take 3–4 months.”</a:t>
              </a:r>
              <a:endParaRPr lang="en-US" sz="2000" b="1" dirty="0">
                <a:solidFill>
                  <a:srgbClr val="002060"/>
                </a:solidFill>
              </a:endParaRPr>
            </a:p>
          </p:txBody>
        </p:sp>
      </p:grpSp>
      <p:sp>
        <p:nvSpPr>
          <p:cNvPr id="61" name="Oval 60"/>
          <p:cNvSpPr/>
          <p:nvPr/>
        </p:nvSpPr>
        <p:spPr>
          <a:xfrm>
            <a:off x="6094413" y="92500"/>
            <a:ext cx="2540000" cy="254000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3" name="Oval 62"/>
          <p:cNvSpPr/>
          <p:nvPr/>
        </p:nvSpPr>
        <p:spPr>
          <a:xfrm>
            <a:off x="7399993" y="1612543"/>
            <a:ext cx="2540000" cy="254000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4" name="Oval 63"/>
          <p:cNvSpPr/>
          <p:nvPr/>
        </p:nvSpPr>
        <p:spPr>
          <a:xfrm>
            <a:off x="6251944" y="1612543"/>
            <a:ext cx="1858866" cy="1858866"/>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5" name="Oval 64"/>
          <p:cNvSpPr/>
          <p:nvPr/>
        </p:nvSpPr>
        <p:spPr>
          <a:xfrm>
            <a:off x="8647340" y="944675"/>
            <a:ext cx="2540000" cy="254000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6" name="Oval 65"/>
          <p:cNvSpPr/>
          <p:nvPr/>
        </p:nvSpPr>
        <p:spPr>
          <a:xfrm>
            <a:off x="7756763" y="52046"/>
            <a:ext cx="2540000" cy="254000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8" name="Oval 67"/>
          <p:cNvSpPr/>
          <p:nvPr/>
        </p:nvSpPr>
        <p:spPr>
          <a:xfrm>
            <a:off x="10412285" y="1106000"/>
            <a:ext cx="1776543" cy="1776543"/>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5" name="Rectangle 24"/>
          <p:cNvSpPr/>
          <p:nvPr/>
        </p:nvSpPr>
        <p:spPr>
          <a:xfrm rot="16200000" flipH="1" flipV="1">
            <a:off x="8723126" y="3302182"/>
            <a:ext cx="596632" cy="5782770"/>
          </a:xfrm>
          <a:prstGeom prst="rect">
            <a:avLst/>
          </a:prstGeom>
          <a:gradFill flip="none" rotWithShape="1">
            <a:gsLst>
              <a:gs pos="0">
                <a:schemeClr val="bg1">
                  <a:alpha val="46000"/>
                </a:schemeClr>
              </a:gs>
              <a:gs pos="100000">
                <a:schemeClr val="accent4">
                  <a:alpha val="0"/>
                </a:schemeClr>
              </a:gs>
            </a:gsLst>
            <a:lin ang="6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2" name="Rectangle 11"/>
          <p:cNvSpPr/>
          <p:nvPr/>
        </p:nvSpPr>
        <p:spPr>
          <a:xfrm>
            <a:off x="-3" y="6325893"/>
            <a:ext cx="12188828" cy="222224"/>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101" name="Group 100"/>
          <p:cNvGrpSpPr/>
          <p:nvPr/>
        </p:nvGrpSpPr>
        <p:grpSpPr>
          <a:xfrm>
            <a:off x="6263239" y="471024"/>
            <a:ext cx="1413383" cy="1092473"/>
            <a:chOff x="6163305" y="688074"/>
            <a:chExt cx="1413383" cy="1092473"/>
          </a:xfrm>
        </p:grpSpPr>
        <p:sp>
          <p:nvSpPr>
            <p:cNvPr id="2052" name="Rectangle 2051"/>
            <p:cNvSpPr/>
            <p:nvPr/>
          </p:nvSpPr>
          <p:spPr>
            <a:xfrm>
              <a:off x="6388100" y="803423"/>
              <a:ext cx="1188587" cy="861774"/>
            </a:xfrm>
            <a:prstGeom prst="rect">
              <a:avLst/>
            </a:prstGeom>
          </p:spPr>
          <p:txBody>
            <a:bodyPr wrap="square">
              <a:spAutoFit/>
            </a:bodyPr>
            <a:lstStyle/>
            <a:p>
              <a:r>
                <a:rPr lang="en-US" sz="1000" dirty="0">
                  <a:solidFill>
                    <a:srgbClr val="08252E"/>
                  </a:solidFill>
                </a:rPr>
                <a:t>Get experts </a:t>
              </a:r>
              <a:r>
                <a:rPr lang="en-US" sz="1000" dirty="0" smtClean="0">
                  <a:solidFill>
                    <a:srgbClr val="08252E"/>
                  </a:solidFill>
                </a:rPr>
                <a:t/>
              </a:r>
              <a:br>
                <a:rPr lang="en-US" sz="1000" dirty="0" smtClean="0">
                  <a:solidFill>
                    <a:srgbClr val="08252E"/>
                  </a:solidFill>
                </a:rPr>
              </a:br>
              <a:r>
                <a:rPr lang="en-US" sz="1000" dirty="0" smtClean="0">
                  <a:solidFill>
                    <a:srgbClr val="08252E"/>
                  </a:solidFill>
                </a:rPr>
                <a:t>from </a:t>
              </a:r>
              <a:r>
                <a:rPr lang="en-US" sz="1000" dirty="0">
                  <a:solidFill>
                    <a:srgbClr val="08252E"/>
                  </a:solidFill>
                </a:rPr>
                <a:t>the </a:t>
              </a:r>
              <a:r>
                <a:rPr lang="en-US" sz="1000" b="1" dirty="0">
                  <a:solidFill>
                    <a:schemeClr val="accent2"/>
                  </a:solidFill>
                </a:rPr>
                <a:t>wireless</a:t>
              </a:r>
              <a:r>
                <a:rPr lang="en-US" sz="1000" dirty="0">
                  <a:solidFill>
                    <a:srgbClr val="08252E"/>
                  </a:solidFill>
                </a:rPr>
                <a:t>, </a:t>
              </a:r>
              <a:r>
                <a:rPr lang="en-US" sz="1000" b="1" dirty="0">
                  <a:solidFill>
                    <a:schemeClr val="accent1"/>
                  </a:solidFill>
                </a:rPr>
                <a:t>wired</a:t>
              </a:r>
              <a:r>
                <a:rPr lang="en-US" sz="1000" dirty="0">
                  <a:solidFill>
                    <a:srgbClr val="08252E"/>
                  </a:solidFill>
                </a:rPr>
                <a:t> and </a:t>
              </a:r>
              <a:r>
                <a:rPr lang="en-US" sz="1000" b="1" dirty="0">
                  <a:solidFill>
                    <a:schemeClr val="accent6"/>
                  </a:solidFill>
                </a:rPr>
                <a:t>security</a:t>
              </a:r>
              <a:r>
                <a:rPr lang="en-US" sz="1000" dirty="0">
                  <a:solidFill>
                    <a:srgbClr val="08252E"/>
                  </a:solidFill>
                </a:rPr>
                <a:t> teams together</a:t>
              </a:r>
              <a:endParaRPr lang="en-US" sz="1000" dirty="0"/>
            </a:p>
          </p:txBody>
        </p:sp>
        <p:sp>
          <p:nvSpPr>
            <p:cNvPr id="2053" name="Rectangle 2052"/>
            <p:cNvSpPr/>
            <p:nvPr/>
          </p:nvSpPr>
          <p:spPr>
            <a:xfrm>
              <a:off x="6305080" y="688074"/>
              <a:ext cx="1271608" cy="1092473"/>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2051" name="Oval 2050"/>
            <p:cNvSpPr/>
            <p:nvPr/>
          </p:nvSpPr>
          <p:spPr>
            <a:xfrm>
              <a:off x="6163305" y="1092535"/>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1</a:t>
              </a:r>
            </a:p>
          </p:txBody>
        </p:sp>
      </p:grpSp>
      <p:grpSp>
        <p:nvGrpSpPr>
          <p:cNvPr id="139" name="Group 138"/>
          <p:cNvGrpSpPr/>
          <p:nvPr/>
        </p:nvGrpSpPr>
        <p:grpSpPr>
          <a:xfrm>
            <a:off x="7676622" y="323129"/>
            <a:ext cx="1309074" cy="746173"/>
            <a:chOff x="7676622" y="323129"/>
            <a:chExt cx="1309074" cy="746173"/>
          </a:xfrm>
        </p:grpSpPr>
        <p:cxnSp>
          <p:nvCxnSpPr>
            <p:cNvPr id="2055" name="Elbow Connector 2054"/>
            <p:cNvCxnSpPr>
              <a:stCxn id="2053" idx="3"/>
              <a:endCxn id="73" idx="4"/>
            </p:cNvCxnSpPr>
            <p:nvPr/>
          </p:nvCxnSpPr>
          <p:spPr>
            <a:xfrm flipV="1">
              <a:off x="7676622" y="837990"/>
              <a:ext cx="342926" cy="179271"/>
            </a:xfrm>
            <a:prstGeom prst="bentConnector2">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nvGrpSpPr>
            <p:cNvPr id="2058" name="Group 2057"/>
            <p:cNvGrpSpPr/>
            <p:nvPr/>
          </p:nvGrpSpPr>
          <p:grpSpPr>
            <a:xfrm>
              <a:off x="7877773" y="323129"/>
              <a:ext cx="1107923" cy="746173"/>
              <a:chOff x="8268660" y="3847"/>
              <a:chExt cx="1107923" cy="746173"/>
            </a:xfrm>
          </p:grpSpPr>
          <p:sp>
            <p:nvSpPr>
              <p:cNvPr id="2057" name="Rectangle 2056"/>
              <p:cNvSpPr/>
              <p:nvPr/>
            </p:nvSpPr>
            <p:spPr>
              <a:xfrm>
                <a:off x="8596106" y="34428"/>
                <a:ext cx="780477" cy="707886"/>
              </a:xfrm>
              <a:prstGeom prst="rect">
                <a:avLst/>
              </a:prstGeom>
            </p:spPr>
            <p:txBody>
              <a:bodyPr wrap="square">
                <a:spAutoFit/>
              </a:bodyPr>
              <a:lstStyle/>
              <a:p>
                <a:pPr algn="ctr"/>
                <a:r>
                  <a:rPr lang="en-US" sz="1000" dirty="0">
                    <a:solidFill>
                      <a:srgbClr val="08252E"/>
                    </a:solidFill>
                  </a:rPr>
                  <a:t>Work </a:t>
                </a:r>
                <a:r>
                  <a:rPr lang="en-US" sz="1000" dirty="0" smtClean="0">
                    <a:solidFill>
                      <a:srgbClr val="08252E"/>
                    </a:solidFill>
                  </a:rPr>
                  <a:t/>
                </a:r>
                <a:br>
                  <a:rPr lang="en-US" sz="1000" dirty="0" smtClean="0">
                    <a:solidFill>
                      <a:srgbClr val="08252E"/>
                    </a:solidFill>
                  </a:rPr>
                </a:br>
                <a:r>
                  <a:rPr lang="en-US" sz="1000" dirty="0" smtClean="0">
                    <a:solidFill>
                      <a:srgbClr val="08252E"/>
                    </a:solidFill>
                  </a:rPr>
                  <a:t>out </a:t>
                </a:r>
                <a:r>
                  <a:rPr lang="en-US" sz="1000" dirty="0">
                    <a:solidFill>
                      <a:srgbClr val="08252E"/>
                    </a:solidFill>
                  </a:rPr>
                  <a:t>a project </a:t>
                </a:r>
                <a:r>
                  <a:rPr lang="en-US" sz="1000" dirty="0" smtClean="0">
                    <a:solidFill>
                      <a:srgbClr val="08252E"/>
                    </a:solidFill>
                  </a:rPr>
                  <a:t>plan</a:t>
                </a:r>
                <a:endParaRPr lang="en-US" sz="1000" dirty="0">
                  <a:solidFill>
                    <a:srgbClr val="08252E"/>
                  </a:solidFill>
                </a:endParaRPr>
              </a:p>
            </p:txBody>
          </p:sp>
          <p:sp>
            <p:nvSpPr>
              <p:cNvPr id="79" name="Rectangle 78"/>
              <p:cNvSpPr/>
              <p:nvPr/>
            </p:nvSpPr>
            <p:spPr>
              <a:xfrm rot="2700000">
                <a:off x="8612609" y="4762"/>
                <a:ext cx="746173" cy="744343"/>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73" name="Oval 72"/>
              <p:cNvSpPr/>
              <p:nvPr/>
            </p:nvSpPr>
            <p:spPr>
              <a:xfrm>
                <a:off x="8268660" y="235158"/>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2</a:t>
                </a:r>
              </a:p>
            </p:txBody>
          </p:sp>
        </p:grpSp>
      </p:grpSp>
      <p:grpSp>
        <p:nvGrpSpPr>
          <p:cNvPr id="140" name="Group 139"/>
          <p:cNvGrpSpPr/>
          <p:nvPr/>
        </p:nvGrpSpPr>
        <p:grpSpPr>
          <a:xfrm>
            <a:off x="8857974" y="193508"/>
            <a:ext cx="2876826" cy="751167"/>
            <a:chOff x="8857974" y="193508"/>
            <a:chExt cx="2876826" cy="751167"/>
          </a:xfrm>
        </p:grpSpPr>
        <p:sp>
          <p:nvSpPr>
            <p:cNvPr id="2062" name="Oval 2061"/>
            <p:cNvSpPr/>
            <p:nvPr/>
          </p:nvSpPr>
          <p:spPr>
            <a:xfrm>
              <a:off x="9715813" y="193508"/>
              <a:ext cx="2018987" cy="751167"/>
            </a:xfrm>
            <a:prstGeom prst="ellipse">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Oval 83"/>
            <p:cNvSpPr/>
            <p:nvPr/>
          </p:nvSpPr>
          <p:spPr>
            <a:xfrm>
              <a:off x="9583038" y="427316"/>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3</a:t>
              </a:r>
            </a:p>
          </p:txBody>
        </p:sp>
        <p:sp>
          <p:nvSpPr>
            <p:cNvPr id="2063" name="Rectangle 2062"/>
            <p:cNvSpPr/>
            <p:nvPr/>
          </p:nvSpPr>
          <p:spPr>
            <a:xfrm>
              <a:off x="9939993" y="292092"/>
              <a:ext cx="1688128" cy="400110"/>
            </a:xfrm>
            <a:prstGeom prst="rect">
              <a:avLst/>
            </a:prstGeom>
          </p:spPr>
          <p:txBody>
            <a:bodyPr wrap="square">
              <a:spAutoFit/>
            </a:bodyPr>
            <a:lstStyle/>
            <a:p>
              <a:pPr algn="ctr"/>
              <a:r>
                <a:rPr lang="en-US" sz="1000" dirty="0"/>
                <a:t>Redesign </a:t>
              </a:r>
              <a:r>
                <a:rPr lang="en-US" sz="1000" dirty="0" smtClean="0"/>
                <a:t>access control to </a:t>
              </a:r>
              <a:r>
                <a:rPr lang="en-US" sz="1000" dirty="0"/>
                <a:t>the production network</a:t>
              </a:r>
            </a:p>
          </p:txBody>
        </p:sp>
        <p:cxnSp>
          <p:nvCxnSpPr>
            <p:cNvPr id="87" name="Elbow Connector 86"/>
            <p:cNvCxnSpPr>
              <a:stCxn id="79" idx="0"/>
              <a:endCxn id="84" idx="2"/>
            </p:cNvCxnSpPr>
            <p:nvPr/>
          </p:nvCxnSpPr>
          <p:spPr>
            <a:xfrm>
              <a:off x="8857974" y="433051"/>
              <a:ext cx="725064" cy="136040"/>
            </a:xfrm>
            <a:prstGeom prst="bentConnector3">
              <a:avLst>
                <a:gd name="adj1" fmla="val 50000"/>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1" name="Group 140"/>
          <p:cNvGrpSpPr/>
          <p:nvPr/>
        </p:nvGrpSpPr>
        <p:grpSpPr>
          <a:xfrm>
            <a:off x="8669993" y="944675"/>
            <a:ext cx="2055314" cy="1009132"/>
            <a:chOff x="8669993" y="944675"/>
            <a:chExt cx="2055314" cy="1009132"/>
          </a:xfrm>
        </p:grpSpPr>
        <p:grpSp>
          <p:nvGrpSpPr>
            <p:cNvPr id="106" name="Group 105"/>
            <p:cNvGrpSpPr/>
            <p:nvPr/>
          </p:nvGrpSpPr>
          <p:grpSpPr>
            <a:xfrm>
              <a:off x="8669993" y="1186833"/>
              <a:ext cx="1568881" cy="766974"/>
              <a:chOff x="8669993" y="1339511"/>
              <a:chExt cx="1568881" cy="766974"/>
            </a:xfrm>
          </p:grpSpPr>
          <p:sp>
            <p:nvSpPr>
              <p:cNvPr id="93" name="Rectangle 92"/>
              <p:cNvSpPr/>
              <p:nvPr/>
            </p:nvSpPr>
            <p:spPr>
              <a:xfrm>
                <a:off x="8984942" y="1522078"/>
                <a:ext cx="1208387" cy="400110"/>
              </a:xfrm>
              <a:prstGeom prst="rect">
                <a:avLst/>
              </a:prstGeom>
            </p:spPr>
            <p:txBody>
              <a:bodyPr wrap="square">
                <a:spAutoFit/>
              </a:bodyPr>
              <a:lstStyle/>
              <a:p>
                <a:r>
                  <a:rPr lang="en-US" sz="1000" dirty="0">
                    <a:solidFill>
                      <a:srgbClr val="08252E"/>
                    </a:solidFill>
                  </a:rPr>
                  <a:t>Configure each switch using CLI</a:t>
                </a:r>
              </a:p>
            </p:txBody>
          </p:sp>
          <p:sp>
            <p:nvSpPr>
              <p:cNvPr id="103" name="Rectangle 102"/>
              <p:cNvSpPr/>
              <p:nvPr/>
            </p:nvSpPr>
            <p:spPr>
              <a:xfrm>
                <a:off x="8843168" y="1505902"/>
                <a:ext cx="1395706" cy="432758"/>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94" name="Oval 93"/>
              <p:cNvSpPr/>
              <p:nvPr/>
            </p:nvSpPr>
            <p:spPr>
              <a:xfrm>
                <a:off x="8669993" y="1580506"/>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4</a:t>
                </a:r>
              </a:p>
            </p:txBody>
          </p:sp>
          <p:sp>
            <p:nvSpPr>
              <p:cNvPr id="104" name="Rectangle 103"/>
              <p:cNvSpPr/>
              <p:nvPr/>
            </p:nvSpPr>
            <p:spPr>
              <a:xfrm>
                <a:off x="8843168" y="1339511"/>
                <a:ext cx="1395706" cy="108189"/>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105" name="Rectangle 104"/>
              <p:cNvSpPr/>
              <p:nvPr/>
            </p:nvSpPr>
            <p:spPr>
              <a:xfrm>
                <a:off x="8843168" y="1998296"/>
                <a:ext cx="1395706" cy="108189"/>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grpSp>
        <p:cxnSp>
          <p:nvCxnSpPr>
            <p:cNvPr id="107" name="Elbow Connector 106"/>
            <p:cNvCxnSpPr>
              <a:stCxn id="2062" idx="4"/>
              <a:endCxn id="104" idx="0"/>
            </p:cNvCxnSpPr>
            <p:nvPr/>
          </p:nvCxnSpPr>
          <p:spPr>
            <a:xfrm rot="5400000">
              <a:off x="10012085" y="473611"/>
              <a:ext cx="242158" cy="1184286"/>
            </a:xfrm>
            <a:prstGeom prst="bentConnector3">
              <a:avLst>
                <a:gd name="adj1" fmla="val 50000"/>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2" name="Group 141"/>
          <p:cNvGrpSpPr/>
          <p:nvPr/>
        </p:nvGrpSpPr>
        <p:grpSpPr>
          <a:xfrm>
            <a:off x="6544867" y="1569603"/>
            <a:ext cx="2125127" cy="1004759"/>
            <a:chOff x="6544867" y="1569603"/>
            <a:chExt cx="2125127" cy="1004759"/>
          </a:xfrm>
        </p:grpSpPr>
        <p:grpSp>
          <p:nvGrpSpPr>
            <p:cNvPr id="92" name="Group 91"/>
            <p:cNvGrpSpPr/>
            <p:nvPr/>
          </p:nvGrpSpPr>
          <p:grpSpPr>
            <a:xfrm>
              <a:off x="6544867" y="1686971"/>
              <a:ext cx="1741883" cy="887391"/>
              <a:chOff x="6599222" y="1950480"/>
              <a:chExt cx="1741883" cy="887391"/>
            </a:xfrm>
          </p:grpSpPr>
          <p:sp>
            <p:nvSpPr>
              <p:cNvPr id="2078" name="Flowchart: Alternate Process 2077"/>
              <p:cNvSpPr/>
              <p:nvPr/>
            </p:nvSpPr>
            <p:spPr>
              <a:xfrm>
                <a:off x="6736072" y="1950480"/>
                <a:ext cx="1605033" cy="887391"/>
              </a:xfrm>
              <a:prstGeom prst="flowChartAlternateProcess">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115" name="Rectangle 114"/>
              <p:cNvSpPr/>
              <p:nvPr/>
            </p:nvSpPr>
            <p:spPr>
              <a:xfrm>
                <a:off x="6882772" y="1963288"/>
                <a:ext cx="1403978" cy="861774"/>
              </a:xfrm>
              <a:prstGeom prst="rect">
                <a:avLst/>
              </a:prstGeom>
            </p:spPr>
            <p:txBody>
              <a:bodyPr wrap="square">
                <a:spAutoFit/>
              </a:bodyPr>
              <a:lstStyle/>
              <a:p>
                <a:r>
                  <a:rPr lang="en-US" sz="1000" dirty="0">
                    <a:solidFill>
                      <a:srgbClr val="08252E"/>
                    </a:solidFill>
                  </a:rPr>
                  <a:t>Set-up multiple policies </a:t>
                </a:r>
                <a:r>
                  <a:rPr lang="en-US" sz="1000" dirty="0" smtClean="0">
                    <a:solidFill>
                      <a:srgbClr val="08252E"/>
                    </a:solidFill>
                  </a:rPr>
                  <a:t>on </a:t>
                </a:r>
                <a:r>
                  <a:rPr lang="en-US" sz="1000" b="1" dirty="0">
                    <a:solidFill>
                      <a:schemeClr val="accent1"/>
                    </a:solidFill>
                  </a:rPr>
                  <a:t>wired</a:t>
                </a:r>
                <a:r>
                  <a:rPr lang="en-US" sz="1000" dirty="0">
                    <a:solidFill>
                      <a:srgbClr val="08252E"/>
                    </a:solidFill>
                  </a:rPr>
                  <a:t>, </a:t>
                </a:r>
                <a:r>
                  <a:rPr lang="en-US" sz="1000" b="1" dirty="0">
                    <a:solidFill>
                      <a:schemeClr val="accent2"/>
                    </a:solidFill>
                  </a:rPr>
                  <a:t>wireless</a:t>
                </a:r>
                <a:r>
                  <a:rPr lang="en-US" sz="1000" dirty="0">
                    <a:solidFill>
                      <a:srgbClr val="08252E"/>
                    </a:solidFill>
                  </a:rPr>
                  <a:t>, based on user and device on multiple systems</a:t>
                </a:r>
              </a:p>
            </p:txBody>
          </p:sp>
          <p:sp>
            <p:nvSpPr>
              <p:cNvPr id="116" name="Oval 115"/>
              <p:cNvSpPr/>
              <p:nvPr/>
            </p:nvSpPr>
            <p:spPr>
              <a:xfrm>
                <a:off x="6599222" y="2252400"/>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5</a:t>
                </a:r>
              </a:p>
            </p:txBody>
          </p:sp>
        </p:grpSp>
        <p:cxnSp>
          <p:nvCxnSpPr>
            <p:cNvPr id="117" name="Elbow Connector 116"/>
            <p:cNvCxnSpPr>
              <a:stCxn id="94" idx="2"/>
              <a:endCxn id="2078" idx="3"/>
            </p:cNvCxnSpPr>
            <p:nvPr/>
          </p:nvCxnSpPr>
          <p:spPr>
            <a:xfrm rot="10800000" flipV="1">
              <a:off x="8286751" y="1569603"/>
              <a:ext cx="383243" cy="561064"/>
            </a:xfrm>
            <a:prstGeom prst="bentConnector3">
              <a:avLst>
                <a:gd name="adj1" fmla="val 50000"/>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3" name="Group 142"/>
          <p:cNvGrpSpPr/>
          <p:nvPr/>
        </p:nvGrpSpPr>
        <p:grpSpPr>
          <a:xfrm>
            <a:off x="7287729" y="2592046"/>
            <a:ext cx="1708495" cy="1343625"/>
            <a:chOff x="7287729" y="2592046"/>
            <a:chExt cx="1708495" cy="1343625"/>
          </a:xfrm>
        </p:grpSpPr>
        <p:grpSp>
          <p:nvGrpSpPr>
            <p:cNvPr id="108" name="Group 107"/>
            <p:cNvGrpSpPr/>
            <p:nvPr/>
          </p:nvGrpSpPr>
          <p:grpSpPr>
            <a:xfrm>
              <a:off x="7669052" y="2665643"/>
              <a:ext cx="1327172" cy="1270028"/>
              <a:chOff x="7688735" y="2751869"/>
              <a:chExt cx="1327172" cy="1270028"/>
            </a:xfrm>
          </p:grpSpPr>
          <p:sp>
            <p:nvSpPr>
              <p:cNvPr id="135" name="Rectangle 134"/>
              <p:cNvSpPr/>
              <p:nvPr/>
            </p:nvSpPr>
            <p:spPr>
              <a:xfrm>
                <a:off x="7688735" y="2802108"/>
                <a:ext cx="1327172" cy="1015663"/>
              </a:xfrm>
              <a:prstGeom prst="rect">
                <a:avLst/>
              </a:prstGeom>
            </p:spPr>
            <p:txBody>
              <a:bodyPr wrap="square">
                <a:spAutoFit/>
              </a:bodyPr>
              <a:lstStyle/>
              <a:p>
                <a:pPr algn="ctr"/>
                <a:r>
                  <a:rPr lang="en-US" sz="1000" dirty="0" smtClean="0">
                    <a:solidFill>
                      <a:srgbClr val="08252E"/>
                    </a:solidFill>
                  </a:rPr>
                  <a:t>Set-up </a:t>
                </a:r>
                <a:br>
                  <a:rPr lang="en-US" sz="1000" dirty="0" smtClean="0">
                    <a:solidFill>
                      <a:srgbClr val="08252E"/>
                    </a:solidFill>
                  </a:rPr>
                </a:br>
                <a:r>
                  <a:rPr lang="en-US" sz="1000" dirty="0" smtClean="0">
                    <a:solidFill>
                      <a:srgbClr val="08252E"/>
                    </a:solidFill>
                  </a:rPr>
                  <a:t>   </a:t>
                </a:r>
                <a:r>
                  <a:rPr lang="en-US" sz="1000" b="1" dirty="0" smtClean="0">
                    <a:solidFill>
                      <a:srgbClr val="08252E"/>
                    </a:solidFill>
                  </a:rPr>
                  <a:t>individual exec</a:t>
                </a:r>
                <a:r>
                  <a:rPr lang="en-US" sz="1000" dirty="0" smtClean="0">
                    <a:solidFill>
                      <a:srgbClr val="08252E"/>
                    </a:solidFill>
                  </a:rPr>
                  <a:t/>
                </a:r>
                <a:br>
                  <a:rPr lang="en-US" sz="1000" dirty="0" smtClean="0">
                    <a:solidFill>
                      <a:srgbClr val="08252E"/>
                    </a:solidFill>
                  </a:rPr>
                </a:br>
                <a:r>
                  <a:rPr lang="en-US" sz="1000" dirty="0" smtClean="0">
                    <a:solidFill>
                      <a:srgbClr val="08252E"/>
                    </a:solidFill>
                  </a:rPr>
                  <a:t>with </a:t>
                </a:r>
                <a:r>
                  <a:rPr lang="en-US" sz="1000" dirty="0">
                    <a:solidFill>
                      <a:srgbClr val="08252E"/>
                    </a:solidFill>
                  </a:rPr>
                  <a:t>access credentials that </a:t>
                </a:r>
                <a:r>
                  <a:rPr lang="en-US" sz="1000" dirty="0" smtClean="0">
                    <a:solidFill>
                      <a:srgbClr val="08252E"/>
                    </a:solidFill>
                  </a:rPr>
                  <a:t/>
                </a:r>
                <a:br>
                  <a:rPr lang="en-US" sz="1000" dirty="0" smtClean="0">
                    <a:solidFill>
                      <a:srgbClr val="08252E"/>
                    </a:solidFill>
                  </a:rPr>
                </a:br>
                <a:r>
                  <a:rPr lang="en-US" sz="1000" dirty="0" smtClean="0">
                    <a:solidFill>
                      <a:srgbClr val="08252E"/>
                    </a:solidFill>
                  </a:rPr>
                  <a:t>go </a:t>
                </a:r>
                <a:r>
                  <a:rPr lang="en-US" sz="1000" dirty="0">
                    <a:solidFill>
                      <a:srgbClr val="08252E"/>
                    </a:solidFill>
                  </a:rPr>
                  <a:t>to </a:t>
                </a:r>
                <a:r>
                  <a:rPr lang="en-US" sz="1000" dirty="0" smtClean="0">
                    <a:solidFill>
                      <a:srgbClr val="08252E"/>
                    </a:solidFill>
                  </a:rPr>
                  <a:t>the right </a:t>
                </a:r>
                <a:br>
                  <a:rPr lang="en-US" sz="1000" dirty="0" smtClean="0">
                    <a:solidFill>
                      <a:srgbClr val="08252E"/>
                    </a:solidFill>
                  </a:rPr>
                </a:br>
                <a:r>
                  <a:rPr lang="en-US" sz="1000" dirty="0" smtClean="0">
                    <a:solidFill>
                      <a:srgbClr val="08252E"/>
                    </a:solidFill>
                  </a:rPr>
                  <a:t>resources</a:t>
                </a:r>
                <a:endParaRPr lang="en-US" sz="1000" dirty="0">
                  <a:solidFill>
                    <a:srgbClr val="08252E"/>
                  </a:solidFill>
                </a:endParaRPr>
              </a:p>
            </p:txBody>
          </p:sp>
          <p:sp>
            <p:nvSpPr>
              <p:cNvPr id="88" name="Oval 87"/>
              <p:cNvSpPr/>
              <p:nvPr/>
            </p:nvSpPr>
            <p:spPr>
              <a:xfrm>
                <a:off x="7717307" y="2751869"/>
                <a:ext cx="1270028" cy="1270028"/>
              </a:xfrm>
              <a:prstGeom prst="ellipse">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grpSp>
        <p:sp>
          <p:nvSpPr>
            <p:cNvPr id="136" name="Oval 135"/>
            <p:cNvSpPr/>
            <p:nvPr/>
          </p:nvSpPr>
          <p:spPr>
            <a:xfrm>
              <a:off x="7607207" y="2876585"/>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6</a:t>
              </a:r>
            </a:p>
          </p:txBody>
        </p:sp>
        <p:cxnSp>
          <p:nvCxnSpPr>
            <p:cNvPr id="146" name="Elbow Connector 145"/>
            <p:cNvCxnSpPr>
              <a:endCxn id="136" idx="2"/>
            </p:cNvCxnSpPr>
            <p:nvPr/>
          </p:nvCxnSpPr>
          <p:spPr>
            <a:xfrm rot="16200000" flipH="1">
              <a:off x="7234311" y="2645464"/>
              <a:ext cx="426314" cy="319478"/>
            </a:xfrm>
            <a:prstGeom prst="bentConnector2">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4" name="Group 143"/>
          <p:cNvGrpSpPr/>
          <p:nvPr/>
        </p:nvGrpSpPr>
        <p:grpSpPr>
          <a:xfrm>
            <a:off x="8781661" y="2057087"/>
            <a:ext cx="1473481" cy="1221277"/>
            <a:chOff x="8781661" y="2057087"/>
            <a:chExt cx="1473481" cy="1221277"/>
          </a:xfrm>
        </p:grpSpPr>
        <p:sp>
          <p:nvSpPr>
            <p:cNvPr id="113" name="Rounded Rectangle 112"/>
            <p:cNvSpPr/>
            <p:nvPr/>
          </p:nvSpPr>
          <p:spPr>
            <a:xfrm>
              <a:off x="9119815" y="2057087"/>
              <a:ext cx="1125242" cy="1221277"/>
            </a:xfrm>
            <a:prstGeom prst="roundRect">
              <a:avLst>
                <a:gd name="adj" fmla="val 17270"/>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Oval 99"/>
            <p:cNvSpPr/>
            <p:nvPr/>
          </p:nvSpPr>
          <p:spPr>
            <a:xfrm>
              <a:off x="8983195" y="2057087"/>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7</a:t>
              </a:r>
            </a:p>
          </p:txBody>
        </p:sp>
        <p:sp>
          <p:nvSpPr>
            <p:cNvPr id="152" name="Rectangle 151"/>
            <p:cNvSpPr/>
            <p:nvPr/>
          </p:nvSpPr>
          <p:spPr>
            <a:xfrm>
              <a:off x="9140210" y="2082950"/>
              <a:ext cx="1114932" cy="1169551"/>
            </a:xfrm>
            <a:prstGeom prst="rect">
              <a:avLst/>
            </a:prstGeom>
          </p:spPr>
          <p:txBody>
            <a:bodyPr wrap="square">
              <a:spAutoFit/>
            </a:bodyPr>
            <a:lstStyle/>
            <a:p>
              <a:pPr algn="ctr"/>
              <a:r>
                <a:rPr lang="en-US" sz="1000" dirty="0" smtClean="0">
                  <a:solidFill>
                    <a:srgbClr val="08252E"/>
                  </a:solidFill>
                </a:rPr>
                <a:t>Hopefully, the </a:t>
              </a:r>
              <a:r>
                <a:rPr lang="en-US" sz="1000" dirty="0">
                  <a:solidFill>
                    <a:srgbClr val="08252E"/>
                  </a:solidFill>
                </a:rPr>
                <a:t>wireless </a:t>
              </a:r>
              <a:r>
                <a:rPr lang="en-US" sz="1000" dirty="0" smtClean="0">
                  <a:solidFill>
                    <a:srgbClr val="08252E"/>
                  </a:solidFill>
                </a:rPr>
                <a:t>supports </a:t>
              </a:r>
              <a:r>
                <a:rPr lang="en-US" sz="1000" dirty="0">
                  <a:solidFill>
                    <a:srgbClr val="08252E"/>
                  </a:solidFill>
                </a:rPr>
                <a:t>the same level of QoS </a:t>
              </a:r>
              <a:r>
                <a:rPr lang="en-US" sz="1000" dirty="0" smtClean="0">
                  <a:solidFill>
                    <a:srgbClr val="08252E"/>
                  </a:solidFill>
                </a:rPr>
                <a:t>as </a:t>
              </a:r>
              <a:r>
                <a:rPr lang="en-US" sz="1000" dirty="0">
                  <a:solidFill>
                    <a:srgbClr val="08252E"/>
                  </a:solidFill>
                </a:rPr>
                <a:t>wired so the </a:t>
              </a:r>
              <a:r>
                <a:rPr lang="en-US" sz="1000" dirty="0" smtClean="0">
                  <a:solidFill>
                    <a:srgbClr val="08252E"/>
                  </a:solidFill>
                </a:rPr>
                <a:t>demos </a:t>
              </a:r>
              <a:r>
                <a:rPr lang="en-US" sz="1000" dirty="0">
                  <a:solidFill>
                    <a:srgbClr val="08252E"/>
                  </a:solidFill>
                </a:rPr>
                <a:t>and </a:t>
              </a:r>
              <a:r>
                <a:rPr lang="en-US" sz="1000" dirty="0" smtClean="0">
                  <a:solidFill>
                    <a:srgbClr val="08252E"/>
                  </a:solidFill>
                </a:rPr>
                <a:t>video </a:t>
              </a:r>
              <a:r>
                <a:rPr lang="en-US" sz="1000" dirty="0">
                  <a:solidFill>
                    <a:srgbClr val="08252E"/>
                  </a:solidFill>
                </a:rPr>
                <a:t>look </a:t>
              </a:r>
              <a:r>
                <a:rPr lang="en-US" sz="1000" dirty="0" smtClean="0">
                  <a:solidFill>
                    <a:srgbClr val="08252E"/>
                  </a:solidFill>
                </a:rPr>
                <a:t>good</a:t>
              </a:r>
              <a:endParaRPr lang="en-US" sz="1000" dirty="0">
                <a:solidFill>
                  <a:srgbClr val="08252E"/>
                </a:solidFill>
              </a:endParaRPr>
            </a:p>
          </p:txBody>
        </p:sp>
        <p:cxnSp>
          <p:nvCxnSpPr>
            <p:cNvPr id="130" name="Elbow Connector 129"/>
            <p:cNvCxnSpPr>
              <a:stCxn id="88" idx="7"/>
            </p:cNvCxnSpPr>
            <p:nvPr/>
          </p:nvCxnSpPr>
          <p:spPr>
            <a:xfrm rot="5400000" flipH="1" flipV="1">
              <a:off x="8784799" y="2511464"/>
              <a:ext cx="337033" cy="343309"/>
            </a:xfrm>
            <a:prstGeom prst="bentConnector2">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sp>
        <p:nvSpPr>
          <p:cNvPr id="19" name="Rectangle 18"/>
          <p:cNvSpPr/>
          <p:nvPr/>
        </p:nvSpPr>
        <p:spPr>
          <a:xfrm>
            <a:off x="-126999" y="5859335"/>
            <a:ext cx="12442824" cy="693865"/>
          </a:xfrm>
          <a:prstGeom prst="rect">
            <a:avLst/>
          </a:prstGeom>
          <a:gradFill>
            <a:gsLst>
              <a:gs pos="0">
                <a:schemeClr val="accent1"/>
              </a:gs>
              <a:gs pos="7000">
                <a:srgbClr val="0072A2"/>
              </a:gs>
              <a:gs pos="100000">
                <a:schemeClr val="tx1">
                  <a:lumMod val="50000"/>
                </a:schemeClr>
              </a:gs>
            </a:gsLst>
            <a:lin ang="5100000" scaled="0"/>
          </a:gradFill>
          <a:ln>
            <a:noFill/>
          </a:ln>
          <a:effectLst>
            <a:innerShdw blurRad="127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134" name="Group 133"/>
          <p:cNvGrpSpPr/>
          <p:nvPr/>
        </p:nvGrpSpPr>
        <p:grpSpPr>
          <a:xfrm>
            <a:off x="275998" y="5904775"/>
            <a:ext cx="5777908" cy="587193"/>
            <a:chOff x="275998" y="5895250"/>
            <a:chExt cx="5777908" cy="587193"/>
          </a:xfrm>
        </p:grpSpPr>
        <p:sp>
          <p:nvSpPr>
            <p:cNvPr id="29" name="Rectangle 28"/>
            <p:cNvSpPr/>
            <p:nvPr/>
          </p:nvSpPr>
          <p:spPr>
            <a:xfrm>
              <a:off x="275998" y="5895250"/>
              <a:ext cx="5777908" cy="587193"/>
            </a:xfrm>
            <a:prstGeom prst="rect">
              <a:avLst/>
            </a:prstGeom>
            <a:gradFill flip="none" rotWithShape="1">
              <a:gsLst>
                <a:gs pos="0">
                  <a:srgbClr val="C6F5FE">
                    <a:alpha val="0"/>
                  </a:srgbClr>
                </a:gs>
                <a:gs pos="100000">
                  <a:srgbClr val="8BDBFF">
                    <a:lumMod val="92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2593321" y="5958014"/>
              <a:ext cx="1143262" cy="461665"/>
            </a:xfrm>
            <a:prstGeom prst="rect">
              <a:avLst/>
            </a:prstGeom>
            <a:noFill/>
          </p:spPr>
          <p:txBody>
            <a:bodyPr wrap="none" rtlCol="0">
              <a:spAutoFit/>
            </a:bodyPr>
            <a:lstStyle/>
            <a:p>
              <a:pPr algn="ctr"/>
              <a:r>
                <a:rPr lang="en-US" sz="2400" dirty="0" smtClean="0">
                  <a:effectLst>
                    <a:outerShdw blurRad="127000" algn="ctr" rotWithShape="0">
                      <a:prstClr val="black">
                        <a:alpha val="40000"/>
                      </a:prstClr>
                    </a:outerShdw>
                  </a:effectLst>
                </a:rPr>
                <a:t>CHRIS</a:t>
              </a:r>
              <a:endParaRPr lang="en-US" sz="2400" dirty="0">
                <a:effectLst>
                  <a:outerShdw blurRad="127000" algn="ctr" rotWithShape="0">
                    <a:prstClr val="black">
                      <a:alpha val="40000"/>
                    </a:prstClr>
                  </a:outerShdw>
                </a:effectLst>
              </a:endParaRPr>
            </a:p>
          </p:txBody>
        </p:sp>
      </p:grpSp>
      <p:grpSp>
        <p:nvGrpSpPr>
          <p:cNvPr id="138" name="Group 137"/>
          <p:cNvGrpSpPr/>
          <p:nvPr/>
        </p:nvGrpSpPr>
        <p:grpSpPr>
          <a:xfrm>
            <a:off x="6130057" y="5904775"/>
            <a:ext cx="5777908" cy="587193"/>
            <a:chOff x="6130057" y="5895250"/>
            <a:chExt cx="5777908" cy="587193"/>
          </a:xfrm>
        </p:grpSpPr>
        <p:sp>
          <p:nvSpPr>
            <p:cNvPr id="30" name="Rectangle 29"/>
            <p:cNvSpPr/>
            <p:nvPr/>
          </p:nvSpPr>
          <p:spPr>
            <a:xfrm>
              <a:off x="6130057" y="5895250"/>
              <a:ext cx="5777908" cy="587193"/>
            </a:xfrm>
            <a:prstGeom prst="rect">
              <a:avLst/>
            </a:prstGeom>
            <a:gradFill flip="none" rotWithShape="1">
              <a:gsLst>
                <a:gs pos="0">
                  <a:srgbClr val="C6F5FE">
                    <a:alpha val="0"/>
                  </a:srgbClr>
                </a:gs>
                <a:gs pos="100000">
                  <a:srgbClr val="8BDBFF">
                    <a:lumMod val="92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p:cNvSpPr txBox="1"/>
            <p:nvPr/>
          </p:nvSpPr>
          <p:spPr>
            <a:xfrm>
              <a:off x="8518906" y="5958014"/>
              <a:ext cx="1000210" cy="461665"/>
            </a:xfrm>
            <a:prstGeom prst="rect">
              <a:avLst/>
            </a:prstGeom>
            <a:noFill/>
          </p:spPr>
          <p:txBody>
            <a:bodyPr wrap="none" rtlCol="0">
              <a:spAutoFit/>
            </a:bodyPr>
            <a:lstStyle/>
            <a:p>
              <a:pPr algn="ctr"/>
              <a:r>
                <a:rPr lang="en-US" sz="2400" dirty="0" smtClean="0">
                  <a:effectLst>
                    <a:outerShdw blurRad="127000" algn="ctr" rotWithShape="0">
                      <a:prstClr val="black">
                        <a:alpha val="40000"/>
                      </a:prstClr>
                    </a:outerShdw>
                  </a:effectLst>
                </a:rPr>
                <a:t>DAVE</a:t>
              </a:r>
              <a:endParaRPr lang="en-US" sz="2400" dirty="0">
                <a:effectLst>
                  <a:outerShdw blurRad="127000" algn="ctr" rotWithShape="0">
                    <a:prstClr val="black">
                      <a:alpha val="40000"/>
                    </a:prstClr>
                  </a:outerShdw>
                </a:effectLst>
              </a:endParaRPr>
            </a:p>
          </p:txBody>
        </p:sp>
      </p:grpSp>
      <p:pic>
        <p:nvPicPr>
          <p:cNvPr id="5" name="Picture 3" descr="C:\Users\Mel.DUARTE\Desktop\IMG_7034.png"/>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9202053" y="1362500"/>
            <a:ext cx="2986772" cy="4484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960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fade">
                                      <p:cBhvr>
                                        <p:cTn id="7" dur="500"/>
                                        <p:tgtEl>
                                          <p:spTgt spid="13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down)">
                                      <p:cBhvr>
                                        <p:cTn id="11" dur="500"/>
                                        <p:tgtEl>
                                          <p:spTgt spid="15"/>
                                        </p:tgtEl>
                                      </p:cBhvr>
                                    </p:animEffect>
                                  </p:childTnLst>
                                </p:cTn>
                              </p:par>
                              <p:par>
                                <p:cTn id="12" presetID="22" presetClass="entr" presetSubtype="4"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down)">
                                      <p:cBhvr>
                                        <p:cTn id="14" dur="500"/>
                                        <p:tgtEl>
                                          <p:spTgt spid="34"/>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1000" fill="hold"/>
                                        <p:tgtEl>
                                          <p:spTgt spid="3"/>
                                        </p:tgtEl>
                                        <p:attrNameLst>
                                          <p:attrName>ppt_x</p:attrName>
                                        </p:attrNameLst>
                                      </p:cBhvr>
                                      <p:tavLst>
                                        <p:tav tm="0">
                                          <p:val>
                                            <p:strVal val="0-#ppt_w/2"/>
                                          </p:val>
                                        </p:tav>
                                        <p:tav tm="100000">
                                          <p:val>
                                            <p:strVal val="#ppt_x"/>
                                          </p:val>
                                        </p:tav>
                                      </p:tavLst>
                                    </p:anim>
                                    <p:anim calcmode="lin" valueType="num">
                                      <p:cBhvr additive="base">
                                        <p:cTn id="19" dur="10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fade">
                                      <p:cBhvr>
                                        <p:cTn id="23" dur="500"/>
                                        <p:tgtEl>
                                          <p:spTgt spid="6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38"/>
                                        </p:tgtEl>
                                        <p:attrNameLst>
                                          <p:attrName>style.visibility</p:attrName>
                                        </p:attrNameLst>
                                      </p:cBhvr>
                                      <p:to>
                                        <p:strVal val="visible"/>
                                      </p:to>
                                    </p:set>
                                    <p:animEffect transition="in" filter="fade">
                                      <p:cBhvr>
                                        <p:cTn id="28" dur="500"/>
                                        <p:tgtEl>
                                          <p:spTgt spid="138"/>
                                        </p:tgtEl>
                                      </p:cBhvr>
                                    </p:animEffect>
                                  </p:childTnLst>
                                </p:cTn>
                              </p:par>
                            </p:childTnLst>
                          </p:cTn>
                        </p:par>
                        <p:par>
                          <p:cTn id="29" fill="hold">
                            <p:stCondLst>
                              <p:cond delay="500"/>
                            </p:stCondLst>
                            <p:childTnLst>
                              <p:par>
                                <p:cTn id="30" presetID="22" presetClass="entr" presetSubtype="4" fill="hold" nodeType="afterEffect">
                                  <p:stCondLst>
                                    <p:cond delay="0"/>
                                  </p:stCondLst>
                                  <p:childTnLst>
                                    <p:set>
                                      <p:cBhvr>
                                        <p:cTn id="31" dur="1" fill="hold">
                                          <p:stCondLst>
                                            <p:cond delay="0"/>
                                          </p:stCondLst>
                                        </p:cTn>
                                        <p:tgtEl>
                                          <p:spTgt spid="145"/>
                                        </p:tgtEl>
                                        <p:attrNameLst>
                                          <p:attrName>style.visibility</p:attrName>
                                        </p:attrNameLst>
                                      </p:cBhvr>
                                      <p:to>
                                        <p:strVal val="visible"/>
                                      </p:to>
                                    </p:set>
                                    <p:animEffect transition="in" filter="wipe(down)">
                                      <p:cBhvr>
                                        <p:cTn id="32" dur="500"/>
                                        <p:tgtEl>
                                          <p:spTgt spid="14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500"/>
                                        <p:tgtEl>
                                          <p:spTgt spid="24"/>
                                        </p:tgtEl>
                                      </p:cBhvr>
                                    </p:animEffect>
                                  </p:childTnLst>
                                </p:cTn>
                              </p:par>
                            </p:childTnLst>
                          </p:cTn>
                        </p:par>
                        <p:par>
                          <p:cTn id="36" fill="hold">
                            <p:stCondLst>
                              <p:cond delay="1000"/>
                            </p:stCondLst>
                            <p:childTnLst>
                              <p:par>
                                <p:cTn id="37" presetID="2" presetClass="entr" presetSubtype="2"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1000" fill="hold"/>
                                        <p:tgtEl>
                                          <p:spTgt spid="5"/>
                                        </p:tgtEl>
                                        <p:attrNameLst>
                                          <p:attrName>ppt_x</p:attrName>
                                        </p:attrNameLst>
                                      </p:cBhvr>
                                      <p:tavLst>
                                        <p:tav tm="0">
                                          <p:val>
                                            <p:strVal val="1+#ppt_w/2"/>
                                          </p:val>
                                        </p:tav>
                                        <p:tav tm="100000">
                                          <p:val>
                                            <p:strVal val="#ppt_x"/>
                                          </p:val>
                                        </p:tav>
                                      </p:tavLst>
                                    </p:anim>
                                    <p:anim calcmode="lin" valueType="num">
                                      <p:cBhvr additive="base">
                                        <p:cTn id="40" dur="1000" fill="hold"/>
                                        <p:tgtEl>
                                          <p:spTgt spid="5"/>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10" presetClass="entr" presetSubtype="0" fill="hold" nodeType="afterEffect">
                                  <p:stCondLst>
                                    <p:cond delay="0"/>
                                  </p:stCondLst>
                                  <p:childTnLst>
                                    <p:set>
                                      <p:cBhvr>
                                        <p:cTn id="43" dur="1" fill="hold">
                                          <p:stCondLst>
                                            <p:cond delay="0"/>
                                          </p:stCondLst>
                                        </p:cTn>
                                        <p:tgtEl>
                                          <p:spTgt spid="101"/>
                                        </p:tgtEl>
                                        <p:attrNameLst>
                                          <p:attrName>style.visibility</p:attrName>
                                        </p:attrNameLst>
                                      </p:cBhvr>
                                      <p:to>
                                        <p:strVal val="visible"/>
                                      </p:to>
                                    </p:set>
                                    <p:animEffect transition="in" filter="fade">
                                      <p:cBhvr>
                                        <p:cTn id="44" dur="500"/>
                                        <p:tgtEl>
                                          <p:spTgt spid="101"/>
                                        </p:tgtEl>
                                      </p:cBhvr>
                                    </p:animEffect>
                                  </p:childTnLst>
                                </p:cTn>
                              </p:par>
                            </p:childTnLst>
                          </p:cTn>
                        </p:par>
                        <p:par>
                          <p:cTn id="45" fill="hold">
                            <p:stCondLst>
                              <p:cond delay="2500"/>
                            </p:stCondLst>
                            <p:childTnLst>
                              <p:par>
                                <p:cTn id="46" presetID="10" presetClass="entr" presetSubtype="0" fill="hold" nodeType="afterEffect">
                                  <p:stCondLst>
                                    <p:cond delay="0"/>
                                  </p:stCondLst>
                                  <p:childTnLst>
                                    <p:set>
                                      <p:cBhvr>
                                        <p:cTn id="47" dur="1" fill="hold">
                                          <p:stCondLst>
                                            <p:cond delay="0"/>
                                          </p:stCondLst>
                                        </p:cTn>
                                        <p:tgtEl>
                                          <p:spTgt spid="139"/>
                                        </p:tgtEl>
                                        <p:attrNameLst>
                                          <p:attrName>style.visibility</p:attrName>
                                        </p:attrNameLst>
                                      </p:cBhvr>
                                      <p:to>
                                        <p:strVal val="visible"/>
                                      </p:to>
                                    </p:set>
                                    <p:animEffect transition="in" filter="fade">
                                      <p:cBhvr>
                                        <p:cTn id="48" dur="500"/>
                                        <p:tgtEl>
                                          <p:spTgt spid="139"/>
                                        </p:tgtEl>
                                      </p:cBhvr>
                                    </p:animEffect>
                                  </p:childTnLst>
                                </p:cTn>
                              </p:par>
                            </p:childTnLst>
                          </p:cTn>
                        </p:par>
                        <p:par>
                          <p:cTn id="49" fill="hold">
                            <p:stCondLst>
                              <p:cond delay="3000"/>
                            </p:stCondLst>
                            <p:childTnLst>
                              <p:par>
                                <p:cTn id="50" presetID="10" presetClass="entr" presetSubtype="0" fill="hold" nodeType="afterEffect">
                                  <p:stCondLst>
                                    <p:cond delay="0"/>
                                  </p:stCondLst>
                                  <p:childTnLst>
                                    <p:set>
                                      <p:cBhvr>
                                        <p:cTn id="51" dur="1" fill="hold">
                                          <p:stCondLst>
                                            <p:cond delay="0"/>
                                          </p:stCondLst>
                                        </p:cTn>
                                        <p:tgtEl>
                                          <p:spTgt spid="140"/>
                                        </p:tgtEl>
                                        <p:attrNameLst>
                                          <p:attrName>style.visibility</p:attrName>
                                        </p:attrNameLst>
                                      </p:cBhvr>
                                      <p:to>
                                        <p:strVal val="visible"/>
                                      </p:to>
                                    </p:set>
                                    <p:animEffect transition="in" filter="fade">
                                      <p:cBhvr>
                                        <p:cTn id="52" dur="500"/>
                                        <p:tgtEl>
                                          <p:spTgt spid="140"/>
                                        </p:tgtEl>
                                      </p:cBhvr>
                                    </p:animEffect>
                                  </p:childTnLst>
                                </p:cTn>
                              </p:par>
                            </p:childTnLst>
                          </p:cTn>
                        </p:par>
                        <p:par>
                          <p:cTn id="53" fill="hold">
                            <p:stCondLst>
                              <p:cond delay="3500"/>
                            </p:stCondLst>
                            <p:childTnLst>
                              <p:par>
                                <p:cTn id="54" presetID="10" presetClass="entr" presetSubtype="0" fill="hold" nodeType="afterEffect">
                                  <p:stCondLst>
                                    <p:cond delay="0"/>
                                  </p:stCondLst>
                                  <p:childTnLst>
                                    <p:set>
                                      <p:cBhvr>
                                        <p:cTn id="55" dur="1" fill="hold">
                                          <p:stCondLst>
                                            <p:cond delay="0"/>
                                          </p:stCondLst>
                                        </p:cTn>
                                        <p:tgtEl>
                                          <p:spTgt spid="141"/>
                                        </p:tgtEl>
                                        <p:attrNameLst>
                                          <p:attrName>style.visibility</p:attrName>
                                        </p:attrNameLst>
                                      </p:cBhvr>
                                      <p:to>
                                        <p:strVal val="visible"/>
                                      </p:to>
                                    </p:set>
                                    <p:animEffect transition="in" filter="fade">
                                      <p:cBhvr>
                                        <p:cTn id="56" dur="500"/>
                                        <p:tgtEl>
                                          <p:spTgt spid="141"/>
                                        </p:tgtEl>
                                      </p:cBhvr>
                                    </p:animEffect>
                                  </p:childTnLst>
                                </p:cTn>
                              </p:par>
                            </p:childTnLst>
                          </p:cTn>
                        </p:par>
                        <p:par>
                          <p:cTn id="57" fill="hold">
                            <p:stCondLst>
                              <p:cond delay="4000"/>
                            </p:stCondLst>
                            <p:childTnLst>
                              <p:par>
                                <p:cTn id="58" presetID="10" presetClass="entr" presetSubtype="0" fill="hold" nodeType="afterEffect">
                                  <p:stCondLst>
                                    <p:cond delay="0"/>
                                  </p:stCondLst>
                                  <p:childTnLst>
                                    <p:set>
                                      <p:cBhvr>
                                        <p:cTn id="59" dur="1" fill="hold">
                                          <p:stCondLst>
                                            <p:cond delay="0"/>
                                          </p:stCondLst>
                                        </p:cTn>
                                        <p:tgtEl>
                                          <p:spTgt spid="142"/>
                                        </p:tgtEl>
                                        <p:attrNameLst>
                                          <p:attrName>style.visibility</p:attrName>
                                        </p:attrNameLst>
                                      </p:cBhvr>
                                      <p:to>
                                        <p:strVal val="visible"/>
                                      </p:to>
                                    </p:set>
                                    <p:animEffect transition="in" filter="fade">
                                      <p:cBhvr>
                                        <p:cTn id="60" dur="500"/>
                                        <p:tgtEl>
                                          <p:spTgt spid="142"/>
                                        </p:tgtEl>
                                      </p:cBhvr>
                                    </p:animEffect>
                                  </p:childTnLst>
                                </p:cTn>
                              </p:par>
                            </p:childTnLst>
                          </p:cTn>
                        </p:par>
                        <p:par>
                          <p:cTn id="61" fill="hold">
                            <p:stCondLst>
                              <p:cond delay="4500"/>
                            </p:stCondLst>
                            <p:childTnLst>
                              <p:par>
                                <p:cTn id="62" presetID="10" presetClass="entr" presetSubtype="0" fill="hold" nodeType="afterEffect">
                                  <p:stCondLst>
                                    <p:cond delay="0"/>
                                  </p:stCondLst>
                                  <p:childTnLst>
                                    <p:set>
                                      <p:cBhvr>
                                        <p:cTn id="63" dur="1" fill="hold">
                                          <p:stCondLst>
                                            <p:cond delay="0"/>
                                          </p:stCondLst>
                                        </p:cTn>
                                        <p:tgtEl>
                                          <p:spTgt spid="143"/>
                                        </p:tgtEl>
                                        <p:attrNameLst>
                                          <p:attrName>style.visibility</p:attrName>
                                        </p:attrNameLst>
                                      </p:cBhvr>
                                      <p:to>
                                        <p:strVal val="visible"/>
                                      </p:to>
                                    </p:set>
                                    <p:animEffect transition="in" filter="fade">
                                      <p:cBhvr>
                                        <p:cTn id="64" dur="500"/>
                                        <p:tgtEl>
                                          <p:spTgt spid="143"/>
                                        </p:tgtEl>
                                      </p:cBhvr>
                                    </p:animEffect>
                                  </p:childTnLst>
                                </p:cTn>
                              </p:par>
                            </p:childTnLst>
                          </p:cTn>
                        </p:par>
                        <p:par>
                          <p:cTn id="65" fill="hold">
                            <p:stCondLst>
                              <p:cond delay="5000"/>
                            </p:stCondLst>
                            <p:childTnLst>
                              <p:par>
                                <p:cTn id="66" presetID="10" presetClass="entr" presetSubtype="0" fill="hold" nodeType="afterEffect">
                                  <p:stCondLst>
                                    <p:cond delay="0"/>
                                  </p:stCondLst>
                                  <p:childTnLst>
                                    <p:set>
                                      <p:cBhvr>
                                        <p:cTn id="67" dur="1" fill="hold">
                                          <p:stCondLst>
                                            <p:cond delay="0"/>
                                          </p:stCondLst>
                                        </p:cTn>
                                        <p:tgtEl>
                                          <p:spTgt spid="144"/>
                                        </p:tgtEl>
                                        <p:attrNameLst>
                                          <p:attrName>style.visibility</p:attrName>
                                        </p:attrNameLst>
                                      </p:cBhvr>
                                      <p:to>
                                        <p:strVal val="visible"/>
                                      </p:to>
                                    </p:set>
                                    <p:animEffect transition="in" filter="fade">
                                      <p:cBhvr>
                                        <p:cTn id="68" dur="500"/>
                                        <p:tgtEl>
                                          <p:spTgt spid="144"/>
                                        </p:tgtEl>
                                      </p:cBhvr>
                                    </p:animEffect>
                                  </p:childTnLst>
                                </p:cTn>
                              </p:par>
                            </p:childTnLst>
                          </p:cTn>
                        </p:par>
                        <p:par>
                          <p:cTn id="69" fill="hold">
                            <p:stCondLst>
                              <p:cond delay="5500"/>
                            </p:stCondLst>
                            <p:childTnLst>
                              <p:par>
                                <p:cTn id="70" presetID="10" presetClass="entr" presetSubtype="0"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fade">
                                      <p:cBhvr>
                                        <p:cTn id="72" dur="500"/>
                                        <p:tgtEl>
                                          <p:spTgt spid="56"/>
                                        </p:tgtEl>
                                      </p:cBhvr>
                                    </p:animEffect>
                                  </p:childTnLst>
                                </p:cTn>
                              </p:par>
                              <p:par>
                                <p:cTn id="73" presetID="10" presetClass="exit" presetSubtype="0" fill="hold" nodeType="withEffect">
                                  <p:stCondLst>
                                    <p:cond delay="0"/>
                                  </p:stCondLst>
                                  <p:childTnLst>
                                    <p:animEffect transition="out" filter="fade">
                                      <p:cBhvr>
                                        <p:cTn id="74" dur="500"/>
                                        <p:tgtEl>
                                          <p:spTgt spid="101"/>
                                        </p:tgtEl>
                                      </p:cBhvr>
                                    </p:animEffect>
                                    <p:set>
                                      <p:cBhvr>
                                        <p:cTn id="75" dur="1" fill="hold">
                                          <p:stCondLst>
                                            <p:cond delay="499"/>
                                          </p:stCondLst>
                                        </p:cTn>
                                        <p:tgtEl>
                                          <p:spTgt spid="101"/>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139"/>
                                        </p:tgtEl>
                                      </p:cBhvr>
                                    </p:animEffect>
                                    <p:set>
                                      <p:cBhvr>
                                        <p:cTn id="78" dur="1" fill="hold">
                                          <p:stCondLst>
                                            <p:cond delay="499"/>
                                          </p:stCondLst>
                                        </p:cTn>
                                        <p:tgtEl>
                                          <p:spTgt spid="139"/>
                                        </p:tgtEl>
                                        <p:attrNameLst>
                                          <p:attrName>style.visibility</p:attrName>
                                        </p:attrNameLst>
                                      </p:cBhvr>
                                      <p:to>
                                        <p:strVal val="hidden"/>
                                      </p:to>
                                    </p:set>
                                  </p:childTnLst>
                                </p:cTn>
                              </p:par>
                              <p:par>
                                <p:cTn id="79" presetID="10" presetClass="exit" presetSubtype="0" fill="hold" nodeType="withEffect">
                                  <p:stCondLst>
                                    <p:cond delay="0"/>
                                  </p:stCondLst>
                                  <p:childTnLst>
                                    <p:animEffect transition="out" filter="fade">
                                      <p:cBhvr>
                                        <p:cTn id="80" dur="500"/>
                                        <p:tgtEl>
                                          <p:spTgt spid="140"/>
                                        </p:tgtEl>
                                      </p:cBhvr>
                                    </p:animEffect>
                                    <p:set>
                                      <p:cBhvr>
                                        <p:cTn id="81" dur="1" fill="hold">
                                          <p:stCondLst>
                                            <p:cond delay="499"/>
                                          </p:stCondLst>
                                        </p:cTn>
                                        <p:tgtEl>
                                          <p:spTgt spid="140"/>
                                        </p:tgtEl>
                                        <p:attrNameLst>
                                          <p:attrName>style.visibility</p:attrName>
                                        </p:attrNameLst>
                                      </p:cBhvr>
                                      <p:to>
                                        <p:strVal val="hidden"/>
                                      </p:to>
                                    </p:set>
                                  </p:childTnLst>
                                </p:cTn>
                              </p:par>
                              <p:par>
                                <p:cTn id="82" presetID="10" presetClass="exit" presetSubtype="0" fill="hold" nodeType="withEffect">
                                  <p:stCondLst>
                                    <p:cond delay="0"/>
                                  </p:stCondLst>
                                  <p:childTnLst>
                                    <p:animEffect transition="out" filter="fade">
                                      <p:cBhvr>
                                        <p:cTn id="83" dur="500"/>
                                        <p:tgtEl>
                                          <p:spTgt spid="141"/>
                                        </p:tgtEl>
                                      </p:cBhvr>
                                    </p:animEffect>
                                    <p:set>
                                      <p:cBhvr>
                                        <p:cTn id="84" dur="1" fill="hold">
                                          <p:stCondLst>
                                            <p:cond delay="499"/>
                                          </p:stCondLst>
                                        </p:cTn>
                                        <p:tgtEl>
                                          <p:spTgt spid="141"/>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500"/>
                                        <p:tgtEl>
                                          <p:spTgt spid="142"/>
                                        </p:tgtEl>
                                      </p:cBhvr>
                                    </p:animEffect>
                                    <p:set>
                                      <p:cBhvr>
                                        <p:cTn id="87" dur="1" fill="hold">
                                          <p:stCondLst>
                                            <p:cond delay="499"/>
                                          </p:stCondLst>
                                        </p:cTn>
                                        <p:tgtEl>
                                          <p:spTgt spid="142"/>
                                        </p:tgtEl>
                                        <p:attrNameLst>
                                          <p:attrName>style.visibility</p:attrName>
                                        </p:attrNameLst>
                                      </p:cBhvr>
                                      <p:to>
                                        <p:strVal val="hidden"/>
                                      </p:to>
                                    </p:set>
                                  </p:childTnLst>
                                </p:cTn>
                              </p:par>
                              <p:par>
                                <p:cTn id="88" presetID="10" presetClass="exit" presetSubtype="0" fill="hold" nodeType="withEffect">
                                  <p:stCondLst>
                                    <p:cond delay="0"/>
                                  </p:stCondLst>
                                  <p:childTnLst>
                                    <p:animEffect transition="out" filter="fade">
                                      <p:cBhvr>
                                        <p:cTn id="89" dur="500"/>
                                        <p:tgtEl>
                                          <p:spTgt spid="143"/>
                                        </p:tgtEl>
                                      </p:cBhvr>
                                    </p:animEffect>
                                    <p:set>
                                      <p:cBhvr>
                                        <p:cTn id="90" dur="1" fill="hold">
                                          <p:stCondLst>
                                            <p:cond delay="499"/>
                                          </p:stCondLst>
                                        </p:cTn>
                                        <p:tgtEl>
                                          <p:spTgt spid="143"/>
                                        </p:tgtEl>
                                        <p:attrNameLst>
                                          <p:attrName>style.visibility</p:attrName>
                                        </p:attrNameLst>
                                      </p:cBhvr>
                                      <p:to>
                                        <p:strVal val="hidden"/>
                                      </p:to>
                                    </p:set>
                                  </p:childTnLst>
                                </p:cTn>
                              </p:par>
                              <p:par>
                                <p:cTn id="91" presetID="10" presetClass="exit" presetSubtype="0" fill="hold" nodeType="withEffect">
                                  <p:stCondLst>
                                    <p:cond delay="0"/>
                                  </p:stCondLst>
                                  <p:childTnLst>
                                    <p:animEffect transition="out" filter="fade">
                                      <p:cBhvr>
                                        <p:cTn id="92" dur="500"/>
                                        <p:tgtEl>
                                          <p:spTgt spid="144"/>
                                        </p:tgtEl>
                                      </p:cBhvr>
                                    </p:animEffect>
                                    <p:set>
                                      <p:cBhvr>
                                        <p:cTn id="93" dur="1" fill="hold">
                                          <p:stCondLst>
                                            <p:cond delay="499"/>
                                          </p:stCondLst>
                                        </p:cTn>
                                        <p:tgtEl>
                                          <p:spTgt spid="144"/>
                                        </p:tgtEl>
                                        <p:attrNameLst>
                                          <p:attrName>style.visibility</p:attrName>
                                        </p:attrNameLst>
                                      </p:cBhvr>
                                      <p:to>
                                        <p:strVal val="hidden"/>
                                      </p:to>
                                    </p:set>
                                  </p:childTnLst>
                                </p:cTn>
                              </p:par>
                              <p:par>
                                <p:cTn id="94" presetID="10" presetClass="exit" presetSubtype="0" fill="hold" nodeType="withEffect">
                                  <p:stCondLst>
                                    <p:cond delay="0"/>
                                  </p:stCondLst>
                                  <p:childTnLst>
                                    <p:animEffect transition="out" filter="fade">
                                      <p:cBhvr>
                                        <p:cTn id="95" dur="500"/>
                                        <p:tgtEl>
                                          <p:spTgt spid="56"/>
                                        </p:tgtEl>
                                      </p:cBhvr>
                                    </p:animEffect>
                                    <p:set>
                                      <p:cBhvr>
                                        <p:cTn id="96" dur="1" fill="hold">
                                          <p:stCondLst>
                                            <p:cond delay="499"/>
                                          </p:stCondLst>
                                        </p:cTn>
                                        <p:tgtEl>
                                          <p:spTgt spid="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83"/>
          <p:cNvSpPr/>
          <p:nvPr/>
        </p:nvSpPr>
        <p:spPr>
          <a:xfrm rot="16200000">
            <a:off x="5888585" y="-641758"/>
            <a:ext cx="411654" cy="12188824"/>
          </a:xfrm>
          <a:prstGeom prst="rect">
            <a:avLst/>
          </a:prstGeom>
          <a:gradFill flip="none" rotWithShape="1">
            <a:gsLst>
              <a:gs pos="100000">
                <a:schemeClr val="bg1">
                  <a:lumMod val="75000"/>
                  <a:alpha val="0"/>
                </a:schemeClr>
              </a:gs>
              <a:gs pos="0">
                <a:schemeClr val="accent4">
                  <a:alpha val="68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12" name="Group 11"/>
          <p:cNvGrpSpPr/>
          <p:nvPr/>
        </p:nvGrpSpPr>
        <p:grpSpPr>
          <a:xfrm>
            <a:off x="6781800" y="0"/>
            <a:ext cx="5407023" cy="5658487"/>
            <a:chOff x="-4766022" y="1219200"/>
            <a:chExt cx="2404482" cy="5638806"/>
          </a:xfrm>
        </p:grpSpPr>
        <p:sp>
          <p:nvSpPr>
            <p:cNvPr id="69" name="Rectangle 68"/>
            <p:cNvSpPr/>
            <p:nvPr/>
          </p:nvSpPr>
          <p:spPr>
            <a:xfrm rot="5400000" flipV="1">
              <a:off x="-6983983" y="3437169"/>
              <a:ext cx="5638798" cy="1202875"/>
            </a:xfrm>
            <a:prstGeom prst="rect">
              <a:avLst/>
            </a:prstGeom>
            <a:solidFill>
              <a:srgbClr val="219DD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70" name="Rectangle 69"/>
            <p:cNvSpPr/>
            <p:nvPr/>
          </p:nvSpPr>
          <p:spPr>
            <a:xfrm rot="5400000" flipV="1">
              <a:off x="-5781743" y="3437800"/>
              <a:ext cx="5638802" cy="1201605"/>
            </a:xfrm>
            <a:prstGeom prst="rect">
              <a:avLst/>
            </a:prstGeom>
            <a:solidFill>
              <a:srgbClr val="0EBE9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cxnSp>
          <p:nvCxnSpPr>
            <p:cNvPr id="67" name="Straight Connector 66"/>
            <p:cNvCxnSpPr/>
            <p:nvPr/>
          </p:nvCxnSpPr>
          <p:spPr>
            <a:xfrm>
              <a:off x="-3563145" y="1219200"/>
              <a:ext cx="0" cy="56388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2" name="Rectangle 71"/>
          <p:cNvSpPr/>
          <p:nvPr/>
        </p:nvSpPr>
        <p:spPr>
          <a:xfrm rot="5400000" flipV="1">
            <a:off x="5294520" y="-4862300"/>
            <a:ext cx="1599784"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75" name="Rectangle 74"/>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2" name="Rectangle 51"/>
          <p:cNvSpPr/>
          <p:nvPr/>
        </p:nvSpPr>
        <p:spPr>
          <a:xfrm>
            <a:off x="-1"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02933" y="346500"/>
            <a:ext cx="11612880" cy="838200"/>
          </a:xfrm>
        </p:spPr>
        <p:txBody>
          <a:bodyPr/>
          <a:lstStyle/>
          <a:p>
            <a:r>
              <a:rPr lang="en-US" dirty="0" smtClean="0"/>
              <a:t>A Wide Gap Between IT and End User Perceptions</a:t>
            </a:r>
            <a:endParaRPr lang="en-US" dirty="0"/>
          </a:p>
        </p:txBody>
      </p:sp>
      <p:sp>
        <p:nvSpPr>
          <p:cNvPr id="58" name="Rectangle 57"/>
          <p:cNvSpPr/>
          <p:nvPr/>
        </p:nvSpPr>
        <p:spPr>
          <a:xfrm>
            <a:off x="-1" y="5665607"/>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TextBox 58"/>
          <p:cNvSpPr txBox="1"/>
          <p:nvPr/>
        </p:nvSpPr>
        <p:spPr>
          <a:xfrm>
            <a:off x="2202142" y="5785544"/>
            <a:ext cx="7784570" cy="1031051"/>
          </a:xfrm>
          <a:prstGeom prst="rect">
            <a:avLst/>
          </a:prstGeom>
          <a:noFill/>
        </p:spPr>
        <p:txBody>
          <a:bodyPr wrap="none" rtlCol="0">
            <a:spAutoFit/>
          </a:bodyPr>
          <a:lstStyle/>
          <a:p>
            <a:pPr algn="ctr">
              <a:spcAft>
                <a:spcPts val="600"/>
              </a:spcAft>
              <a:buClr>
                <a:srgbClr val="3F5CFF">
                  <a:lumMod val="60000"/>
                  <a:lumOff val="40000"/>
                </a:srgbClr>
              </a:buClr>
              <a:buSzPct val="90000"/>
              <a:defRPr/>
            </a:pPr>
            <a:r>
              <a:rPr lang="en-US" sz="2800" spc="-30" dirty="0" smtClean="0">
                <a:effectLst>
                  <a:outerShdw blurRad="127000" algn="ctr" rotWithShape="0">
                    <a:prstClr val="black">
                      <a:alpha val="40000"/>
                    </a:prstClr>
                  </a:outerShdw>
                </a:effectLst>
              </a:rPr>
              <a:t>Only 11% </a:t>
            </a:r>
            <a:r>
              <a:rPr lang="en-US" sz="2800" spc="-30" dirty="0">
                <a:effectLst>
                  <a:outerShdw blurRad="127000" algn="ctr" rotWithShape="0">
                    <a:prstClr val="black">
                      <a:alpha val="40000"/>
                    </a:prstClr>
                  </a:outerShdw>
                </a:effectLst>
              </a:rPr>
              <a:t>of Users </a:t>
            </a:r>
            <a:r>
              <a:rPr lang="en-US" sz="2800" spc="-30" dirty="0" smtClean="0">
                <a:effectLst>
                  <a:outerShdw blurRad="127000" algn="ctr" rotWithShape="0">
                    <a:prstClr val="black">
                      <a:alpha val="40000"/>
                    </a:prstClr>
                  </a:outerShdw>
                </a:effectLst>
              </a:rPr>
              <a:t>Access Business Applications </a:t>
            </a:r>
          </a:p>
          <a:p>
            <a:pPr algn="ctr">
              <a:spcAft>
                <a:spcPts val="600"/>
              </a:spcAft>
              <a:buClr>
                <a:srgbClr val="3F5CFF">
                  <a:lumMod val="60000"/>
                  <a:lumOff val="40000"/>
                </a:srgbClr>
              </a:buClr>
              <a:buSzPct val="90000"/>
              <a:defRPr/>
            </a:pPr>
            <a:r>
              <a:rPr lang="en-US" sz="2800" spc="-30" dirty="0" smtClean="0">
                <a:effectLst>
                  <a:outerShdw blurRad="127000" algn="ctr" rotWithShape="0">
                    <a:prstClr val="black">
                      <a:alpha val="40000"/>
                    </a:prstClr>
                  </a:outerShdw>
                </a:effectLst>
              </a:rPr>
              <a:t>from the Corporate Office 100% of the Time</a:t>
            </a:r>
            <a:endParaRPr lang="en-US" sz="2800" spc="-30" dirty="0">
              <a:effectLst>
                <a:outerShdw blurRad="127000" algn="ctr" rotWithShape="0">
                  <a:prstClr val="black">
                    <a:alpha val="40000"/>
                  </a:prstClr>
                </a:outerShdw>
              </a:effectLst>
            </a:endParaRPr>
          </a:p>
        </p:txBody>
      </p:sp>
      <p:sp>
        <p:nvSpPr>
          <p:cNvPr id="82" name="TextBox 81"/>
          <p:cNvSpPr txBox="1"/>
          <p:nvPr/>
        </p:nvSpPr>
        <p:spPr>
          <a:xfrm>
            <a:off x="6910118" y="1252522"/>
            <a:ext cx="884217" cy="400110"/>
          </a:xfrm>
          <a:prstGeom prst="rect">
            <a:avLst/>
          </a:prstGeom>
          <a:noFill/>
        </p:spPr>
        <p:txBody>
          <a:bodyPr wrap="none" rtlCol="0">
            <a:spAutoFit/>
          </a:bodyPr>
          <a:lstStyle/>
          <a:p>
            <a:pPr algn="ctr">
              <a:spcAft>
                <a:spcPts val="600"/>
              </a:spcAft>
              <a:buClr>
                <a:srgbClr val="3F5CFF">
                  <a:lumMod val="60000"/>
                  <a:lumOff val="40000"/>
                </a:srgbClr>
              </a:buClr>
              <a:buSzPct val="90000"/>
              <a:defRPr/>
            </a:pPr>
            <a:r>
              <a:rPr lang="en-US" sz="2000" b="1" spc="-30" dirty="0" smtClean="0">
                <a:effectLst>
                  <a:outerShdw blurRad="127000" algn="ctr" rotWithShape="0">
                    <a:prstClr val="black">
                      <a:alpha val="40000"/>
                    </a:prstClr>
                  </a:outerShdw>
                </a:effectLst>
              </a:rPr>
              <a:t>USER</a:t>
            </a:r>
            <a:endParaRPr lang="en-US" sz="2000" b="1" spc="-30" dirty="0">
              <a:effectLst>
                <a:outerShdw blurRad="127000" algn="ctr" rotWithShape="0">
                  <a:prstClr val="black">
                    <a:alpha val="40000"/>
                  </a:prstClr>
                </a:outerShdw>
              </a:effectLst>
            </a:endParaRPr>
          </a:p>
        </p:txBody>
      </p:sp>
      <p:sp>
        <p:nvSpPr>
          <p:cNvPr id="83" name="TextBox 82"/>
          <p:cNvSpPr txBox="1"/>
          <p:nvPr/>
        </p:nvSpPr>
        <p:spPr>
          <a:xfrm>
            <a:off x="11389696" y="1252522"/>
            <a:ext cx="404598" cy="400110"/>
          </a:xfrm>
          <a:prstGeom prst="rect">
            <a:avLst/>
          </a:prstGeom>
          <a:noFill/>
        </p:spPr>
        <p:txBody>
          <a:bodyPr wrap="none" rtlCol="0">
            <a:spAutoFit/>
          </a:bodyPr>
          <a:lstStyle/>
          <a:p>
            <a:pPr algn="ctr">
              <a:spcAft>
                <a:spcPts val="600"/>
              </a:spcAft>
              <a:buClr>
                <a:srgbClr val="3F5CFF">
                  <a:lumMod val="60000"/>
                  <a:lumOff val="40000"/>
                </a:srgbClr>
              </a:buClr>
              <a:buSzPct val="90000"/>
              <a:defRPr/>
            </a:pPr>
            <a:r>
              <a:rPr lang="en-US" sz="2000" b="1" spc="-30" dirty="0" smtClean="0">
                <a:effectLst>
                  <a:outerShdw blurRad="127000" algn="ctr" rotWithShape="0">
                    <a:prstClr val="black">
                      <a:alpha val="40000"/>
                    </a:prstClr>
                  </a:outerShdw>
                </a:effectLst>
              </a:rPr>
              <a:t>IT</a:t>
            </a:r>
            <a:endParaRPr lang="en-US" sz="2000" b="1" spc="-30" dirty="0">
              <a:effectLst>
                <a:outerShdw blurRad="127000" algn="ctr" rotWithShape="0">
                  <a:prstClr val="black">
                    <a:alpha val="40000"/>
                  </a:prstClr>
                </a:outerShdw>
              </a:effectLst>
            </a:endParaRPr>
          </a:p>
        </p:txBody>
      </p:sp>
      <p:grpSp>
        <p:nvGrpSpPr>
          <p:cNvPr id="26" name="Group 25"/>
          <p:cNvGrpSpPr/>
          <p:nvPr/>
        </p:nvGrpSpPr>
        <p:grpSpPr>
          <a:xfrm>
            <a:off x="6781801" y="1651000"/>
            <a:ext cx="5407022" cy="847376"/>
            <a:chOff x="6781801" y="1219200"/>
            <a:chExt cx="5407022" cy="943564"/>
          </a:xfrm>
        </p:grpSpPr>
        <p:sp>
          <p:nvSpPr>
            <p:cNvPr id="14" name="Rectangle 13"/>
            <p:cNvSpPr/>
            <p:nvPr/>
          </p:nvSpPr>
          <p:spPr>
            <a:xfrm>
              <a:off x="6781801" y="1219200"/>
              <a:ext cx="5407022" cy="943564"/>
            </a:xfrm>
            <a:prstGeom prst="rect">
              <a:avLst/>
            </a:prstGeom>
            <a:solidFill>
              <a:schemeClr val="tx1">
                <a:alpha val="20000"/>
              </a:scheme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6" name="TextBox 15"/>
            <p:cNvSpPr txBox="1"/>
            <p:nvPr/>
          </p:nvSpPr>
          <p:spPr>
            <a:xfrm>
              <a:off x="6874323" y="1405917"/>
              <a:ext cx="1006005" cy="651156"/>
            </a:xfrm>
            <a:prstGeom prst="rect">
              <a:avLst/>
            </a:prstGeom>
            <a:noFill/>
          </p:spPr>
          <p:txBody>
            <a:bodyPr wrap="none" rtlCol="0">
              <a:spAutoFit/>
            </a:bodyPr>
            <a:lstStyle/>
            <a:p>
              <a:pPr algn="r"/>
              <a:r>
                <a:rPr lang="en-US" sz="3200" b="1" dirty="0" smtClean="0">
                  <a:effectLst>
                    <a:outerShdw blurRad="127000" algn="ctr" rotWithShape="0">
                      <a:prstClr val="black">
                        <a:alpha val="40000"/>
                      </a:prstClr>
                    </a:outerShdw>
                  </a:effectLst>
                </a:rPr>
                <a:t>46%</a:t>
              </a:r>
              <a:endParaRPr lang="en-US" sz="3200" b="1" dirty="0">
                <a:effectLst>
                  <a:outerShdw blurRad="127000" algn="ctr" rotWithShape="0">
                    <a:prstClr val="black">
                      <a:alpha val="40000"/>
                    </a:prstClr>
                  </a:outerShdw>
                </a:effectLst>
              </a:endParaRPr>
            </a:p>
          </p:txBody>
        </p:sp>
        <p:sp>
          <p:nvSpPr>
            <p:cNvPr id="89" name="TextBox 88"/>
            <p:cNvSpPr txBox="1"/>
            <p:nvPr/>
          </p:nvSpPr>
          <p:spPr>
            <a:xfrm>
              <a:off x="11152688" y="1405917"/>
              <a:ext cx="1006005" cy="651156"/>
            </a:xfrm>
            <a:prstGeom prst="rect">
              <a:avLst/>
            </a:prstGeom>
            <a:noFill/>
          </p:spPr>
          <p:txBody>
            <a:bodyPr wrap="none" rtlCol="0">
              <a:spAutoFit/>
            </a:bodyPr>
            <a:lstStyle/>
            <a:p>
              <a:pPr algn="r"/>
              <a:r>
                <a:rPr lang="en-US" sz="3200" b="1" dirty="0" smtClean="0">
                  <a:effectLst>
                    <a:outerShdw blurRad="127000" algn="ctr" rotWithShape="0">
                      <a:prstClr val="black">
                        <a:alpha val="40000"/>
                      </a:prstClr>
                    </a:outerShdw>
                  </a:effectLst>
                </a:rPr>
                <a:t>39%</a:t>
              </a:r>
              <a:endParaRPr lang="en-US" sz="3200" b="1" dirty="0">
                <a:effectLst>
                  <a:outerShdw blurRad="127000" algn="ctr" rotWithShape="0">
                    <a:prstClr val="black">
                      <a:alpha val="40000"/>
                    </a:prstClr>
                  </a:outerShdw>
                </a:effectLst>
              </a:endParaRPr>
            </a:p>
          </p:txBody>
        </p:sp>
      </p:grpSp>
      <p:grpSp>
        <p:nvGrpSpPr>
          <p:cNvPr id="27" name="Group 26"/>
          <p:cNvGrpSpPr/>
          <p:nvPr/>
        </p:nvGrpSpPr>
        <p:grpSpPr>
          <a:xfrm>
            <a:off x="6781801" y="2573384"/>
            <a:ext cx="5407022" cy="865213"/>
            <a:chOff x="6781801" y="2216434"/>
            <a:chExt cx="5407022" cy="963426"/>
          </a:xfrm>
        </p:grpSpPr>
        <p:sp>
          <p:nvSpPr>
            <p:cNvPr id="85" name="Rectangle 84"/>
            <p:cNvSpPr/>
            <p:nvPr/>
          </p:nvSpPr>
          <p:spPr>
            <a:xfrm>
              <a:off x="6781801" y="2216434"/>
              <a:ext cx="5407022" cy="963426"/>
            </a:xfrm>
            <a:prstGeom prst="rect">
              <a:avLst/>
            </a:prstGeom>
            <a:solidFill>
              <a:schemeClr val="tx1">
                <a:alpha val="20000"/>
              </a:scheme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90" name="TextBox 89"/>
            <p:cNvSpPr txBox="1"/>
            <p:nvPr/>
          </p:nvSpPr>
          <p:spPr>
            <a:xfrm>
              <a:off x="6874323" y="2413082"/>
              <a:ext cx="1006005" cy="651156"/>
            </a:xfrm>
            <a:prstGeom prst="rect">
              <a:avLst/>
            </a:prstGeom>
            <a:noFill/>
          </p:spPr>
          <p:txBody>
            <a:bodyPr wrap="none" rtlCol="0">
              <a:spAutoFit/>
            </a:bodyPr>
            <a:lstStyle/>
            <a:p>
              <a:pPr algn="r"/>
              <a:r>
                <a:rPr lang="en-US" sz="3200" b="1" dirty="0">
                  <a:effectLst>
                    <a:outerShdw blurRad="127000" algn="ctr" rotWithShape="0">
                      <a:prstClr val="black">
                        <a:alpha val="40000"/>
                      </a:prstClr>
                    </a:outerShdw>
                  </a:effectLst>
                </a:rPr>
                <a:t>44%</a:t>
              </a:r>
            </a:p>
          </p:txBody>
        </p:sp>
        <p:sp>
          <p:nvSpPr>
            <p:cNvPr id="91" name="TextBox 90"/>
            <p:cNvSpPr txBox="1"/>
            <p:nvPr/>
          </p:nvSpPr>
          <p:spPr>
            <a:xfrm>
              <a:off x="11152688" y="2413082"/>
              <a:ext cx="1006005" cy="651156"/>
            </a:xfrm>
            <a:prstGeom prst="rect">
              <a:avLst/>
            </a:prstGeom>
            <a:noFill/>
          </p:spPr>
          <p:txBody>
            <a:bodyPr wrap="none" rtlCol="0">
              <a:spAutoFit/>
            </a:bodyPr>
            <a:lstStyle/>
            <a:p>
              <a:pPr algn="r"/>
              <a:r>
                <a:rPr lang="en-US" sz="3200" b="1" dirty="0">
                  <a:effectLst>
                    <a:outerShdw blurRad="127000" algn="ctr" rotWithShape="0">
                      <a:prstClr val="black">
                        <a:alpha val="40000"/>
                      </a:prstClr>
                    </a:outerShdw>
                  </a:effectLst>
                </a:rPr>
                <a:t>30%</a:t>
              </a:r>
            </a:p>
          </p:txBody>
        </p:sp>
      </p:grpSp>
      <p:grpSp>
        <p:nvGrpSpPr>
          <p:cNvPr id="28" name="Group 27"/>
          <p:cNvGrpSpPr/>
          <p:nvPr/>
        </p:nvGrpSpPr>
        <p:grpSpPr>
          <a:xfrm>
            <a:off x="6781801" y="3513605"/>
            <a:ext cx="5407022" cy="865213"/>
            <a:chOff x="6781801" y="3233531"/>
            <a:chExt cx="5407022" cy="963426"/>
          </a:xfrm>
        </p:grpSpPr>
        <p:sp>
          <p:nvSpPr>
            <p:cNvPr id="86" name="Rectangle 85"/>
            <p:cNvSpPr/>
            <p:nvPr/>
          </p:nvSpPr>
          <p:spPr>
            <a:xfrm>
              <a:off x="6781801" y="3233531"/>
              <a:ext cx="5407022" cy="963426"/>
            </a:xfrm>
            <a:prstGeom prst="rect">
              <a:avLst/>
            </a:prstGeom>
            <a:solidFill>
              <a:schemeClr val="tx1">
                <a:alpha val="20000"/>
              </a:scheme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92" name="TextBox 91"/>
            <p:cNvSpPr txBox="1"/>
            <p:nvPr/>
          </p:nvSpPr>
          <p:spPr>
            <a:xfrm>
              <a:off x="6874323" y="3430179"/>
              <a:ext cx="1006005" cy="651156"/>
            </a:xfrm>
            <a:prstGeom prst="rect">
              <a:avLst/>
            </a:prstGeom>
            <a:noFill/>
          </p:spPr>
          <p:txBody>
            <a:bodyPr wrap="none" rtlCol="0">
              <a:spAutoFit/>
            </a:bodyPr>
            <a:lstStyle/>
            <a:p>
              <a:pPr algn="r"/>
              <a:r>
                <a:rPr lang="en-US" sz="3200" b="1" dirty="0">
                  <a:effectLst>
                    <a:outerShdw blurRad="127000" algn="ctr" rotWithShape="0">
                      <a:prstClr val="black">
                        <a:alpha val="40000"/>
                      </a:prstClr>
                    </a:outerShdw>
                  </a:effectLst>
                </a:rPr>
                <a:t>54%</a:t>
              </a:r>
            </a:p>
          </p:txBody>
        </p:sp>
        <p:sp>
          <p:nvSpPr>
            <p:cNvPr id="93" name="TextBox 92"/>
            <p:cNvSpPr txBox="1"/>
            <p:nvPr/>
          </p:nvSpPr>
          <p:spPr>
            <a:xfrm>
              <a:off x="11152688" y="3430179"/>
              <a:ext cx="1006005" cy="651156"/>
            </a:xfrm>
            <a:prstGeom prst="rect">
              <a:avLst/>
            </a:prstGeom>
            <a:noFill/>
          </p:spPr>
          <p:txBody>
            <a:bodyPr wrap="none" rtlCol="0">
              <a:spAutoFit/>
            </a:bodyPr>
            <a:lstStyle/>
            <a:p>
              <a:pPr algn="r"/>
              <a:r>
                <a:rPr lang="en-US" sz="3200" b="1" dirty="0">
                  <a:effectLst>
                    <a:outerShdw blurRad="127000" algn="ctr" rotWithShape="0">
                      <a:prstClr val="black">
                        <a:alpha val="40000"/>
                      </a:prstClr>
                    </a:outerShdw>
                  </a:effectLst>
                </a:rPr>
                <a:t>35%</a:t>
              </a:r>
            </a:p>
          </p:txBody>
        </p:sp>
      </p:grpSp>
      <p:grpSp>
        <p:nvGrpSpPr>
          <p:cNvPr id="29" name="Group 28"/>
          <p:cNvGrpSpPr/>
          <p:nvPr/>
        </p:nvGrpSpPr>
        <p:grpSpPr>
          <a:xfrm>
            <a:off x="6781801" y="4453826"/>
            <a:ext cx="5407022" cy="865213"/>
            <a:chOff x="6781801" y="4250626"/>
            <a:chExt cx="5407022" cy="963426"/>
          </a:xfrm>
        </p:grpSpPr>
        <p:sp>
          <p:nvSpPr>
            <p:cNvPr id="87" name="Rectangle 86"/>
            <p:cNvSpPr/>
            <p:nvPr/>
          </p:nvSpPr>
          <p:spPr>
            <a:xfrm>
              <a:off x="6781801" y="4250626"/>
              <a:ext cx="5407022" cy="963426"/>
            </a:xfrm>
            <a:prstGeom prst="rect">
              <a:avLst/>
            </a:prstGeom>
            <a:solidFill>
              <a:schemeClr val="tx1">
                <a:alpha val="20000"/>
              </a:scheme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94" name="TextBox 93"/>
            <p:cNvSpPr txBox="1"/>
            <p:nvPr/>
          </p:nvSpPr>
          <p:spPr>
            <a:xfrm>
              <a:off x="6874323" y="4447274"/>
              <a:ext cx="1006005" cy="651156"/>
            </a:xfrm>
            <a:prstGeom prst="rect">
              <a:avLst/>
            </a:prstGeom>
            <a:noFill/>
          </p:spPr>
          <p:txBody>
            <a:bodyPr wrap="none" rtlCol="0">
              <a:spAutoFit/>
            </a:bodyPr>
            <a:lstStyle/>
            <a:p>
              <a:pPr algn="r"/>
              <a:r>
                <a:rPr lang="en-US" sz="3200" b="1" dirty="0">
                  <a:effectLst>
                    <a:outerShdw blurRad="127000" algn="ctr" rotWithShape="0">
                      <a:prstClr val="black">
                        <a:alpha val="40000"/>
                      </a:prstClr>
                    </a:outerShdw>
                  </a:effectLst>
                </a:rPr>
                <a:t>65%</a:t>
              </a:r>
            </a:p>
          </p:txBody>
        </p:sp>
        <p:sp>
          <p:nvSpPr>
            <p:cNvPr id="95" name="TextBox 94"/>
            <p:cNvSpPr txBox="1"/>
            <p:nvPr/>
          </p:nvSpPr>
          <p:spPr>
            <a:xfrm>
              <a:off x="11152688" y="4447274"/>
              <a:ext cx="1006005" cy="651156"/>
            </a:xfrm>
            <a:prstGeom prst="rect">
              <a:avLst/>
            </a:prstGeom>
            <a:noFill/>
          </p:spPr>
          <p:txBody>
            <a:bodyPr wrap="none" rtlCol="0">
              <a:spAutoFit/>
            </a:bodyPr>
            <a:lstStyle/>
            <a:p>
              <a:pPr algn="r"/>
              <a:r>
                <a:rPr lang="en-US" sz="3200" b="1" dirty="0" smtClean="0">
                  <a:effectLst>
                    <a:outerShdw blurRad="127000" algn="ctr" rotWithShape="0">
                      <a:prstClr val="black">
                        <a:alpha val="40000"/>
                      </a:prstClr>
                    </a:outerShdw>
                  </a:effectLst>
                </a:rPr>
                <a:t>67%</a:t>
              </a:r>
              <a:endParaRPr lang="en-US" sz="3200" b="1" dirty="0">
                <a:effectLst>
                  <a:outerShdw blurRad="127000" algn="ctr" rotWithShape="0">
                    <a:prstClr val="black">
                      <a:alpha val="40000"/>
                    </a:prstClr>
                  </a:outerShdw>
                </a:effectLst>
              </a:endParaRPr>
            </a:p>
          </p:txBody>
        </p:sp>
      </p:grpSp>
      <p:sp>
        <p:nvSpPr>
          <p:cNvPr id="98" name="Rectangle 97"/>
          <p:cNvSpPr/>
          <p:nvPr/>
        </p:nvSpPr>
        <p:spPr>
          <a:xfrm>
            <a:off x="292608" y="5378179"/>
            <a:ext cx="9324155" cy="276999"/>
          </a:xfrm>
          <a:prstGeom prst="rect">
            <a:avLst/>
          </a:prstGeom>
        </p:spPr>
        <p:txBody>
          <a:bodyPr wrap="square">
            <a:spAutoFit/>
          </a:bodyPr>
          <a:lstStyle/>
          <a:p>
            <a:r>
              <a:rPr lang="en-US" sz="1200" dirty="0">
                <a:solidFill>
                  <a:schemeClr val="bg1"/>
                </a:solidFill>
              </a:rPr>
              <a:t>Key Findings from Cisco Global Work Your Way </a:t>
            </a:r>
            <a:r>
              <a:rPr lang="en-US" sz="1200" dirty="0" smtClean="0">
                <a:solidFill>
                  <a:schemeClr val="bg1"/>
                </a:solidFill>
              </a:rPr>
              <a:t>Survey, Jan </a:t>
            </a:r>
            <a:r>
              <a:rPr lang="en-US" sz="1200" dirty="0">
                <a:solidFill>
                  <a:schemeClr val="bg1"/>
                </a:solidFill>
              </a:rPr>
              <a:t>2013</a:t>
            </a:r>
          </a:p>
        </p:txBody>
      </p:sp>
      <p:grpSp>
        <p:nvGrpSpPr>
          <p:cNvPr id="23" name="Group 22"/>
          <p:cNvGrpSpPr/>
          <p:nvPr/>
        </p:nvGrpSpPr>
        <p:grpSpPr>
          <a:xfrm>
            <a:off x="292608" y="1652632"/>
            <a:ext cx="8952992" cy="854399"/>
            <a:chOff x="292608" y="1335132"/>
            <a:chExt cx="8952992" cy="854399"/>
          </a:xfrm>
        </p:grpSpPr>
        <p:cxnSp>
          <p:nvCxnSpPr>
            <p:cNvPr id="76" name="Straight Connector 75"/>
            <p:cNvCxnSpPr/>
            <p:nvPr/>
          </p:nvCxnSpPr>
          <p:spPr>
            <a:xfrm flipH="1">
              <a:off x="344090" y="2189531"/>
              <a:ext cx="8901510" cy="0"/>
            </a:xfrm>
            <a:prstGeom prst="line">
              <a:avLst/>
            </a:prstGeom>
            <a:ln>
              <a:gradFill flip="none" rotWithShape="1">
                <a:gsLst>
                  <a:gs pos="0">
                    <a:schemeClr val="bg1"/>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292608" y="1335132"/>
              <a:ext cx="6249216" cy="400110"/>
            </a:xfrm>
            <a:prstGeom prst="rect">
              <a:avLst/>
            </a:prstGeom>
            <a:noFill/>
          </p:spPr>
          <p:txBody>
            <a:bodyPr wrap="square" rtlCol="0" anchor="ctr">
              <a:spAutoFit/>
            </a:bodyPr>
            <a:lstStyle/>
            <a:p>
              <a:r>
                <a:rPr lang="en-US" sz="2000" spc="-30" dirty="0" smtClean="0">
                  <a:effectLst>
                    <a:outerShdw blurRad="127000" algn="ctr" rotWithShape="0">
                      <a:prstClr val="black">
                        <a:alpha val="40000"/>
                      </a:prstClr>
                    </a:outerShdw>
                  </a:effectLst>
                  <a:latin typeface="+mj-lt"/>
                  <a:cs typeface="Arial Narrow"/>
                </a:rPr>
                <a:t>Is Network </a:t>
              </a:r>
              <a:r>
                <a:rPr lang="en-US" sz="2000" spc="-30" dirty="0">
                  <a:effectLst>
                    <a:outerShdw blurRad="127000" algn="ctr" rotWithShape="0">
                      <a:prstClr val="black">
                        <a:alpha val="40000"/>
                      </a:prstClr>
                    </a:outerShdw>
                  </a:effectLst>
                  <a:latin typeface="+mj-lt"/>
                  <a:cs typeface="Arial Narrow"/>
                </a:rPr>
                <a:t>Performance</a:t>
              </a:r>
              <a:r>
                <a:rPr lang="en-US" sz="2000" spc="-30" dirty="0" smtClean="0">
                  <a:effectLst>
                    <a:outerShdw blurRad="127000" algn="ctr" rotWithShape="0">
                      <a:prstClr val="black">
                        <a:alpha val="40000"/>
                      </a:prstClr>
                    </a:outerShdw>
                  </a:effectLst>
                  <a:latin typeface="+mj-lt"/>
                  <a:cs typeface="Arial Narrow"/>
                </a:rPr>
                <a:t> a Bottleneck? </a:t>
              </a:r>
              <a:endParaRPr lang="en-US" sz="2000" spc="-30" dirty="0">
                <a:effectLst>
                  <a:outerShdw blurRad="127000" algn="ctr" rotWithShape="0">
                    <a:prstClr val="black">
                      <a:alpha val="40000"/>
                    </a:prstClr>
                  </a:outerShdw>
                </a:effectLst>
                <a:latin typeface="+mj-lt"/>
                <a:cs typeface="Arial Narrow"/>
              </a:endParaRPr>
            </a:p>
          </p:txBody>
        </p:sp>
      </p:grpSp>
      <p:sp>
        <p:nvSpPr>
          <p:cNvPr id="99" name="TextBox 98"/>
          <p:cNvSpPr txBox="1"/>
          <p:nvPr/>
        </p:nvSpPr>
        <p:spPr>
          <a:xfrm>
            <a:off x="292608" y="2027968"/>
            <a:ext cx="6249216" cy="400110"/>
          </a:xfrm>
          <a:prstGeom prst="rect">
            <a:avLst/>
          </a:prstGeom>
          <a:noFill/>
        </p:spPr>
        <p:txBody>
          <a:bodyPr wrap="square" rtlCol="0" anchor="ctr">
            <a:spAutoFit/>
          </a:bodyPr>
          <a:lstStyle/>
          <a:p>
            <a:r>
              <a:rPr lang="en-US" sz="2000" spc="-30" dirty="0" smtClean="0">
                <a:solidFill>
                  <a:srgbClr val="FFC000"/>
                </a:solidFill>
                <a:effectLst>
                  <a:outerShdw blurRad="127000" algn="ctr" rotWithShape="0">
                    <a:prstClr val="black">
                      <a:alpha val="40000"/>
                    </a:prstClr>
                  </a:outerShdw>
                </a:effectLst>
                <a:latin typeface="+mj-lt"/>
                <a:cs typeface="Arial Narrow"/>
              </a:rPr>
              <a:t>LACK OF SCALE AND PERFORMANCE</a:t>
            </a:r>
            <a:endParaRPr lang="en-US" sz="2000" spc="-30" dirty="0">
              <a:solidFill>
                <a:srgbClr val="FFC000"/>
              </a:solidFill>
              <a:effectLst>
                <a:outerShdw blurRad="127000" algn="ctr" rotWithShape="0">
                  <a:prstClr val="black">
                    <a:alpha val="40000"/>
                  </a:prstClr>
                </a:outerShdw>
              </a:effectLst>
              <a:latin typeface="+mj-lt"/>
              <a:cs typeface="Arial Narrow"/>
            </a:endParaRPr>
          </a:p>
        </p:txBody>
      </p:sp>
      <p:grpSp>
        <p:nvGrpSpPr>
          <p:cNvPr id="24" name="Group 23"/>
          <p:cNvGrpSpPr/>
          <p:nvPr/>
        </p:nvGrpSpPr>
        <p:grpSpPr>
          <a:xfrm>
            <a:off x="292608" y="2549930"/>
            <a:ext cx="8952992" cy="885671"/>
            <a:chOff x="292608" y="2308630"/>
            <a:chExt cx="8952992" cy="885671"/>
          </a:xfrm>
        </p:grpSpPr>
        <p:cxnSp>
          <p:nvCxnSpPr>
            <p:cNvPr id="78" name="Straight Connector 77"/>
            <p:cNvCxnSpPr/>
            <p:nvPr/>
          </p:nvCxnSpPr>
          <p:spPr>
            <a:xfrm flipH="1">
              <a:off x="344090" y="3194301"/>
              <a:ext cx="8901510" cy="0"/>
            </a:xfrm>
            <a:prstGeom prst="line">
              <a:avLst/>
            </a:prstGeom>
            <a:ln>
              <a:gradFill flip="none" rotWithShape="1">
                <a:gsLst>
                  <a:gs pos="0">
                    <a:schemeClr val="bg1"/>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292608" y="2308630"/>
              <a:ext cx="6322844" cy="400110"/>
            </a:xfrm>
            <a:prstGeom prst="rect">
              <a:avLst/>
            </a:prstGeom>
            <a:noFill/>
          </p:spPr>
          <p:txBody>
            <a:bodyPr wrap="square" rtlCol="0" anchor="ctr">
              <a:spAutoFit/>
            </a:bodyPr>
            <a:lstStyle/>
            <a:p>
              <a:r>
                <a:rPr lang="en-US" sz="2000" spc="-30" dirty="0">
                  <a:effectLst>
                    <a:outerShdw blurRad="127000" algn="ctr" rotWithShape="0">
                      <a:prstClr val="black">
                        <a:alpha val="40000"/>
                      </a:prstClr>
                    </a:outerShdw>
                  </a:effectLst>
                  <a:cs typeface="Arial Narrow"/>
                </a:rPr>
                <a:t>Is Your Primary Device Wireless? </a:t>
              </a:r>
            </a:p>
          </p:txBody>
        </p:sp>
      </p:grpSp>
      <p:sp>
        <p:nvSpPr>
          <p:cNvPr id="100" name="TextBox 99"/>
          <p:cNvSpPr txBox="1"/>
          <p:nvPr/>
        </p:nvSpPr>
        <p:spPr>
          <a:xfrm>
            <a:off x="292608" y="2963631"/>
            <a:ext cx="6249216" cy="400110"/>
          </a:xfrm>
          <a:prstGeom prst="rect">
            <a:avLst/>
          </a:prstGeom>
          <a:noFill/>
        </p:spPr>
        <p:txBody>
          <a:bodyPr wrap="square" rtlCol="0" anchor="ctr">
            <a:spAutoFit/>
          </a:bodyPr>
          <a:lstStyle/>
          <a:p>
            <a:r>
              <a:rPr lang="en-US" sz="2000" spc="-30" dirty="0">
                <a:solidFill>
                  <a:srgbClr val="FFC000"/>
                </a:solidFill>
                <a:effectLst>
                  <a:outerShdw blurRad="127000" algn="ctr" rotWithShape="0">
                    <a:prstClr val="black">
                      <a:alpha val="40000"/>
                    </a:prstClr>
                  </a:outerShdw>
                </a:effectLst>
                <a:cs typeface="Arial Narrow"/>
              </a:rPr>
              <a:t>SILO’ED WIRED-WIRELESS NETWORK</a:t>
            </a:r>
          </a:p>
        </p:txBody>
      </p:sp>
      <p:grpSp>
        <p:nvGrpSpPr>
          <p:cNvPr id="25" name="Group 24"/>
          <p:cNvGrpSpPr/>
          <p:nvPr/>
        </p:nvGrpSpPr>
        <p:grpSpPr>
          <a:xfrm>
            <a:off x="292608" y="3511884"/>
            <a:ext cx="8952992" cy="864987"/>
            <a:chOff x="292608" y="3346784"/>
            <a:chExt cx="8952992" cy="864987"/>
          </a:xfrm>
        </p:grpSpPr>
        <p:cxnSp>
          <p:nvCxnSpPr>
            <p:cNvPr id="79" name="Straight Connector 78"/>
            <p:cNvCxnSpPr/>
            <p:nvPr/>
          </p:nvCxnSpPr>
          <p:spPr>
            <a:xfrm flipH="1">
              <a:off x="344090" y="4211771"/>
              <a:ext cx="8901510" cy="0"/>
            </a:xfrm>
            <a:prstGeom prst="line">
              <a:avLst/>
            </a:prstGeom>
            <a:ln>
              <a:gradFill flip="none" rotWithShape="1">
                <a:gsLst>
                  <a:gs pos="0">
                    <a:schemeClr val="bg1"/>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292608" y="3346784"/>
              <a:ext cx="6378233" cy="400110"/>
            </a:xfrm>
            <a:prstGeom prst="rect">
              <a:avLst/>
            </a:prstGeom>
            <a:noFill/>
          </p:spPr>
          <p:txBody>
            <a:bodyPr wrap="square" rtlCol="0" anchor="ctr">
              <a:spAutoFit/>
            </a:bodyPr>
            <a:lstStyle/>
            <a:p>
              <a:r>
                <a:rPr lang="en-US" sz="2000" spc="-30" dirty="0">
                  <a:effectLst>
                    <a:outerShdw blurRad="127000" algn="ctr" rotWithShape="0">
                      <a:prstClr val="black">
                        <a:alpha val="40000"/>
                      </a:prstClr>
                    </a:outerShdw>
                  </a:effectLst>
                  <a:cs typeface="Arial Narrow"/>
                </a:rPr>
                <a:t>Is Mobile Device Used &gt; 75% of Time for Personal Use?</a:t>
              </a:r>
            </a:p>
          </p:txBody>
        </p:sp>
      </p:grpSp>
      <p:sp>
        <p:nvSpPr>
          <p:cNvPr id="101" name="TextBox 100"/>
          <p:cNvSpPr txBox="1"/>
          <p:nvPr/>
        </p:nvSpPr>
        <p:spPr>
          <a:xfrm>
            <a:off x="292608" y="3892632"/>
            <a:ext cx="6249216" cy="400110"/>
          </a:xfrm>
          <a:prstGeom prst="rect">
            <a:avLst/>
          </a:prstGeom>
          <a:noFill/>
        </p:spPr>
        <p:txBody>
          <a:bodyPr wrap="square" rtlCol="0" anchor="ctr">
            <a:spAutoFit/>
          </a:bodyPr>
          <a:lstStyle/>
          <a:p>
            <a:r>
              <a:rPr lang="en-US" sz="2000" spc="-30" dirty="0">
                <a:solidFill>
                  <a:srgbClr val="FFC000"/>
                </a:solidFill>
                <a:effectLst>
                  <a:outerShdw blurRad="127000" algn="ctr" rotWithShape="0">
                    <a:prstClr val="black">
                      <a:alpha val="40000"/>
                    </a:prstClr>
                  </a:outerShdw>
                </a:effectLst>
                <a:cs typeface="Arial Narrow"/>
              </a:rPr>
              <a:t>LACK OF VISIBILITY AND CONTROL</a:t>
            </a:r>
          </a:p>
        </p:txBody>
      </p:sp>
      <p:sp>
        <p:nvSpPr>
          <p:cNvPr id="65" name="TextBox 64"/>
          <p:cNvSpPr txBox="1"/>
          <p:nvPr/>
        </p:nvSpPr>
        <p:spPr>
          <a:xfrm>
            <a:off x="292608" y="4509580"/>
            <a:ext cx="6752923" cy="400110"/>
          </a:xfrm>
          <a:prstGeom prst="rect">
            <a:avLst/>
          </a:prstGeom>
          <a:noFill/>
        </p:spPr>
        <p:txBody>
          <a:bodyPr wrap="square" rtlCol="0" anchor="ctr">
            <a:spAutoFit/>
          </a:bodyPr>
          <a:lstStyle/>
          <a:p>
            <a:r>
              <a:rPr lang="en-US" sz="2000" spc="-30" dirty="0">
                <a:effectLst>
                  <a:outerShdw blurRad="127000" algn="ctr" rotWithShape="0">
                    <a:prstClr val="black">
                      <a:alpha val="40000"/>
                    </a:prstClr>
                  </a:outerShdw>
                </a:effectLst>
                <a:cs typeface="Arial Narrow"/>
              </a:rPr>
              <a:t>Is On-boarding Complex?</a:t>
            </a:r>
          </a:p>
        </p:txBody>
      </p:sp>
      <p:sp>
        <p:nvSpPr>
          <p:cNvPr id="102" name="TextBox 101"/>
          <p:cNvSpPr txBox="1"/>
          <p:nvPr/>
        </p:nvSpPr>
        <p:spPr>
          <a:xfrm>
            <a:off x="292608" y="4914569"/>
            <a:ext cx="6249216" cy="400110"/>
          </a:xfrm>
          <a:prstGeom prst="rect">
            <a:avLst/>
          </a:prstGeom>
          <a:noFill/>
        </p:spPr>
        <p:txBody>
          <a:bodyPr wrap="square" rtlCol="0" anchor="ctr">
            <a:spAutoFit/>
          </a:bodyPr>
          <a:lstStyle/>
          <a:p>
            <a:r>
              <a:rPr lang="en-US" sz="2000" spc="-30" dirty="0">
                <a:solidFill>
                  <a:srgbClr val="FFC000"/>
                </a:solidFill>
                <a:effectLst>
                  <a:outerShdw blurRad="127000" algn="ctr" rotWithShape="0">
                    <a:prstClr val="black">
                      <a:alpha val="40000"/>
                    </a:prstClr>
                  </a:outerShdw>
                </a:effectLst>
                <a:cs typeface="Arial Narrow"/>
              </a:rPr>
              <a:t>INCONSISTENT POLICY</a:t>
            </a:r>
          </a:p>
        </p:txBody>
      </p:sp>
      <p:grpSp>
        <p:nvGrpSpPr>
          <p:cNvPr id="144" name="Group 143"/>
          <p:cNvGrpSpPr/>
          <p:nvPr/>
        </p:nvGrpSpPr>
        <p:grpSpPr>
          <a:xfrm>
            <a:off x="7614261" y="1093256"/>
            <a:ext cx="3601536" cy="4570765"/>
            <a:chOff x="13523529" y="-662283"/>
            <a:chExt cx="4216330" cy="5351012"/>
          </a:xfrm>
        </p:grpSpPr>
        <p:pic>
          <p:nvPicPr>
            <p:cNvPr id="73" name="Picture 3" descr="C:\Users\Mel.DUARTE\Desktop\IMG_7079.pn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5288186" y="-366159"/>
              <a:ext cx="2451673" cy="5054888"/>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7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flipH="1">
              <a:off x="13523529" y="-662283"/>
              <a:ext cx="2779313" cy="5344834"/>
            </a:xfrm>
            <a:prstGeom prst="rect">
              <a:avLst/>
            </a:prstGeom>
          </p:spPr>
        </p:pic>
      </p:grpSp>
    </p:spTree>
    <p:extLst>
      <p:ext uri="{BB962C8B-B14F-4D97-AF65-F5344CB8AC3E}">
        <p14:creationId xmlns:p14="http://schemas.microsoft.com/office/powerpoint/2010/main" val="210985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99"/>
                                        </p:tgtEl>
                                        <p:attrNameLst>
                                          <p:attrName>style.visibility</p:attrName>
                                        </p:attrNameLst>
                                      </p:cBhvr>
                                      <p:to>
                                        <p:strVal val="visible"/>
                                      </p:to>
                                    </p:set>
                                    <p:animEffect transition="in" filter="fade">
                                      <p:cBhvr>
                                        <p:cTn id="15" dur="500"/>
                                        <p:tgtEl>
                                          <p:spTgt spid="9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500"/>
                                        <p:tgtEl>
                                          <p:spTgt spid="24"/>
                                        </p:tgtEl>
                                      </p:cBhvr>
                                    </p:animEffect>
                                  </p:childTnLst>
                                </p:cTn>
                              </p:par>
                            </p:childTnLst>
                          </p:cTn>
                        </p:par>
                        <p:par>
                          <p:cTn id="21" fill="hold">
                            <p:stCondLst>
                              <p:cond delay="500"/>
                            </p:stCondLst>
                            <p:childTnLst>
                              <p:par>
                                <p:cTn id="22" presetID="10" presetClass="entr" presetSubtype="0" fill="hold" nodeType="afterEffect">
                                  <p:stCondLst>
                                    <p:cond delay="50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par>
                          <p:cTn id="25" fill="hold">
                            <p:stCondLst>
                              <p:cond delay="1500"/>
                            </p:stCondLst>
                            <p:childTnLst>
                              <p:par>
                                <p:cTn id="26" presetID="10" presetClass="entr" presetSubtype="0" fill="hold" grpId="0" nodeType="afterEffect">
                                  <p:stCondLst>
                                    <p:cond delay="50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500"/>
                                        <p:tgtEl>
                                          <p:spTgt spid="10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500"/>
                            </p:stCondLst>
                            <p:childTnLst>
                              <p:par>
                                <p:cTn id="35" presetID="10" presetClass="entr" presetSubtype="0" fill="hold" nodeType="afterEffect">
                                  <p:stCondLst>
                                    <p:cond delay="50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par>
                          <p:cTn id="38" fill="hold">
                            <p:stCondLst>
                              <p:cond delay="1500"/>
                            </p:stCondLst>
                            <p:childTnLst>
                              <p:par>
                                <p:cTn id="39" presetID="10" presetClass="entr" presetSubtype="0" fill="hold" grpId="0" nodeType="afterEffect">
                                  <p:stCondLst>
                                    <p:cond delay="500"/>
                                  </p:stCondLst>
                                  <p:childTnLst>
                                    <p:set>
                                      <p:cBhvr>
                                        <p:cTn id="40" dur="1" fill="hold">
                                          <p:stCondLst>
                                            <p:cond delay="0"/>
                                          </p:stCondLst>
                                        </p:cTn>
                                        <p:tgtEl>
                                          <p:spTgt spid="101"/>
                                        </p:tgtEl>
                                        <p:attrNameLst>
                                          <p:attrName>style.visibility</p:attrName>
                                        </p:attrNameLst>
                                      </p:cBhvr>
                                      <p:to>
                                        <p:strVal val="visible"/>
                                      </p:to>
                                    </p:set>
                                    <p:animEffect transition="in" filter="fade">
                                      <p:cBhvr>
                                        <p:cTn id="41" dur="500"/>
                                        <p:tgtEl>
                                          <p:spTgt spid="10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wipe(left)">
                                      <p:cBhvr>
                                        <p:cTn id="46" dur="500"/>
                                        <p:tgtEl>
                                          <p:spTgt spid="65"/>
                                        </p:tgtEl>
                                      </p:cBhvr>
                                    </p:animEffect>
                                  </p:childTnLst>
                                </p:cTn>
                              </p:par>
                            </p:childTnLst>
                          </p:cTn>
                        </p:par>
                        <p:par>
                          <p:cTn id="47" fill="hold">
                            <p:stCondLst>
                              <p:cond delay="500"/>
                            </p:stCondLst>
                            <p:childTnLst>
                              <p:par>
                                <p:cTn id="48" presetID="10" presetClass="entr" presetSubtype="0" fill="hold" nodeType="afterEffect">
                                  <p:stCondLst>
                                    <p:cond delay="50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childTnLst>
                          </p:cTn>
                        </p:par>
                        <p:par>
                          <p:cTn id="51" fill="hold">
                            <p:stCondLst>
                              <p:cond delay="1500"/>
                            </p:stCondLst>
                            <p:childTnLst>
                              <p:par>
                                <p:cTn id="52" presetID="10" presetClass="entr" presetSubtype="0" fill="hold" grpId="0" nodeType="afterEffect">
                                  <p:stCondLst>
                                    <p:cond delay="50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100" grpId="0"/>
      <p:bldP spid="101" grpId="0"/>
      <p:bldP spid="65"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Rectangle 126"/>
          <p:cNvSpPr/>
          <p:nvPr/>
        </p:nvSpPr>
        <p:spPr>
          <a:xfrm rot="16200000">
            <a:off x="4625197" y="-1899607"/>
            <a:ext cx="2938429" cy="12188824"/>
          </a:xfrm>
          <a:prstGeom prst="rect">
            <a:avLst/>
          </a:prstGeom>
          <a:gradFill flip="none" rotWithShape="1">
            <a:gsLst>
              <a:gs pos="100000">
                <a:schemeClr val="bg1">
                  <a:lumMod val="75000"/>
                  <a:alpha val="0"/>
                </a:schemeClr>
              </a:gs>
              <a:gs pos="0">
                <a:schemeClr val="accent4">
                  <a:alpha val="70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7" name="Rectangle 56"/>
          <p:cNvSpPr/>
          <p:nvPr/>
        </p:nvSpPr>
        <p:spPr>
          <a:xfrm>
            <a:off x="-1"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92608" y="439420"/>
            <a:ext cx="11612880" cy="838200"/>
          </a:xfrm>
        </p:spPr>
        <p:txBody>
          <a:bodyPr/>
          <a:lstStyle/>
          <a:p>
            <a:r>
              <a:rPr lang="en-US" dirty="0" smtClean="0"/>
              <a:t>Announcing </a:t>
            </a:r>
            <a:r>
              <a:rPr lang="en-US" dirty="0"/>
              <a:t>One Network</a:t>
            </a:r>
            <a:br>
              <a:rPr lang="en-US" dirty="0"/>
            </a:br>
            <a:r>
              <a:rPr lang="en-US" sz="2800" dirty="0">
                <a:solidFill>
                  <a:schemeClr val="bg1">
                    <a:lumMod val="40000"/>
                    <a:lumOff val="60000"/>
                  </a:schemeClr>
                </a:solidFill>
              </a:rPr>
              <a:t>Driving IT and Business Impact</a:t>
            </a:r>
          </a:p>
        </p:txBody>
      </p:sp>
      <p:grpSp>
        <p:nvGrpSpPr>
          <p:cNvPr id="11" name="Group 10"/>
          <p:cNvGrpSpPr/>
          <p:nvPr/>
        </p:nvGrpSpPr>
        <p:grpSpPr>
          <a:xfrm>
            <a:off x="4539488" y="-1929892"/>
            <a:ext cx="9505910" cy="9112088"/>
            <a:chOff x="4224675" y="-2017089"/>
            <a:chExt cx="9869536" cy="9460650"/>
          </a:xfrm>
        </p:grpSpPr>
        <p:sp>
          <p:nvSpPr>
            <p:cNvPr id="62" name="Oval 61"/>
            <p:cNvSpPr/>
            <p:nvPr/>
          </p:nvSpPr>
          <p:spPr>
            <a:xfrm>
              <a:off x="4224675" y="-2017089"/>
              <a:ext cx="9869536" cy="9460650"/>
            </a:xfrm>
            <a:prstGeom prst="ellipse">
              <a:avLst/>
            </a:prstGeom>
            <a:gradFill flip="none" rotWithShape="1">
              <a:gsLst>
                <a:gs pos="17000">
                  <a:srgbClr val="000000"/>
                </a:gs>
                <a:gs pos="100000">
                  <a:srgbClr val="0B0B0D">
                    <a:alpha val="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p>
          </p:txBody>
        </p:sp>
        <p:sp>
          <p:nvSpPr>
            <p:cNvPr id="63" name="Oval 62"/>
            <p:cNvSpPr/>
            <p:nvPr/>
          </p:nvSpPr>
          <p:spPr>
            <a:xfrm>
              <a:off x="8208080" y="1767273"/>
              <a:ext cx="2299434" cy="2299431"/>
            </a:xfrm>
            <a:prstGeom prst="ellipse">
              <a:avLst/>
            </a:prstGeom>
            <a:gradFill flip="none" rotWithShape="1">
              <a:gsLst>
                <a:gs pos="0">
                  <a:srgbClr val="1E1F24"/>
                </a:gs>
                <a:gs pos="100000">
                  <a:schemeClr val="accent5">
                    <a:lumMod val="75000"/>
                  </a:schemeClr>
                </a:gs>
              </a:gsLst>
              <a:path path="circle">
                <a:fillToRect l="100000" t="100000"/>
              </a:path>
              <a:tileRect r="-100000" b="-100000"/>
            </a:gradFill>
            <a:ln w="25400" cap="flat" cmpd="sng" algn="ctr">
              <a:noFill/>
              <a:prstDash val="solid"/>
            </a:ln>
            <a:effectLst/>
          </p:spPr>
          <p:txBody>
            <a:bodyPr rtlCol="0" anchor="ctr"/>
            <a:lstStyle/>
            <a:p>
              <a:pPr algn="ctr"/>
              <a:endParaRPr lang="en-US" sz="2000" kern="0" dirty="0">
                <a:solidFill>
                  <a:srgbClr val="FFFFFF"/>
                </a:solidFill>
                <a:latin typeface="Arial"/>
              </a:endParaRPr>
            </a:p>
          </p:txBody>
        </p:sp>
        <p:grpSp>
          <p:nvGrpSpPr>
            <p:cNvPr id="65" name="Group 127"/>
            <p:cNvGrpSpPr/>
            <p:nvPr/>
          </p:nvGrpSpPr>
          <p:grpSpPr>
            <a:xfrm>
              <a:off x="7848228" y="1284245"/>
              <a:ext cx="3019139" cy="3332164"/>
              <a:chOff x="4972633" y="3278129"/>
              <a:chExt cx="2249334" cy="2482545"/>
            </a:xfrm>
          </p:grpSpPr>
          <p:sp>
            <p:nvSpPr>
              <p:cNvPr id="93" name="Freeform 92"/>
              <p:cNvSpPr>
                <a:spLocks/>
              </p:cNvSpPr>
              <p:nvPr/>
            </p:nvSpPr>
            <p:spPr bwMode="auto">
              <a:xfrm>
                <a:off x="4994264" y="4881066"/>
                <a:ext cx="2156891" cy="879608"/>
              </a:xfrm>
              <a:custGeom>
                <a:avLst/>
                <a:gdLst/>
                <a:ahLst/>
                <a:cxnLst>
                  <a:cxn ang="0">
                    <a:pos x="1265" y="241"/>
                  </a:cxn>
                  <a:cxn ang="0">
                    <a:pos x="1232" y="73"/>
                  </a:cxn>
                  <a:cxn ang="0">
                    <a:pos x="730" y="343"/>
                  </a:cxn>
                  <a:cxn ang="0">
                    <a:pos x="214" y="51"/>
                  </a:cxn>
                  <a:cxn ang="0">
                    <a:pos x="49" y="0"/>
                  </a:cxn>
                  <a:cxn ang="0">
                    <a:pos x="0" y="161"/>
                  </a:cxn>
                  <a:cxn ang="0">
                    <a:pos x="730" y="583"/>
                  </a:cxn>
                  <a:cxn ang="0">
                    <a:pos x="1430" y="208"/>
                  </a:cxn>
                  <a:cxn ang="0">
                    <a:pos x="1265" y="241"/>
                  </a:cxn>
                </a:cxnLst>
                <a:rect l="0" t="0" r="r" b="b"/>
                <a:pathLst>
                  <a:path w="1430" h="583">
                    <a:moveTo>
                      <a:pt x="1265" y="241"/>
                    </a:moveTo>
                    <a:cubicBezTo>
                      <a:pt x="1232" y="73"/>
                      <a:pt x="1232" y="73"/>
                      <a:pt x="1232" y="73"/>
                    </a:cubicBezTo>
                    <a:cubicBezTo>
                      <a:pt x="1124" y="235"/>
                      <a:pt x="939" y="343"/>
                      <a:pt x="730" y="343"/>
                    </a:cubicBezTo>
                    <a:cubicBezTo>
                      <a:pt x="511" y="343"/>
                      <a:pt x="319" y="225"/>
                      <a:pt x="214" y="51"/>
                    </a:cubicBezTo>
                    <a:cubicBezTo>
                      <a:pt x="49" y="0"/>
                      <a:pt x="49" y="0"/>
                      <a:pt x="49" y="0"/>
                    </a:cubicBezTo>
                    <a:cubicBezTo>
                      <a:pt x="0" y="161"/>
                      <a:pt x="0" y="161"/>
                      <a:pt x="0" y="161"/>
                    </a:cubicBezTo>
                    <a:cubicBezTo>
                      <a:pt x="146" y="413"/>
                      <a:pt x="418" y="583"/>
                      <a:pt x="730" y="583"/>
                    </a:cubicBezTo>
                    <a:cubicBezTo>
                      <a:pt x="1021" y="583"/>
                      <a:pt x="1279" y="434"/>
                      <a:pt x="1430" y="208"/>
                    </a:cubicBezTo>
                    <a:lnTo>
                      <a:pt x="1265" y="241"/>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94" name="TextBox 239"/>
              <p:cNvSpPr txBox="1"/>
              <p:nvPr/>
            </p:nvSpPr>
            <p:spPr>
              <a:xfrm rot="540699">
                <a:off x="4972633" y="3278129"/>
                <a:ext cx="2249334" cy="2327881"/>
              </a:xfrm>
              <a:prstGeom prst="rect">
                <a:avLst/>
              </a:prstGeom>
            </p:spPr>
            <p:txBody>
              <a:bodyPr spcFirstLastPara="1" wrap="square" numCol="1">
                <a:prstTxWarp prst="textArchDown">
                  <a:avLst>
                    <a:gd name="adj" fmla="val 72941"/>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FFFF"/>
                    </a:solidFill>
                    <a:effectLst/>
                    <a:uLnTx/>
                    <a:uFillTx/>
                    <a:latin typeface="Arial"/>
                    <a:ea typeface="+mn-ea"/>
                    <a:cs typeface="+mn-cs"/>
                  </a:rPr>
                  <a:t>ONE MANAGEMENT</a:t>
                </a:r>
              </a:p>
            </p:txBody>
          </p:sp>
        </p:grpSp>
        <p:sp>
          <p:nvSpPr>
            <p:cNvPr id="66" name="Freeform 65"/>
            <p:cNvSpPr>
              <a:spLocks/>
            </p:cNvSpPr>
            <p:nvPr/>
          </p:nvSpPr>
          <p:spPr bwMode="auto">
            <a:xfrm>
              <a:off x="9425457" y="1207282"/>
              <a:ext cx="1633879" cy="2668012"/>
            </a:xfrm>
            <a:custGeom>
              <a:avLst/>
              <a:gdLst/>
              <a:ahLst/>
              <a:cxnLst>
                <a:cxn ang="0">
                  <a:pos x="121" y="119"/>
                </a:cxn>
                <a:cxn ang="0">
                  <a:pos x="0" y="240"/>
                </a:cxn>
                <a:cxn ang="0">
                  <a:pos x="567" y="841"/>
                </a:cxn>
                <a:cxn ang="0">
                  <a:pos x="482" y="1149"/>
                </a:cxn>
                <a:cxn ang="0">
                  <a:pos x="516" y="1318"/>
                </a:cxn>
                <a:cxn ang="0">
                  <a:pos x="680" y="1285"/>
                </a:cxn>
                <a:cxn ang="0">
                  <a:pos x="807" y="841"/>
                </a:cxn>
                <a:cxn ang="0">
                  <a:pos x="2" y="0"/>
                </a:cxn>
                <a:cxn ang="0">
                  <a:pos x="121" y="119"/>
                </a:cxn>
              </a:cxnLst>
              <a:rect l="0" t="0" r="r" b="b"/>
              <a:pathLst>
                <a:path w="807" h="1318">
                  <a:moveTo>
                    <a:pt x="121" y="119"/>
                  </a:moveTo>
                  <a:cubicBezTo>
                    <a:pt x="0" y="240"/>
                    <a:pt x="0" y="240"/>
                    <a:pt x="0" y="240"/>
                  </a:cubicBezTo>
                  <a:cubicBezTo>
                    <a:pt x="316" y="258"/>
                    <a:pt x="567" y="521"/>
                    <a:pt x="567" y="841"/>
                  </a:cubicBezTo>
                  <a:cubicBezTo>
                    <a:pt x="567" y="954"/>
                    <a:pt x="536" y="1059"/>
                    <a:pt x="482" y="1149"/>
                  </a:cubicBezTo>
                  <a:cubicBezTo>
                    <a:pt x="516" y="1318"/>
                    <a:pt x="516" y="1318"/>
                    <a:pt x="516" y="1318"/>
                  </a:cubicBezTo>
                  <a:cubicBezTo>
                    <a:pt x="680" y="1285"/>
                    <a:pt x="680" y="1285"/>
                    <a:pt x="680" y="1285"/>
                  </a:cubicBezTo>
                  <a:cubicBezTo>
                    <a:pt x="760" y="1156"/>
                    <a:pt x="807" y="1004"/>
                    <a:pt x="807" y="841"/>
                  </a:cubicBezTo>
                  <a:cubicBezTo>
                    <a:pt x="807" y="389"/>
                    <a:pt x="449" y="19"/>
                    <a:pt x="2" y="0"/>
                  </a:cubicBezTo>
                  <a:lnTo>
                    <a:pt x="121" y="119"/>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68" name="TextBox 238"/>
            <p:cNvSpPr txBox="1"/>
            <p:nvPr/>
          </p:nvSpPr>
          <p:spPr>
            <a:xfrm rot="4233419">
              <a:off x="8824866" y="1896999"/>
              <a:ext cx="2141283" cy="1703998"/>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smtClean="0">
                  <a:ln>
                    <a:noFill/>
                  </a:ln>
                  <a:solidFill>
                    <a:srgbClr val="FFFFFF"/>
                  </a:solidFill>
                  <a:effectLst/>
                  <a:uLnTx/>
                  <a:uFillTx/>
                  <a:latin typeface="Arial"/>
                  <a:ea typeface="+mn-ea"/>
                  <a:cs typeface="+mn-cs"/>
                </a:rPr>
                <a:t>ONE POLICY</a:t>
              </a:r>
              <a:endParaRPr kumimoji="0" lang="en-US" sz="2200" b="1" i="0" u="none" strike="noStrike" kern="1200" cap="none" spc="0" normalizeH="0" baseline="0" noProof="0" dirty="0">
                <a:ln>
                  <a:noFill/>
                </a:ln>
                <a:solidFill>
                  <a:srgbClr val="FFFFFF"/>
                </a:solidFill>
                <a:effectLst/>
                <a:uLnTx/>
                <a:uFillTx/>
                <a:latin typeface="Arial"/>
                <a:ea typeface="+mn-ea"/>
                <a:cs typeface="+mn-cs"/>
              </a:endParaRPr>
            </a:p>
          </p:txBody>
        </p:sp>
        <p:grpSp>
          <p:nvGrpSpPr>
            <p:cNvPr id="84" name="Group 83"/>
            <p:cNvGrpSpPr/>
            <p:nvPr/>
          </p:nvGrpSpPr>
          <p:grpSpPr>
            <a:xfrm>
              <a:off x="8158435" y="2021106"/>
              <a:ext cx="2379123" cy="1780583"/>
              <a:chOff x="8548914" y="3260672"/>
              <a:chExt cx="2702532" cy="2022630"/>
            </a:xfrm>
          </p:grpSpPr>
          <p:cxnSp>
            <p:nvCxnSpPr>
              <p:cNvPr id="88" name="Straight Connector 87"/>
              <p:cNvCxnSpPr/>
              <p:nvPr/>
            </p:nvCxnSpPr>
            <p:spPr>
              <a:xfrm>
                <a:off x="8944059" y="3810434"/>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cxnSp>
            <p:nvCxnSpPr>
              <p:cNvPr id="89" name="Straight Connector 88"/>
              <p:cNvCxnSpPr/>
              <p:nvPr/>
            </p:nvCxnSpPr>
            <p:spPr>
              <a:xfrm>
                <a:off x="8944059" y="4733538"/>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sp>
            <p:nvSpPr>
              <p:cNvPr id="90" name="Rectangle 89"/>
              <p:cNvSpPr/>
              <p:nvPr/>
            </p:nvSpPr>
            <p:spPr>
              <a:xfrm>
                <a:off x="8548914" y="3260672"/>
                <a:ext cx="2702532" cy="471885"/>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dirty="0" smtClean="0">
                    <a:ln>
                      <a:noFill/>
                    </a:ln>
                    <a:solidFill>
                      <a:srgbClr val="FFFFFF"/>
                    </a:solidFill>
                    <a:effectLst>
                      <a:outerShdw blurRad="127000" algn="ctr" rotWithShape="0">
                        <a:prstClr val="black">
                          <a:alpha val="40000"/>
                        </a:prstClr>
                      </a:outerShdw>
                    </a:effectLst>
                    <a:uLnTx/>
                    <a:uFillTx/>
                    <a:latin typeface="Arial"/>
                    <a:ea typeface="+mn-ea"/>
                    <a:cs typeface="+mn-cs"/>
                  </a:rPr>
                  <a:t>Secure</a:t>
                </a:r>
                <a:endParaRPr kumimoji="0" lang="en-US" sz="2000" b="0" i="0" u="none" strike="noStrike" kern="1200" cap="none" spc="0" normalizeH="0" baseline="0" noProof="0" dirty="0">
                  <a:ln>
                    <a:noFill/>
                  </a:ln>
                  <a:solidFill>
                    <a:srgbClr val="FFFFFF"/>
                  </a:solidFill>
                  <a:effectLst>
                    <a:outerShdw blurRad="127000" algn="ctr" rotWithShape="0">
                      <a:prstClr val="black">
                        <a:alpha val="40000"/>
                      </a:prstClr>
                    </a:outerShdw>
                  </a:effectLst>
                  <a:uLnTx/>
                  <a:uFillTx/>
                  <a:latin typeface="Arial"/>
                  <a:ea typeface="+mn-ea"/>
                  <a:cs typeface="+mn-cs"/>
                </a:endParaRPr>
              </a:p>
            </p:txBody>
          </p:sp>
          <p:sp>
            <p:nvSpPr>
              <p:cNvPr id="91" name="Rectangle 90"/>
              <p:cNvSpPr/>
              <p:nvPr/>
            </p:nvSpPr>
            <p:spPr>
              <a:xfrm>
                <a:off x="8548914" y="3893421"/>
                <a:ext cx="2702532" cy="757130"/>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lnSpc>
                    <a:spcPct val="90000"/>
                  </a:lnSpc>
                  <a:defRPr/>
                </a:pPr>
                <a:r>
                  <a:rPr lang="en-US" sz="2000" dirty="0">
                    <a:solidFill>
                      <a:srgbClr val="FFFFFF"/>
                    </a:solidFill>
                    <a:effectLst>
                      <a:outerShdw blurRad="127000" algn="ctr" rotWithShape="0">
                        <a:prstClr val="black">
                          <a:alpha val="40000"/>
                        </a:prstClr>
                      </a:outerShdw>
                    </a:effectLst>
                  </a:rPr>
                  <a:t>Consistent User Experience</a:t>
                </a:r>
              </a:p>
            </p:txBody>
          </p:sp>
          <p:sp>
            <p:nvSpPr>
              <p:cNvPr id="92" name="Rectangle 91"/>
              <p:cNvSpPr/>
              <p:nvPr/>
            </p:nvSpPr>
            <p:spPr>
              <a:xfrm>
                <a:off x="8548914" y="4811416"/>
                <a:ext cx="2702532" cy="471886"/>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spcAft>
                    <a:spcPts val="1200"/>
                  </a:spcAft>
                  <a:defRPr/>
                </a:pPr>
                <a:r>
                  <a:rPr lang="en-US" sz="2000" dirty="0">
                    <a:solidFill>
                      <a:srgbClr val="FFFFFF"/>
                    </a:solidFill>
                    <a:effectLst>
                      <a:outerShdw blurRad="127000" algn="ctr" rotWithShape="0">
                        <a:prstClr val="black">
                          <a:alpha val="40000"/>
                        </a:prstClr>
                      </a:outerShdw>
                    </a:effectLst>
                  </a:rPr>
                  <a:t>Simplified</a:t>
                </a:r>
              </a:p>
            </p:txBody>
          </p:sp>
        </p:grpSp>
        <p:grpSp>
          <p:nvGrpSpPr>
            <p:cNvPr id="159" name="Group 158"/>
            <p:cNvGrpSpPr/>
            <p:nvPr/>
          </p:nvGrpSpPr>
          <p:grpSpPr>
            <a:xfrm rot="5246708">
              <a:off x="6976323" y="275137"/>
              <a:ext cx="4731651" cy="4993958"/>
              <a:chOff x="8354125" y="6827946"/>
              <a:chExt cx="2739490" cy="2891363"/>
            </a:xfrm>
          </p:grpSpPr>
          <p:grpSp>
            <p:nvGrpSpPr>
              <p:cNvPr id="165" name="Group 164"/>
              <p:cNvGrpSpPr/>
              <p:nvPr/>
            </p:nvGrpSpPr>
            <p:grpSpPr>
              <a:xfrm>
                <a:off x="8354125" y="6827946"/>
                <a:ext cx="2251798" cy="2420945"/>
                <a:chOff x="4823832" y="3219513"/>
                <a:chExt cx="1979061" cy="2127720"/>
              </a:xfrm>
            </p:grpSpPr>
            <p:sp>
              <p:nvSpPr>
                <p:cNvPr id="169" name="Freeform 168"/>
                <p:cNvSpPr>
                  <a:spLocks/>
                </p:cNvSpPr>
                <p:nvPr/>
              </p:nvSpPr>
              <p:spPr bwMode="auto">
                <a:xfrm>
                  <a:off x="4823832" y="3219513"/>
                  <a:ext cx="1463035" cy="1868369"/>
                </a:xfrm>
                <a:custGeom>
                  <a:avLst/>
                  <a:gdLst/>
                  <a:ahLst/>
                  <a:cxnLst>
                    <a:cxn ang="0">
                      <a:pos x="149" y="1077"/>
                    </a:cxn>
                    <a:cxn ang="0">
                      <a:pos x="312" y="1127"/>
                    </a:cxn>
                    <a:cxn ang="0">
                      <a:pos x="240" y="842"/>
                    </a:cxn>
                    <a:cxn ang="0">
                      <a:pos x="843" y="240"/>
                    </a:cxn>
                    <a:cxn ang="0">
                      <a:pos x="850" y="240"/>
                    </a:cxn>
                    <a:cxn ang="0">
                      <a:pos x="970" y="120"/>
                    </a:cxn>
                    <a:cxn ang="0">
                      <a:pos x="851" y="0"/>
                    </a:cxn>
                    <a:cxn ang="0">
                      <a:pos x="843" y="0"/>
                    </a:cxn>
                    <a:cxn ang="0">
                      <a:pos x="0" y="842"/>
                    </a:cxn>
                    <a:cxn ang="0">
                      <a:pos x="100" y="1239"/>
                    </a:cxn>
                    <a:cxn ang="0">
                      <a:pos x="149" y="1077"/>
                    </a:cxn>
                  </a:cxnLst>
                  <a:rect l="0" t="0" r="r" b="b"/>
                  <a:pathLst>
                    <a:path w="970" h="1239">
                      <a:moveTo>
                        <a:pt x="149" y="1077"/>
                      </a:moveTo>
                      <a:cubicBezTo>
                        <a:pt x="312" y="1127"/>
                        <a:pt x="312" y="1127"/>
                        <a:pt x="312" y="1127"/>
                      </a:cubicBezTo>
                      <a:cubicBezTo>
                        <a:pt x="267" y="1043"/>
                        <a:pt x="240" y="945"/>
                        <a:pt x="240" y="842"/>
                      </a:cubicBezTo>
                      <a:cubicBezTo>
                        <a:pt x="240" y="510"/>
                        <a:pt x="511" y="240"/>
                        <a:pt x="843" y="240"/>
                      </a:cubicBezTo>
                      <a:cubicBezTo>
                        <a:pt x="845" y="240"/>
                        <a:pt x="848" y="240"/>
                        <a:pt x="850" y="240"/>
                      </a:cubicBezTo>
                      <a:cubicBezTo>
                        <a:pt x="970" y="120"/>
                        <a:pt x="970" y="120"/>
                        <a:pt x="970" y="120"/>
                      </a:cubicBezTo>
                      <a:cubicBezTo>
                        <a:pt x="851" y="0"/>
                        <a:pt x="851" y="0"/>
                        <a:pt x="851" y="0"/>
                      </a:cubicBezTo>
                      <a:cubicBezTo>
                        <a:pt x="848" y="0"/>
                        <a:pt x="845" y="0"/>
                        <a:pt x="843" y="0"/>
                      </a:cubicBezTo>
                      <a:cubicBezTo>
                        <a:pt x="378" y="0"/>
                        <a:pt x="0" y="378"/>
                        <a:pt x="0" y="842"/>
                      </a:cubicBezTo>
                      <a:cubicBezTo>
                        <a:pt x="0" y="985"/>
                        <a:pt x="36" y="1120"/>
                        <a:pt x="100" y="1239"/>
                      </a:cubicBezTo>
                      <a:lnTo>
                        <a:pt x="149" y="1077"/>
                      </a:lnTo>
                      <a:close/>
                    </a:path>
                  </a:pathLst>
                </a:custGeom>
                <a:gradFill>
                  <a:gsLst>
                    <a:gs pos="0">
                      <a:schemeClr val="tx2"/>
                    </a:gs>
                    <a:gs pos="48300">
                      <a:schemeClr val="tx2">
                        <a:lumMod val="75000"/>
                      </a:schemeClr>
                    </a:gs>
                    <a:gs pos="100000">
                      <a:schemeClr val="tx2">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170" name="TextBox 233"/>
                <p:cNvSpPr txBox="1"/>
                <p:nvPr/>
              </p:nvSpPr>
              <p:spPr>
                <a:xfrm rot="18493962">
                  <a:off x="4978219" y="3522559"/>
                  <a:ext cx="1928733" cy="1720615"/>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algn="ctr"/>
                  <a:r>
                    <a:rPr lang="en-US" sz="2000" b="1" dirty="0" smtClean="0">
                      <a:solidFill>
                        <a:srgbClr val="FFFFFF"/>
                      </a:solidFill>
                    </a:rPr>
                    <a:t>IDENTITY SERVICES ENGINE</a:t>
                  </a:r>
                </a:p>
              </p:txBody>
            </p:sp>
          </p:grpSp>
          <p:grpSp>
            <p:nvGrpSpPr>
              <p:cNvPr id="166" name="Group 165"/>
              <p:cNvGrpSpPr/>
              <p:nvPr/>
            </p:nvGrpSpPr>
            <p:grpSpPr>
              <a:xfrm>
                <a:off x="8534298" y="6863398"/>
                <a:ext cx="2559317" cy="2855911"/>
                <a:chOff x="4982182" y="3250670"/>
                <a:chExt cx="2249334" cy="2510003"/>
              </a:xfrm>
            </p:grpSpPr>
            <p:sp>
              <p:nvSpPr>
                <p:cNvPr id="167" name="Freeform 166"/>
                <p:cNvSpPr>
                  <a:spLocks/>
                </p:cNvSpPr>
                <p:nvPr/>
              </p:nvSpPr>
              <p:spPr bwMode="auto">
                <a:xfrm>
                  <a:off x="4994264" y="4881065"/>
                  <a:ext cx="2156891" cy="879608"/>
                </a:xfrm>
                <a:custGeom>
                  <a:avLst/>
                  <a:gdLst/>
                  <a:ahLst/>
                  <a:cxnLst>
                    <a:cxn ang="0">
                      <a:pos x="1265" y="241"/>
                    </a:cxn>
                    <a:cxn ang="0">
                      <a:pos x="1232" y="73"/>
                    </a:cxn>
                    <a:cxn ang="0">
                      <a:pos x="730" y="343"/>
                    </a:cxn>
                    <a:cxn ang="0">
                      <a:pos x="214" y="51"/>
                    </a:cxn>
                    <a:cxn ang="0">
                      <a:pos x="49" y="0"/>
                    </a:cxn>
                    <a:cxn ang="0">
                      <a:pos x="0" y="161"/>
                    </a:cxn>
                    <a:cxn ang="0">
                      <a:pos x="730" y="583"/>
                    </a:cxn>
                    <a:cxn ang="0">
                      <a:pos x="1430" y="208"/>
                    </a:cxn>
                    <a:cxn ang="0">
                      <a:pos x="1265" y="241"/>
                    </a:cxn>
                  </a:cxnLst>
                  <a:rect l="0" t="0" r="r" b="b"/>
                  <a:pathLst>
                    <a:path w="1430" h="583">
                      <a:moveTo>
                        <a:pt x="1265" y="241"/>
                      </a:moveTo>
                      <a:cubicBezTo>
                        <a:pt x="1232" y="73"/>
                        <a:pt x="1232" y="73"/>
                        <a:pt x="1232" y="73"/>
                      </a:cubicBezTo>
                      <a:cubicBezTo>
                        <a:pt x="1124" y="235"/>
                        <a:pt x="939" y="343"/>
                        <a:pt x="730" y="343"/>
                      </a:cubicBezTo>
                      <a:cubicBezTo>
                        <a:pt x="511" y="343"/>
                        <a:pt x="319" y="225"/>
                        <a:pt x="214" y="51"/>
                      </a:cubicBezTo>
                      <a:cubicBezTo>
                        <a:pt x="49" y="0"/>
                        <a:pt x="49" y="0"/>
                        <a:pt x="49" y="0"/>
                      </a:cubicBezTo>
                      <a:cubicBezTo>
                        <a:pt x="0" y="161"/>
                        <a:pt x="0" y="161"/>
                        <a:pt x="0" y="161"/>
                      </a:cubicBezTo>
                      <a:cubicBezTo>
                        <a:pt x="146" y="413"/>
                        <a:pt x="418" y="583"/>
                        <a:pt x="730" y="583"/>
                      </a:cubicBezTo>
                      <a:cubicBezTo>
                        <a:pt x="1021" y="583"/>
                        <a:pt x="1279" y="434"/>
                        <a:pt x="1430" y="208"/>
                      </a:cubicBezTo>
                      <a:lnTo>
                        <a:pt x="1265" y="241"/>
                      </a:lnTo>
                      <a:close/>
                    </a:path>
                  </a:pathLst>
                </a:custGeom>
                <a:gradFill>
                  <a:gsLst>
                    <a:gs pos="0">
                      <a:schemeClr val="tx2"/>
                    </a:gs>
                    <a:gs pos="48300">
                      <a:schemeClr val="tx2">
                        <a:lumMod val="75000"/>
                      </a:schemeClr>
                    </a:gs>
                    <a:gs pos="100000">
                      <a:schemeClr val="tx2">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168" name="TextBox 239"/>
                <p:cNvSpPr txBox="1"/>
                <p:nvPr/>
              </p:nvSpPr>
              <p:spPr>
                <a:xfrm rot="11393717">
                  <a:off x="4982182" y="3250670"/>
                  <a:ext cx="2249334" cy="2327881"/>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algn="ctr"/>
                  <a:r>
                    <a:rPr lang="en-US" sz="2000" b="1" dirty="0" smtClean="0">
                      <a:solidFill>
                        <a:srgbClr val="FFFFFF"/>
                      </a:solidFill>
                    </a:rPr>
                    <a:t>WIRED | WIRELESS PORTFOLIO</a:t>
                  </a:r>
                  <a:endParaRPr lang="en-US" sz="2000" b="1" dirty="0">
                    <a:solidFill>
                      <a:srgbClr val="FFFFFF"/>
                    </a:solidFill>
                  </a:endParaRPr>
                </a:p>
              </p:txBody>
            </p:sp>
          </p:grpSp>
        </p:grpSp>
        <p:sp>
          <p:nvSpPr>
            <p:cNvPr id="162" name="Freeform 161"/>
            <p:cNvSpPr>
              <a:spLocks/>
            </p:cNvSpPr>
            <p:nvPr/>
          </p:nvSpPr>
          <p:spPr bwMode="auto">
            <a:xfrm rot="5246708">
              <a:off x="8750620" y="2225402"/>
              <a:ext cx="2392234" cy="3906350"/>
            </a:xfrm>
            <a:custGeom>
              <a:avLst/>
              <a:gdLst/>
              <a:ahLst/>
              <a:cxnLst>
                <a:cxn ang="0">
                  <a:pos x="121" y="119"/>
                </a:cxn>
                <a:cxn ang="0">
                  <a:pos x="0" y="240"/>
                </a:cxn>
                <a:cxn ang="0">
                  <a:pos x="567" y="841"/>
                </a:cxn>
                <a:cxn ang="0">
                  <a:pos x="482" y="1149"/>
                </a:cxn>
                <a:cxn ang="0">
                  <a:pos x="516" y="1318"/>
                </a:cxn>
                <a:cxn ang="0">
                  <a:pos x="680" y="1285"/>
                </a:cxn>
                <a:cxn ang="0">
                  <a:pos x="807" y="841"/>
                </a:cxn>
                <a:cxn ang="0">
                  <a:pos x="2" y="0"/>
                </a:cxn>
                <a:cxn ang="0">
                  <a:pos x="121" y="119"/>
                </a:cxn>
              </a:cxnLst>
              <a:rect l="0" t="0" r="r" b="b"/>
              <a:pathLst>
                <a:path w="807" h="1318">
                  <a:moveTo>
                    <a:pt x="121" y="119"/>
                  </a:moveTo>
                  <a:cubicBezTo>
                    <a:pt x="0" y="240"/>
                    <a:pt x="0" y="240"/>
                    <a:pt x="0" y="240"/>
                  </a:cubicBezTo>
                  <a:cubicBezTo>
                    <a:pt x="316" y="258"/>
                    <a:pt x="567" y="521"/>
                    <a:pt x="567" y="841"/>
                  </a:cubicBezTo>
                  <a:cubicBezTo>
                    <a:pt x="567" y="954"/>
                    <a:pt x="536" y="1059"/>
                    <a:pt x="482" y="1149"/>
                  </a:cubicBezTo>
                  <a:cubicBezTo>
                    <a:pt x="516" y="1318"/>
                    <a:pt x="516" y="1318"/>
                    <a:pt x="516" y="1318"/>
                  </a:cubicBezTo>
                  <a:cubicBezTo>
                    <a:pt x="680" y="1285"/>
                    <a:pt x="680" y="1285"/>
                    <a:pt x="680" y="1285"/>
                  </a:cubicBezTo>
                  <a:cubicBezTo>
                    <a:pt x="760" y="1156"/>
                    <a:pt x="807" y="1004"/>
                    <a:pt x="807" y="841"/>
                  </a:cubicBezTo>
                  <a:cubicBezTo>
                    <a:pt x="807" y="389"/>
                    <a:pt x="449" y="19"/>
                    <a:pt x="2" y="0"/>
                  </a:cubicBezTo>
                  <a:lnTo>
                    <a:pt x="121" y="119"/>
                  </a:lnTo>
                  <a:close/>
                </a:path>
              </a:pathLst>
            </a:custGeom>
            <a:gradFill>
              <a:gsLst>
                <a:gs pos="0">
                  <a:schemeClr val="tx2"/>
                </a:gs>
                <a:gs pos="48300">
                  <a:schemeClr val="tx2">
                    <a:lumMod val="75000"/>
                  </a:schemeClr>
                </a:gs>
                <a:gs pos="100000">
                  <a:schemeClr val="tx2">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163" name="TextBox 238"/>
            <p:cNvSpPr txBox="1"/>
            <p:nvPr/>
          </p:nvSpPr>
          <p:spPr>
            <a:xfrm rot="20340421">
              <a:off x="7920453" y="2545527"/>
              <a:ext cx="3541676" cy="2494899"/>
            </a:xfrm>
            <a:prstGeom prst="rect">
              <a:avLst/>
            </a:prstGeom>
          </p:spPr>
          <p:txBody>
            <a:bodyPr spcFirstLastPara="1" wrap="square" numCol="1">
              <a:prstTxWarp prst="textArchDown">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algn="ctr"/>
              <a:r>
                <a:rPr lang="en-US" sz="2000" b="1" dirty="0" smtClean="0">
                  <a:solidFill>
                    <a:srgbClr val="FFFFFF"/>
                  </a:solidFill>
                </a:rPr>
                <a:t>PRIME INFRASTRUCTURE</a:t>
              </a:r>
              <a:endParaRPr lang="en-US" sz="2000" b="1" dirty="0">
                <a:solidFill>
                  <a:srgbClr val="FFFFFF"/>
                </a:solidFill>
              </a:endParaRPr>
            </a:p>
          </p:txBody>
        </p:sp>
        <p:sp>
          <p:nvSpPr>
            <p:cNvPr id="5" name="Oval 4"/>
            <p:cNvSpPr/>
            <p:nvPr/>
          </p:nvSpPr>
          <p:spPr>
            <a:xfrm>
              <a:off x="6842276" y="311850"/>
              <a:ext cx="5166361" cy="5163234"/>
            </a:xfrm>
            <a:prstGeom prst="ellipse">
              <a:avLst/>
            </a:prstGeom>
            <a:solidFill>
              <a:srgbClr val="0B0B0D">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64" name="Group 126"/>
            <p:cNvGrpSpPr/>
            <p:nvPr/>
          </p:nvGrpSpPr>
          <p:grpSpPr>
            <a:xfrm>
              <a:off x="7648501" y="1205567"/>
              <a:ext cx="2656370" cy="2855906"/>
              <a:chOff x="4823832" y="3219513"/>
              <a:chExt cx="1979061" cy="2127720"/>
            </a:xfrm>
          </p:grpSpPr>
          <p:sp>
            <p:nvSpPr>
              <p:cNvPr id="95" name="Freeform 94"/>
              <p:cNvSpPr>
                <a:spLocks/>
              </p:cNvSpPr>
              <p:nvPr/>
            </p:nvSpPr>
            <p:spPr bwMode="auto">
              <a:xfrm>
                <a:off x="4823832" y="3219513"/>
                <a:ext cx="1463035" cy="1868369"/>
              </a:xfrm>
              <a:custGeom>
                <a:avLst/>
                <a:gdLst/>
                <a:ahLst/>
                <a:cxnLst>
                  <a:cxn ang="0">
                    <a:pos x="149" y="1077"/>
                  </a:cxn>
                  <a:cxn ang="0">
                    <a:pos x="312" y="1127"/>
                  </a:cxn>
                  <a:cxn ang="0">
                    <a:pos x="240" y="842"/>
                  </a:cxn>
                  <a:cxn ang="0">
                    <a:pos x="843" y="240"/>
                  </a:cxn>
                  <a:cxn ang="0">
                    <a:pos x="850" y="240"/>
                  </a:cxn>
                  <a:cxn ang="0">
                    <a:pos x="970" y="120"/>
                  </a:cxn>
                  <a:cxn ang="0">
                    <a:pos x="851" y="0"/>
                  </a:cxn>
                  <a:cxn ang="0">
                    <a:pos x="843" y="0"/>
                  </a:cxn>
                  <a:cxn ang="0">
                    <a:pos x="0" y="842"/>
                  </a:cxn>
                  <a:cxn ang="0">
                    <a:pos x="100" y="1239"/>
                  </a:cxn>
                  <a:cxn ang="0">
                    <a:pos x="149" y="1077"/>
                  </a:cxn>
                </a:cxnLst>
                <a:rect l="0" t="0" r="r" b="b"/>
                <a:pathLst>
                  <a:path w="970" h="1239">
                    <a:moveTo>
                      <a:pt x="149" y="1077"/>
                    </a:moveTo>
                    <a:cubicBezTo>
                      <a:pt x="312" y="1127"/>
                      <a:pt x="312" y="1127"/>
                      <a:pt x="312" y="1127"/>
                    </a:cubicBezTo>
                    <a:cubicBezTo>
                      <a:pt x="267" y="1043"/>
                      <a:pt x="240" y="945"/>
                      <a:pt x="240" y="842"/>
                    </a:cubicBezTo>
                    <a:cubicBezTo>
                      <a:pt x="240" y="510"/>
                      <a:pt x="511" y="240"/>
                      <a:pt x="843" y="240"/>
                    </a:cubicBezTo>
                    <a:cubicBezTo>
                      <a:pt x="845" y="240"/>
                      <a:pt x="848" y="240"/>
                      <a:pt x="850" y="240"/>
                    </a:cubicBezTo>
                    <a:cubicBezTo>
                      <a:pt x="970" y="120"/>
                      <a:pt x="970" y="120"/>
                      <a:pt x="970" y="120"/>
                    </a:cubicBezTo>
                    <a:cubicBezTo>
                      <a:pt x="851" y="0"/>
                      <a:pt x="851" y="0"/>
                      <a:pt x="851" y="0"/>
                    </a:cubicBezTo>
                    <a:cubicBezTo>
                      <a:pt x="848" y="0"/>
                      <a:pt x="845" y="0"/>
                      <a:pt x="843" y="0"/>
                    </a:cubicBezTo>
                    <a:cubicBezTo>
                      <a:pt x="378" y="0"/>
                      <a:pt x="0" y="378"/>
                      <a:pt x="0" y="842"/>
                    </a:cubicBezTo>
                    <a:cubicBezTo>
                      <a:pt x="0" y="985"/>
                      <a:pt x="36" y="1120"/>
                      <a:pt x="100" y="1239"/>
                    </a:cubicBezTo>
                    <a:lnTo>
                      <a:pt x="149" y="1077"/>
                    </a:lnTo>
                    <a:close/>
                  </a:path>
                </a:pathLst>
              </a:custGeom>
              <a:gradFill>
                <a:gsLst>
                  <a:gs pos="0">
                    <a:schemeClr val="accent2"/>
                  </a:gs>
                  <a:gs pos="48300">
                    <a:schemeClr val="accent2">
                      <a:lumMod val="75000"/>
                    </a:schemeClr>
                  </a:gs>
                  <a:gs pos="100000">
                    <a:schemeClr val="accent2">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err="1">
                  <a:ln>
                    <a:noFill/>
                  </a:ln>
                  <a:solidFill>
                    <a:srgbClr val="FFFFFF"/>
                  </a:solidFill>
                  <a:effectLst/>
                  <a:uLnTx/>
                  <a:uFillTx/>
                  <a:latin typeface="Arial"/>
                  <a:ea typeface="+mn-ea"/>
                  <a:cs typeface="+mn-cs"/>
                </a:endParaRPr>
              </a:p>
            </p:txBody>
          </p:sp>
          <p:sp>
            <p:nvSpPr>
              <p:cNvPr id="96" name="TextBox 233"/>
              <p:cNvSpPr txBox="1"/>
              <p:nvPr/>
            </p:nvSpPr>
            <p:spPr>
              <a:xfrm rot="18262486">
                <a:off x="4978219" y="3522559"/>
                <a:ext cx="1928733" cy="1720615"/>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smtClean="0">
                    <a:ln>
                      <a:noFill/>
                    </a:ln>
                    <a:solidFill>
                      <a:srgbClr val="FFFFFF"/>
                    </a:solidFill>
                    <a:effectLst/>
                    <a:uLnTx/>
                    <a:uFillTx/>
                    <a:latin typeface="Arial"/>
                    <a:ea typeface="+mn-ea"/>
                    <a:cs typeface="+mn-cs"/>
                  </a:rPr>
                  <a:t>ONE NETWORK</a:t>
                </a:r>
              </a:p>
            </p:txBody>
          </p:sp>
        </p:grpSp>
      </p:grpSp>
      <p:sp>
        <p:nvSpPr>
          <p:cNvPr id="177" name="Rectangle 176"/>
          <p:cNvSpPr/>
          <p:nvPr/>
        </p:nvSpPr>
        <p:spPr>
          <a:xfrm>
            <a:off x="368806" y="1656768"/>
            <a:ext cx="5578059" cy="6307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00"/>
              </a:spcBef>
              <a:spcAft>
                <a:spcPts val="600"/>
              </a:spcAft>
              <a:buClr>
                <a:schemeClr val="tx1">
                  <a:lumMod val="50000"/>
                </a:schemeClr>
              </a:buClr>
            </a:pPr>
            <a:r>
              <a:rPr lang="en-US" sz="2000" spc="-30" dirty="0">
                <a:solidFill>
                  <a:schemeClr val="tx1"/>
                </a:solidFill>
              </a:rPr>
              <a:t>Converged Wired and </a:t>
            </a:r>
            <a:r>
              <a:rPr lang="en-US" sz="2000" spc="-30" dirty="0" smtClean="0">
                <a:solidFill>
                  <a:schemeClr val="tx1"/>
                </a:solidFill>
              </a:rPr>
              <a:t>Wireless </a:t>
            </a:r>
            <a:r>
              <a:rPr lang="en-US" sz="2000" spc="-30" dirty="0">
                <a:solidFill>
                  <a:schemeClr val="tx1"/>
                </a:solidFill>
              </a:rPr>
              <a:t>Network</a:t>
            </a:r>
          </a:p>
        </p:txBody>
      </p:sp>
      <p:sp>
        <p:nvSpPr>
          <p:cNvPr id="178" name="Rectangle 177"/>
          <p:cNvSpPr/>
          <p:nvPr/>
        </p:nvSpPr>
        <p:spPr>
          <a:xfrm>
            <a:off x="368806" y="2929705"/>
            <a:ext cx="7403030" cy="6307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00"/>
              </a:spcBef>
              <a:spcAft>
                <a:spcPts val="600"/>
              </a:spcAft>
              <a:buClr>
                <a:schemeClr val="tx1">
                  <a:lumMod val="50000"/>
                </a:schemeClr>
              </a:buClr>
            </a:pPr>
            <a:r>
              <a:rPr lang="en-US" sz="2000" spc="-30" dirty="0">
                <a:solidFill>
                  <a:schemeClr val="tx1"/>
                </a:solidFill>
              </a:rPr>
              <a:t>Integrated </a:t>
            </a:r>
            <a:r>
              <a:rPr lang="en-US" sz="2000" spc="-30" dirty="0" smtClean="0">
                <a:solidFill>
                  <a:schemeClr val="tx1"/>
                </a:solidFill>
              </a:rPr>
              <a:t>into </a:t>
            </a:r>
            <a:r>
              <a:rPr lang="en-US" sz="2000" spc="-30" dirty="0">
                <a:solidFill>
                  <a:schemeClr val="tx1"/>
                </a:solidFill>
              </a:rPr>
              <a:t>Cisco </a:t>
            </a:r>
            <a:r>
              <a:rPr lang="en-US" sz="2000" spc="-30" dirty="0" smtClean="0">
                <a:solidFill>
                  <a:schemeClr val="tx1"/>
                </a:solidFill>
              </a:rPr>
              <a:t>Open Networking </a:t>
            </a:r>
            <a:r>
              <a:rPr lang="en-US" sz="2000" spc="-30" dirty="0">
                <a:solidFill>
                  <a:schemeClr val="tx1"/>
                </a:solidFill>
              </a:rPr>
              <a:t>Environment (ONE)</a:t>
            </a:r>
          </a:p>
        </p:txBody>
      </p:sp>
      <p:sp>
        <p:nvSpPr>
          <p:cNvPr id="179" name="Rectangle 178"/>
          <p:cNvSpPr/>
          <p:nvPr/>
        </p:nvSpPr>
        <p:spPr>
          <a:xfrm>
            <a:off x="368806" y="2293236"/>
            <a:ext cx="7237931" cy="6307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00"/>
              </a:spcBef>
              <a:spcAft>
                <a:spcPts val="600"/>
              </a:spcAft>
              <a:buClr>
                <a:schemeClr val="tx1">
                  <a:lumMod val="50000"/>
                </a:schemeClr>
              </a:buClr>
            </a:pPr>
            <a:r>
              <a:rPr lang="en-US" sz="2000" spc="-30" dirty="0">
                <a:solidFill>
                  <a:schemeClr val="tx1"/>
                </a:solidFill>
              </a:rPr>
              <a:t>Consistent Network Wide </a:t>
            </a:r>
            <a:r>
              <a:rPr lang="en-US" sz="2000" spc="-30" dirty="0" smtClean="0">
                <a:solidFill>
                  <a:schemeClr val="tx1"/>
                </a:solidFill>
              </a:rPr>
              <a:t>Intelligence </a:t>
            </a:r>
            <a:r>
              <a:rPr lang="en-US" sz="2000" spc="-30" dirty="0">
                <a:solidFill>
                  <a:schemeClr val="tx1"/>
                </a:solidFill>
              </a:rPr>
              <a:t>and Operations</a:t>
            </a:r>
          </a:p>
        </p:txBody>
      </p:sp>
      <p:sp>
        <p:nvSpPr>
          <p:cNvPr id="43" name="TextBox 42"/>
          <p:cNvSpPr txBox="1"/>
          <p:nvPr/>
        </p:nvSpPr>
        <p:spPr>
          <a:xfrm>
            <a:off x="984392" y="5851762"/>
            <a:ext cx="10220042" cy="584775"/>
          </a:xfrm>
          <a:prstGeom prst="rect">
            <a:avLst/>
          </a:prstGeom>
          <a:noFill/>
        </p:spPr>
        <p:txBody>
          <a:bodyPr wrap="none" rtlCol="0">
            <a:spAutoFit/>
          </a:bodyPr>
          <a:lstStyle/>
          <a:p>
            <a:pPr algn="ctr"/>
            <a:r>
              <a:rPr lang="en-US" sz="3200" dirty="0">
                <a:effectLst>
                  <a:outerShdw blurRad="25400" dist="12700" dir="5400000" algn="t" rotWithShape="0">
                    <a:prstClr val="black">
                      <a:alpha val="20000"/>
                    </a:prstClr>
                  </a:outerShdw>
                </a:effectLst>
              </a:rPr>
              <a:t>The Intelligent Network Platform </a:t>
            </a:r>
            <a:r>
              <a:rPr lang="en-US" sz="3200" dirty="0" smtClean="0">
                <a:effectLst>
                  <a:outerShdw blurRad="25400" dist="12700" dir="5400000" algn="t" rotWithShape="0">
                    <a:prstClr val="black">
                      <a:alpha val="20000"/>
                    </a:prstClr>
                  </a:outerShdw>
                </a:effectLst>
              </a:rPr>
              <a:t>for </a:t>
            </a:r>
            <a:r>
              <a:rPr lang="en-US" sz="3200" dirty="0">
                <a:effectLst>
                  <a:outerShdw blurRad="25400" dist="12700" dir="5400000" algn="t" rotWithShape="0">
                    <a:prstClr val="black">
                      <a:alpha val="20000"/>
                    </a:prstClr>
                  </a:outerShdw>
                </a:effectLst>
              </a:rPr>
              <a:t>a</a:t>
            </a:r>
            <a:r>
              <a:rPr lang="en-US" sz="3200" dirty="0" smtClean="0">
                <a:effectLst>
                  <a:outerShdw blurRad="25400" dist="12700" dir="5400000" algn="t" rotWithShape="0">
                    <a:prstClr val="black">
                      <a:alpha val="20000"/>
                    </a:prstClr>
                  </a:outerShdw>
                </a:effectLst>
              </a:rPr>
              <a:t> Connected World</a:t>
            </a:r>
            <a:endParaRPr lang="en-US" sz="3200" dirty="0">
              <a:effectLst>
                <a:outerShdw blurRad="25400" dist="12700" dir="5400000" algn="t" rotWithShape="0">
                  <a:prstClr val="black">
                    <a:alpha val="20000"/>
                  </a:prstClr>
                </a:outerShdw>
              </a:effectLst>
            </a:endParaRPr>
          </a:p>
        </p:txBody>
      </p:sp>
      <p:cxnSp>
        <p:nvCxnSpPr>
          <p:cNvPr id="128" name="Straight Connector 127"/>
          <p:cNvCxnSpPr/>
          <p:nvPr/>
        </p:nvCxnSpPr>
        <p:spPr>
          <a:xfrm flipH="1">
            <a:off x="368806" y="3686573"/>
            <a:ext cx="6272841" cy="0"/>
          </a:xfrm>
          <a:prstGeom prst="line">
            <a:avLst/>
          </a:prstGeom>
          <a:ln>
            <a:gradFill flip="none" rotWithShape="1">
              <a:gsLst>
                <a:gs pos="0">
                  <a:schemeClr val="bg1"/>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30" name="Rectangle 129"/>
          <p:cNvSpPr/>
          <p:nvPr/>
        </p:nvSpPr>
        <p:spPr>
          <a:xfrm>
            <a:off x="368806" y="4007653"/>
            <a:ext cx="6538848" cy="461665"/>
          </a:xfrm>
          <a:prstGeom prst="rect">
            <a:avLst/>
          </a:prstGeom>
        </p:spPr>
        <p:txBody>
          <a:bodyPr wrap="square">
            <a:spAutoFit/>
          </a:bodyPr>
          <a:lstStyle/>
          <a:p>
            <a:pPr>
              <a:spcBef>
                <a:spcPts val="600"/>
              </a:spcBef>
              <a:defRPr/>
            </a:pPr>
            <a:r>
              <a:rPr lang="en-US" sz="2400" b="1" spc="-50" dirty="0" smtClean="0"/>
              <a:t>Accelerate Business Innovation and Growth</a:t>
            </a:r>
            <a:endParaRPr lang="en-US" sz="2400" b="1" spc="-50" dirty="0"/>
          </a:p>
        </p:txBody>
      </p:sp>
      <p:sp>
        <p:nvSpPr>
          <p:cNvPr id="132" name="Rectangle 131"/>
          <p:cNvSpPr/>
          <p:nvPr/>
        </p:nvSpPr>
        <p:spPr>
          <a:xfrm>
            <a:off x="368806" y="4683673"/>
            <a:ext cx="6538848" cy="461665"/>
          </a:xfrm>
          <a:prstGeom prst="rect">
            <a:avLst/>
          </a:prstGeom>
        </p:spPr>
        <p:txBody>
          <a:bodyPr wrap="square">
            <a:spAutoFit/>
          </a:bodyPr>
          <a:lstStyle/>
          <a:p>
            <a:pPr>
              <a:spcBef>
                <a:spcPts val="600"/>
              </a:spcBef>
              <a:defRPr/>
            </a:pPr>
            <a:r>
              <a:rPr lang="en-US" sz="2400" b="1" spc="-50" dirty="0"/>
              <a:t>Greater Business Efficiencies</a:t>
            </a:r>
          </a:p>
        </p:txBody>
      </p:sp>
    </p:spTree>
    <p:extLst>
      <p:ext uri="{BB962C8B-B14F-4D97-AF65-F5344CB8AC3E}">
        <p14:creationId xmlns:p14="http://schemas.microsoft.com/office/powerpoint/2010/main" val="1386326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tangle 146"/>
          <p:cNvSpPr/>
          <p:nvPr/>
        </p:nvSpPr>
        <p:spPr>
          <a:xfrm rot="16200000">
            <a:off x="-298359" y="1339757"/>
            <a:ext cx="4622623" cy="4025903"/>
          </a:xfrm>
          <a:prstGeom prst="rect">
            <a:avLst/>
          </a:prstGeom>
          <a:gradFill flip="none" rotWithShape="1">
            <a:gsLst>
              <a:gs pos="100000">
                <a:schemeClr val="bg1">
                  <a:lumMod val="75000"/>
                  <a:alpha val="0"/>
                </a:schemeClr>
              </a:gs>
              <a:gs pos="0">
                <a:schemeClr val="accent4">
                  <a:alpha val="68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1"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 name="Rectangle 124"/>
          <p:cNvSpPr/>
          <p:nvPr/>
        </p:nvSpPr>
        <p:spPr>
          <a:xfrm rot="16200000">
            <a:off x="3783101" y="1339757"/>
            <a:ext cx="4622623" cy="4025903"/>
          </a:xfrm>
          <a:prstGeom prst="rect">
            <a:avLst/>
          </a:prstGeom>
          <a:gradFill flip="none" rotWithShape="1">
            <a:gsLst>
              <a:gs pos="100000">
                <a:schemeClr val="bg1">
                  <a:lumMod val="75000"/>
                  <a:alpha val="0"/>
                </a:schemeClr>
              </a:gs>
              <a:gs pos="0">
                <a:schemeClr val="accent4">
                  <a:alpha val="68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 name="Rectangle 125"/>
          <p:cNvSpPr/>
          <p:nvPr/>
        </p:nvSpPr>
        <p:spPr>
          <a:xfrm rot="16200000">
            <a:off x="7864562" y="1339757"/>
            <a:ext cx="4622623" cy="4025903"/>
          </a:xfrm>
          <a:prstGeom prst="rect">
            <a:avLst/>
          </a:prstGeom>
          <a:gradFill flip="none" rotWithShape="1">
            <a:gsLst>
              <a:gs pos="100000">
                <a:schemeClr val="bg1">
                  <a:lumMod val="75000"/>
                  <a:alpha val="0"/>
                </a:schemeClr>
              </a:gs>
              <a:gs pos="0">
                <a:schemeClr val="accent4">
                  <a:alpha val="68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rot="5400000" flipV="1">
            <a:off x="5294520" y="-4862300"/>
            <a:ext cx="1599784"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10" name="Rectangle 109"/>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11" name="Rectangle 110"/>
          <p:cNvSpPr/>
          <p:nvPr/>
        </p:nvSpPr>
        <p:spPr>
          <a:xfrm>
            <a:off x="-1"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smtClean="0"/>
              <a:t>Cisco Unified Access</a:t>
            </a:r>
            <a:endParaRPr lang="en-US" dirty="0"/>
          </a:p>
        </p:txBody>
      </p:sp>
      <p:sp>
        <p:nvSpPr>
          <p:cNvPr id="115" name="Rectangle 114"/>
          <p:cNvSpPr/>
          <p:nvPr/>
        </p:nvSpPr>
        <p:spPr>
          <a:xfrm rot="5400000" flipV="1">
            <a:off x="1796846" y="-450926"/>
            <a:ext cx="432216" cy="4025906"/>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118" name="Rectangle 117"/>
          <p:cNvSpPr/>
          <p:nvPr/>
        </p:nvSpPr>
        <p:spPr>
          <a:xfrm>
            <a:off x="101377" y="1346584"/>
            <a:ext cx="3823154" cy="43088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600"/>
              </a:spcAft>
              <a:buClr>
                <a:srgbClr val="3F5CFF">
                  <a:lumMod val="60000"/>
                  <a:lumOff val="40000"/>
                </a:srgbClr>
              </a:buClr>
              <a:buSzPct val="90000"/>
              <a:defRPr/>
            </a:pPr>
            <a:r>
              <a:rPr lang="en-US" sz="2000" b="1" dirty="0" smtClean="0">
                <a:solidFill>
                  <a:schemeClr val="tx1"/>
                </a:solidFill>
                <a:effectLst>
                  <a:outerShdw blurRad="127000" algn="ctr" rotWithShape="0">
                    <a:prstClr val="black">
                      <a:alpha val="40000"/>
                    </a:prstClr>
                  </a:outerShdw>
                </a:effectLst>
              </a:rPr>
              <a:t>Connecting People</a:t>
            </a:r>
            <a:endParaRPr lang="en-US" sz="2000" b="1" dirty="0">
              <a:solidFill>
                <a:schemeClr val="tx1"/>
              </a:solidFill>
              <a:effectLst>
                <a:outerShdw blurRad="127000" algn="ctr" rotWithShape="0">
                  <a:prstClr val="black">
                    <a:alpha val="40000"/>
                  </a:prstClr>
                </a:outerShdw>
              </a:effectLst>
            </a:endParaRPr>
          </a:p>
        </p:txBody>
      </p:sp>
      <p:sp>
        <p:nvSpPr>
          <p:cNvPr id="117" name="Rectangle 116"/>
          <p:cNvSpPr/>
          <p:nvPr/>
        </p:nvSpPr>
        <p:spPr>
          <a:xfrm rot="5400000" flipV="1">
            <a:off x="9959764" y="-450923"/>
            <a:ext cx="432216" cy="4025901"/>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120" name="Rectangle 119"/>
          <p:cNvSpPr/>
          <p:nvPr/>
        </p:nvSpPr>
        <p:spPr>
          <a:xfrm>
            <a:off x="8314074" y="1346584"/>
            <a:ext cx="3723596" cy="43088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600"/>
              </a:spcAft>
              <a:buClr>
                <a:srgbClr val="3F5CFF">
                  <a:lumMod val="60000"/>
                  <a:lumOff val="40000"/>
                </a:srgbClr>
              </a:buClr>
              <a:buSzPct val="90000"/>
              <a:defRPr/>
            </a:pPr>
            <a:r>
              <a:rPr lang="en-US" sz="2000" b="1" dirty="0" smtClean="0">
                <a:solidFill>
                  <a:schemeClr val="tx1"/>
                </a:solidFill>
                <a:effectLst>
                  <a:outerShdw blurRad="127000" algn="ctr" rotWithShape="0">
                    <a:prstClr val="black">
                      <a:alpha val="40000"/>
                    </a:prstClr>
                  </a:outerShdw>
                </a:effectLst>
              </a:rPr>
              <a:t>Connecting Things</a:t>
            </a:r>
            <a:endParaRPr lang="en-US" sz="2000" b="1" dirty="0">
              <a:solidFill>
                <a:schemeClr val="tx1"/>
              </a:solidFill>
              <a:effectLst>
                <a:outerShdw blurRad="127000" algn="ctr" rotWithShape="0">
                  <a:prstClr val="black">
                    <a:alpha val="40000"/>
                  </a:prstClr>
                </a:outerShdw>
              </a:effectLst>
            </a:endParaRPr>
          </a:p>
        </p:txBody>
      </p:sp>
      <p:sp>
        <p:nvSpPr>
          <p:cNvPr id="113" name="TextBox 112"/>
          <p:cNvSpPr txBox="1"/>
          <p:nvPr/>
        </p:nvSpPr>
        <p:spPr>
          <a:xfrm>
            <a:off x="984391" y="5851762"/>
            <a:ext cx="10220042" cy="584775"/>
          </a:xfrm>
          <a:prstGeom prst="rect">
            <a:avLst/>
          </a:prstGeom>
          <a:noFill/>
        </p:spPr>
        <p:txBody>
          <a:bodyPr wrap="none" rtlCol="0">
            <a:spAutoFit/>
          </a:bodyPr>
          <a:lstStyle/>
          <a:p>
            <a:pPr algn="ctr"/>
            <a:r>
              <a:rPr lang="en-US" sz="3200" dirty="0" smtClean="0">
                <a:effectLst>
                  <a:outerShdw blurRad="25400" dist="12700" dir="5400000" algn="t" rotWithShape="0">
                    <a:prstClr val="black">
                      <a:alpha val="20000"/>
                    </a:prstClr>
                  </a:outerShdw>
                </a:effectLst>
              </a:rPr>
              <a:t>The Intelligent Network Platform for a Connected World</a:t>
            </a:r>
            <a:endParaRPr lang="en-US" sz="3200" dirty="0">
              <a:effectLst>
                <a:outerShdw blurRad="25400" dist="12700" dir="5400000" algn="t" rotWithShape="0">
                  <a:prstClr val="black">
                    <a:alpha val="20000"/>
                  </a:prstClr>
                </a:outerShdw>
              </a:effectLst>
            </a:endParaRPr>
          </a:p>
        </p:txBody>
      </p:sp>
      <p:grpSp>
        <p:nvGrpSpPr>
          <p:cNvPr id="66" name="Group 65"/>
          <p:cNvGrpSpPr/>
          <p:nvPr/>
        </p:nvGrpSpPr>
        <p:grpSpPr>
          <a:xfrm>
            <a:off x="469486" y="2225212"/>
            <a:ext cx="3395004" cy="3066228"/>
            <a:chOff x="509033" y="1933007"/>
            <a:chExt cx="3713998" cy="3354331"/>
          </a:xfrm>
        </p:grpSpPr>
        <p:grpSp>
          <p:nvGrpSpPr>
            <p:cNvPr id="67" name="Group 66"/>
            <p:cNvGrpSpPr/>
            <p:nvPr/>
          </p:nvGrpSpPr>
          <p:grpSpPr>
            <a:xfrm>
              <a:off x="2442368" y="2954042"/>
              <a:ext cx="1780663" cy="1938962"/>
              <a:chOff x="2521149" y="3349493"/>
              <a:chExt cx="1676622" cy="1825673"/>
            </a:xfrm>
          </p:grpSpPr>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5935" y="3349493"/>
                <a:ext cx="1302466" cy="1796140"/>
              </a:xfrm>
              <a:prstGeom prst="rect">
                <a:avLst/>
              </a:prstGeom>
              <a:effectLst/>
            </p:spPr>
          </p:pic>
          <p:sp>
            <p:nvSpPr>
              <p:cNvPr id="75" name="Oval 74"/>
              <p:cNvSpPr/>
              <p:nvPr/>
            </p:nvSpPr>
            <p:spPr>
              <a:xfrm>
                <a:off x="2521149" y="4862439"/>
                <a:ext cx="1676622" cy="312727"/>
              </a:xfrm>
              <a:prstGeom prst="ellipse">
                <a:avLst/>
              </a:prstGeom>
              <a:gradFill flip="none" rotWithShape="1">
                <a:gsLst>
                  <a:gs pos="0">
                    <a:schemeClr val="accent4">
                      <a:alpha val="52000"/>
                    </a:scheme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grpSp>
        <p:grpSp>
          <p:nvGrpSpPr>
            <p:cNvPr id="68" name="Group 67"/>
            <p:cNvGrpSpPr/>
            <p:nvPr/>
          </p:nvGrpSpPr>
          <p:grpSpPr>
            <a:xfrm>
              <a:off x="509033" y="2329321"/>
              <a:ext cx="1461881" cy="2681517"/>
              <a:chOff x="550851" y="2889290"/>
              <a:chExt cx="1280502" cy="2348815"/>
            </a:xfrm>
          </p:grpSpPr>
          <p:pic>
            <p:nvPicPr>
              <p:cNvPr id="72" name="Picture 7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0559" y="2889290"/>
                <a:ext cx="969910" cy="2348815"/>
              </a:xfrm>
              <a:prstGeom prst="rect">
                <a:avLst/>
              </a:prstGeom>
              <a:effectLst/>
            </p:spPr>
          </p:pic>
          <p:sp>
            <p:nvSpPr>
              <p:cNvPr id="73" name="Oval 72"/>
              <p:cNvSpPr/>
              <p:nvPr/>
            </p:nvSpPr>
            <p:spPr>
              <a:xfrm>
                <a:off x="550851" y="5068893"/>
                <a:ext cx="1280502" cy="142850"/>
              </a:xfrm>
              <a:prstGeom prst="ellipse">
                <a:avLst/>
              </a:prstGeom>
              <a:gradFill flip="none" rotWithShape="1">
                <a:gsLst>
                  <a:gs pos="0">
                    <a:schemeClr val="accent4">
                      <a:alpha val="52000"/>
                    </a:scheme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grpSp>
        <p:grpSp>
          <p:nvGrpSpPr>
            <p:cNvPr id="69" name="Group 68"/>
            <p:cNvGrpSpPr/>
            <p:nvPr/>
          </p:nvGrpSpPr>
          <p:grpSpPr>
            <a:xfrm>
              <a:off x="1007527" y="1933007"/>
              <a:ext cx="2223373" cy="3354331"/>
              <a:chOff x="1007527" y="1933007"/>
              <a:chExt cx="2223373" cy="3354331"/>
            </a:xfrm>
          </p:grpSpPr>
          <p:pic>
            <p:nvPicPr>
              <p:cNvPr id="70" name="Picture 69"/>
              <p:cNvPicPr>
                <a:picLocks noChangeAspect="1"/>
              </p:cNvPicPr>
              <p:nvPr/>
            </p:nvPicPr>
            <p:blipFill>
              <a:blip r:embed="rId5" cstate="print">
                <a:extLst>
                  <a:ext uri="{BEBA8EAE-BF5A-486C-A8C5-ECC9F3942E4B}">
                    <a14:imgProps xmlns:a14="http://schemas.microsoft.com/office/drawing/2010/main">
                      <a14:imgLayer r:embed="rId6">
                        <a14:imgEffect>
                          <a14:brightnessContrast bright="12000" contrast="10000"/>
                        </a14:imgEffect>
                      </a14:imgLayer>
                    </a14:imgProps>
                  </a:ext>
                  <a:ext uri="{28A0092B-C50C-407E-A947-70E740481C1C}">
                    <a14:useLocalDpi xmlns:a14="http://schemas.microsoft.com/office/drawing/2010/main" val="0"/>
                  </a:ext>
                </a:extLst>
              </a:blip>
              <a:stretch>
                <a:fillRect/>
              </a:stretch>
            </p:blipFill>
            <p:spPr>
              <a:xfrm flipH="1">
                <a:off x="1007527" y="1933007"/>
                <a:ext cx="2223373" cy="3347547"/>
              </a:xfrm>
              <a:prstGeom prst="rect">
                <a:avLst/>
              </a:prstGeom>
              <a:effectLst/>
            </p:spPr>
          </p:pic>
          <p:sp>
            <p:nvSpPr>
              <p:cNvPr id="71" name="Oval 70"/>
              <p:cNvSpPr/>
              <p:nvPr/>
            </p:nvSpPr>
            <p:spPr>
              <a:xfrm>
                <a:off x="1522422" y="5147726"/>
                <a:ext cx="1557543" cy="139612"/>
              </a:xfrm>
              <a:prstGeom prst="ellipse">
                <a:avLst/>
              </a:prstGeom>
              <a:gradFill flip="none" rotWithShape="1">
                <a:gsLst>
                  <a:gs pos="0">
                    <a:schemeClr val="accent4">
                      <a:alpha val="52000"/>
                    </a:scheme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smtClean="0"/>
              </a:p>
            </p:txBody>
          </p:sp>
        </p:grpSp>
      </p:grpSp>
      <p:grpSp>
        <p:nvGrpSpPr>
          <p:cNvPr id="76" name="Group 75"/>
          <p:cNvGrpSpPr/>
          <p:nvPr/>
        </p:nvGrpSpPr>
        <p:grpSpPr>
          <a:xfrm>
            <a:off x="3924531" y="937676"/>
            <a:ext cx="3901847" cy="2419583"/>
            <a:chOff x="4511579" y="4418809"/>
            <a:chExt cx="3638188" cy="2256086"/>
          </a:xfrm>
        </p:grpSpPr>
        <p:pic>
          <p:nvPicPr>
            <p:cNvPr id="77" name="Picture 76"/>
            <p:cNvPicPr>
              <a:picLocks noChangeAspect="1"/>
            </p:cNvPicPr>
            <p:nvPr/>
          </p:nvPicPr>
          <p:blipFill>
            <a:blip r:embed="rId7" cstate="print">
              <a:extLst>
                <a:ext uri="{BEBA8EAE-BF5A-486C-A8C5-ECC9F3942E4B}">
                  <a14:imgProps xmlns:a14="http://schemas.microsoft.com/office/drawing/2010/main">
                    <a14:imgLayer r:embed="rId8">
                      <a14:imgEffect>
                        <a14:brightnessContrast bright="-29000"/>
                      </a14:imgEffect>
                    </a14:imgLayer>
                  </a14:imgProps>
                </a:ext>
                <a:ext uri="{28A0092B-C50C-407E-A947-70E740481C1C}">
                  <a14:useLocalDpi xmlns:a14="http://schemas.microsoft.com/office/drawing/2010/main" val="0"/>
                </a:ext>
              </a:extLst>
            </a:blip>
            <a:stretch>
              <a:fillRect/>
            </a:stretch>
          </p:blipFill>
          <p:spPr>
            <a:xfrm rot="10800000">
              <a:off x="4511579" y="4503592"/>
              <a:ext cx="3390210" cy="1957379"/>
            </a:xfrm>
            <a:prstGeom prst="rect">
              <a:avLst/>
            </a:prstGeom>
            <a:effectLst>
              <a:softEdge rad="31750"/>
            </a:effectLst>
          </p:spPr>
        </p:pic>
        <p:grpSp>
          <p:nvGrpSpPr>
            <p:cNvPr id="78" name="Group 77"/>
            <p:cNvGrpSpPr/>
            <p:nvPr/>
          </p:nvGrpSpPr>
          <p:grpSpPr>
            <a:xfrm>
              <a:off x="4653848" y="4418809"/>
              <a:ext cx="3495919" cy="2256086"/>
              <a:chOff x="4653848" y="4418809"/>
              <a:chExt cx="3495919" cy="2256086"/>
            </a:xfrm>
          </p:grpSpPr>
          <p:pic>
            <p:nvPicPr>
              <p:cNvPr id="79" name="Picture 78"/>
              <p:cNvPicPr>
                <a:picLocks noChangeAspect="1"/>
              </p:cNvPicPr>
              <p:nvPr/>
            </p:nvPicPr>
            <p:blipFill>
              <a:blip r:embed="rId9" cstate="print">
                <a:extLst>
                  <a:ext uri="{BEBA8EAE-BF5A-486C-A8C5-ECC9F3942E4B}">
                    <a14:imgProps xmlns:a14="http://schemas.microsoft.com/office/drawing/2010/main">
                      <a14:imgLayer r:embed="rId10">
                        <a14:imgEffect>
                          <a14:sharpenSoften amount="-100000"/>
                        </a14:imgEffect>
                        <a14:imgEffect>
                          <a14:brightnessContrast bright="66000" contrast="-75000"/>
                        </a14:imgEffect>
                      </a14:imgLayer>
                    </a14:imgProps>
                  </a:ext>
                  <a:ext uri="{28A0092B-C50C-407E-A947-70E740481C1C}">
                    <a14:useLocalDpi xmlns:a14="http://schemas.microsoft.com/office/drawing/2010/main" val="0"/>
                  </a:ext>
                </a:extLst>
              </a:blip>
              <a:stretch>
                <a:fillRect/>
              </a:stretch>
            </p:blipFill>
            <p:spPr>
              <a:xfrm>
                <a:off x="5510102" y="6359104"/>
                <a:ext cx="298666" cy="217911"/>
              </a:xfrm>
              <a:prstGeom prst="rect">
                <a:avLst/>
              </a:prstGeom>
            </p:spPr>
          </p:pic>
          <p:pic>
            <p:nvPicPr>
              <p:cNvPr id="80" name="Picture 79"/>
              <p:cNvPicPr>
                <a:picLocks noChangeAspect="1"/>
              </p:cNvPicPr>
              <p:nvPr/>
            </p:nvPicPr>
            <p:blipFill>
              <a:blip r:embed="rId11" cstate="print">
                <a:extLst>
                  <a:ext uri="{BEBA8EAE-BF5A-486C-A8C5-ECC9F3942E4B}">
                    <a14:imgProps xmlns:a14="http://schemas.microsoft.com/office/drawing/2010/main">
                      <a14:imgLayer r:embed="rId12">
                        <a14:imgEffect>
                          <a14:sharpenSoften amount="-100000"/>
                        </a14:imgEffect>
                        <a14:imgEffect>
                          <a14:brightnessContrast bright="45000" contrast="-60000"/>
                        </a14:imgEffect>
                      </a14:imgLayer>
                    </a14:imgProps>
                  </a:ext>
                  <a:ext uri="{28A0092B-C50C-407E-A947-70E740481C1C}">
                    <a14:useLocalDpi xmlns:a14="http://schemas.microsoft.com/office/drawing/2010/main" val="0"/>
                  </a:ext>
                </a:extLst>
              </a:blip>
              <a:stretch>
                <a:fillRect/>
              </a:stretch>
            </p:blipFill>
            <p:spPr>
              <a:xfrm>
                <a:off x="5442038" y="5555043"/>
                <a:ext cx="348484" cy="254259"/>
              </a:xfrm>
              <a:prstGeom prst="rect">
                <a:avLst/>
              </a:prstGeom>
            </p:spPr>
          </p:pic>
          <p:pic>
            <p:nvPicPr>
              <p:cNvPr id="81" name="Picture 80"/>
              <p:cNvPicPr>
                <a:picLocks noChangeAspect="1"/>
              </p:cNvPicPr>
              <p:nvPr/>
            </p:nvPicPr>
            <p:blipFill>
              <a:blip r:embed="rId13" cstate="print">
                <a:extLst>
                  <a:ext uri="{BEBA8EAE-BF5A-486C-A8C5-ECC9F3942E4B}">
                    <a14:imgProps xmlns:a14="http://schemas.microsoft.com/office/drawing/2010/main">
                      <a14:imgLayer r:embed="rId12">
                        <a14:imgEffect>
                          <a14:sharpenSoften amount="-100000"/>
                        </a14:imgEffect>
                        <a14:imgEffect>
                          <a14:brightnessContrast bright="4000" contrast="-20000"/>
                        </a14:imgEffect>
                      </a14:imgLayer>
                    </a14:imgProps>
                  </a:ext>
                  <a:ext uri="{28A0092B-C50C-407E-A947-70E740481C1C}">
                    <a14:useLocalDpi xmlns:a14="http://schemas.microsoft.com/office/drawing/2010/main" val="0"/>
                  </a:ext>
                </a:extLst>
              </a:blip>
              <a:stretch>
                <a:fillRect/>
              </a:stretch>
            </p:blipFill>
            <p:spPr>
              <a:xfrm>
                <a:off x="5903088" y="5532666"/>
                <a:ext cx="348484" cy="254259"/>
              </a:xfrm>
              <a:prstGeom prst="rect">
                <a:avLst/>
              </a:prstGeom>
            </p:spPr>
          </p:pic>
          <p:pic>
            <p:nvPicPr>
              <p:cNvPr id="82" name="Picture 81"/>
              <p:cNvPicPr>
                <a:picLocks noChangeAspect="1"/>
              </p:cNvPicPr>
              <p:nvPr/>
            </p:nvPicPr>
            <p:blipFill>
              <a:blip r:embed="rId14" cstate="print">
                <a:extLst>
                  <a:ext uri="{BEBA8EAE-BF5A-486C-A8C5-ECC9F3942E4B}">
                    <a14:imgProps xmlns:a14="http://schemas.microsoft.com/office/drawing/2010/main">
                      <a14:imgLayer r:embed="rId15">
                        <a14:imgEffect>
                          <a14:brightnessContrast bright="24000" contrast="2000"/>
                        </a14:imgEffect>
                      </a14:imgLayer>
                    </a14:imgProps>
                  </a:ext>
                  <a:ext uri="{28A0092B-C50C-407E-A947-70E740481C1C}">
                    <a14:useLocalDpi xmlns:a14="http://schemas.microsoft.com/office/drawing/2010/main" val="0"/>
                  </a:ext>
                </a:extLst>
              </a:blip>
              <a:stretch>
                <a:fillRect/>
              </a:stretch>
            </p:blipFill>
            <p:spPr>
              <a:xfrm>
                <a:off x="6178536" y="5176425"/>
                <a:ext cx="686366" cy="500782"/>
              </a:xfrm>
              <a:prstGeom prst="rect">
                <a:avLst/>
              </a:prstGeom>
            </p:spPr>
          </p:pic>
          <p:pic>
            <p:nvPicPr>
              <p:cNvPr id="83" name="Picture 82"/>
              <p:cNvPicPr>
                <a:picLocks noChangeAspect="1"/>
              </p:cNvPicPr>
              <p:nvPr/>
            </p:nvPicPr>
            <p:blipFill>
              <a:blip r:embed="rId16" cstate="print">
                <a:extLst>
                  <a:ext uri="{BEBA8EAE-BF5A-486C-A8C5-ECC9F3942E4B}">
                    <a14:imgProps xmlns:a14="http://schemas.microsoft.com/office/drawing/2010/main">
                      <a14:imgLayer r:embed="rId17">
                        <a14:imgEffect>
                          <a14:brightnessContrast bright="15000" contrast="2000"/>
                        </a14:imgEffect>
                      </a14:imgLayer>
                    </a14:imgProps>
                  </a:ext>
                  <a:ext uri="{28A0092B-C50C-407E-A947-70E740481C1C}">
                    <a14:useLocalDpi xmlns:a14="http://schemas.microsoft.com/office/drawing/2010/main" val="0"/>
                  </a:ext>
                </a:extLst>
              </a:blip>
              <a:stretch>
                <a:fillRect/>
              </a:stretch>
            </p:blipFill>
            <p:spPr>
              <a:xfrm>
                <a:off x="4830342" y="5593394"/>
                <a:ext cx="625557" cy="456416"/>
              </a:xfrm>
              <a:prstGeom prst="rect">
                <a:avLst/>
              </a:prstGeom>
            </p:spPr>
          </p:pic>
          <p:pic>
            <p:nvPicPr>
              <p:cNvPr id="84" name="Picture 83"/>
              <p:cNvPicPr>
                <a:picLocks noChangeAspect="1"/>
              </p:cNvPicPr>
              <p:nvPr/>
            </p:nvPicPr>
            <p:blipFill>
              <a:blip r:embed="rId18" cstate="print">
                <a:extLst>
                  <a:ext uri="{BEBA8EAE-BF5A-486C-A8C5-ECC9F3942E4B}">
                    <a14:imgProps xmlns:a14="http://schemas.microsoft.com/office/drawing/2010/main">
                      <a14:imgLayer r:embed="rId15">
                        <a14:imgEffect>
                          <a14:brightnessContrast bright="15000" contrast="2000"/>
                        </a14:imgEffect>
                      </a14:imgLayer>
                    </a14:imgProps>
                  </a:ext>
                  <a:ext uri="{28A0092B-C50C-407E-A947-70E740481C1C}">
                    <a14:useLocalDpi xmlns:a14="http://schemas.microsoft.com/office/drawing/2010/main" val="0"/>
                  </a:ext>
                </a:extLst>
              </a:blip>
              <a:stretch>
                <a:fillRect/>
              </a:stretch>
            </p:blipFill>
            <p:spPr>
              <a:xfrm>
                <a:off x="5724804" y="4728877"/>
                <a:ext cx="686366" cy="500782"/>
              </a:xfrm>
              <a:prstGeom prst="rect">
                <a:avLst/>
              </a:prstGeom>
            </p:spPr>
          </p:pic>
          <p:pic>
            <p:nvPicPr>
              <p:cNvPr id="85" name="Picture 84"/>
              <p:cNvPicPr>
                <a:picLocks noChangeAspect="1"/>
              </p:cNvPicPr>
              <p:nvPr/>
            </p:nvPicPr>
            <p:blipFill>
              <a:blip r:embed="rId16" cstate="print">
                <a:extLst>
                  <a:ext uri="{BEBA8EAE-BF5A-486C-A8C5-ECC9F3942E4B}">
                    <a14:imgProps xmlns:a14="http://schemas.microsoft.com/office/drawing/2010/main">
                      <a14:imgLayer r:embed="rId17">
                        <a14:imgEffect>
                          <a14:brightnessContrast bright="15000" contrast="2000"/>
                        </a14:imgEffect>
                      </a14:imgLayer>
                    </a14:imgProps>
                  </a:ext>
                  <a:ext uri="{28A0092B-C50C-407E-A947-70E740481C1C}">
                    <a14:useLocalDpi xmlns:a14="http://schemas.microsoft.com/office/drawing/2010/main" val="0"/>
                  </a:ext>
                </a:extLst>
              </a:blip>
              <a:stretch>
                <a:fillRect/>
              </a:stretch>
            </p:blipFill>
            <p:spPr>
              <a:xfrm>
                <a:off x="4653848" y="6185210"/>
                <a:ext cx="625557" cy="456416"/>
              </a:xfrm>
              <a:prstGeom prst="rect">
                <a:avLst/>
              </a:prstGeom>
            </p:spPr>
          </p:pic>
          <p:pic>
            <p:nvPicPr>
              <p:cNvPr id="86" name="Picture 85"/>
              <p:cNvPicPr>
                <a:picLocks noChangeAspect="1"/>
              </p:cNvPicPr>
              <p:nvPr/>
            </p:nvPicPr>
            <p:blipFill>
              <a:blip r:embed="rId19" cstate="print">
                <a:extLst>
                  <a:ext uri="{BEBA8EAE-BF5A-486C-A8C5-ECC9F3942E4B}">
                    <a14:imgProps xmlns:a14="http://schemas.microsoft.com/office/drawing/2010/main">
                      <a14:imgLayer r:embed="rId20">
                        <a14:imgEffect>
                          <a14:brightnessContrast bright="27000" contrast="2000"/>
                        </a14:imgEffect>
                      </a14:imgLayer>
                    </a14:imgProps>
                  </a:ext>
                  <a:ext uri="{28A0092B-C50C-407E-A947-70E740481C1C}">
                    <a14:useLocalDpi xmlns:a14="http://schemas.microsoft.com/office/drawing/2010/main" val="0"/>
                  </a:ext>
                </a:extLst>
              </a:blip>
              <a:stretch>
                <a:fillRect/>
              </a:stretch>
            </p:blipFill>
            <p:spPr>
              <a:xfrm>
                <a:off x="6178536" y="5424724"/>
                <a:ext cx="1971231" cy="1250171"/>
              </a:xfrm>
              <a:prstGeom prst="rect">
                <a:avLst/>
              </a:prstGeom>
            </p:spPr>
          </p:pic>
          <p:pic>
            <p:nvPicPr>
              <p:cNvPr id="87" name="Picture 86"/>
              <p:cNvPicPr>
                <a:picLocks noChangeAspect="1"/>
              </p:cNvPicPr>
              <p:nvPr/>
            </p:nvPicPr>
            <p:blipFill>
              <a:blip r:embed="rId21" cstate="print">
                <a:extLst>
                  <a:ext uri="{BEBA8EAE-BF5A-486C-A8C5-ECC9F3942E4B}">
                    <a14:imgProps xmlns:a14="http://schemas.microsoft.com/office/drawing/2010/main">
                      <a14:imgLayer r:embed="rId22">
                        <a14:imgEffect>
                          <a14:brightnessContrast bright="27000" contrast="2000"/>
                        </a14:imgEffect>
                      </a14:imgLayer>
                    </a14:imgProps>
                  </a:ext>
                  <a:ext uri="{28A0092B-C50C-407E-A947-70E740481C1C}">
                    <a14:useLocalDpi xmlns:a14="http://schemas.microsoft.com/office/drawing/2010/main" val="0"/>
                  </a:ext>
                </a:extLst>
              </a:blip>
              <a:stretch>
                <a:fillRect/>
              </a:stretch>
            </p:blipFill>
            <p:spPr>
              <a:xfrm>
                <a:off x="4993847" y="5704223"/>
                <a:ext cx="1114540" cy="813183"/>
              </a:xfrm>
              <a:prstGeom prst="rect">
                <a:avLst/>
              </a:prstGeom>
            </p:spPr>
          </p:pic>
          <p:pic>
            <p:nvPicPr>
              <p:cNvPr id="88" name="Picture 87"/>
              <p:cNvPicPr>
                <a:picLocks noChangeAspect="1"/>
              </p:cNvPicPr>
              <p:nvPr/>
            </p:nvPicPr>
            <p:blipFill>
              <a:blip r:embed="rId23" cstate="print">
                <a:extLst>
                  <a:ext uri="{BEBA8EAE-BF5A-486C-A8C5-ECC9F3942E4B}">
                    <a14:imgProps xmlns:a14="http://schemas.microsoft.com/office/drawing/2010/main">
                      <a14:imgLayer r:embed="rId24">
                        <a14:imgEffect>
                          <a14:brightnessContrast bright="27000" contrast="2000"/>
                        </a14:imgEffect>
                      </a14:imgLayer>
                    </a14:imgProps>
                  </a:ext>
                  <a:ext uri="{28A0092B-C50C-407E-A947-70E740481C1C}">
                    <a14:useLocalDpi xmlns:a14="http://schemas.microsoft.com/office/drawing/2010/main" val="0"/>
                  </a:ext>
                </a:extLst>
              </a:blip>
              <a:stretch>
                <a:fillRect/>
              </a:stretch>
            </p:blipFill>
            <p:spPr>
              <a:xfrm>
                <a:off x="6108388" y="4418809"/>
                <a:ext cx="1295997" cy="945578"/>
              </a:xfrm>
              <a:prstGeom prst="rect">
                <a:avLst/>
              </a:prstGeom>
            </p:spPr>
          </p:pic>
        </p:grpSp>
      </p:grpSp>
      <p:grpSp>
        <p:nvGrpSpPr>
          <p:cNvPr id="89" name="Group 88"/>
          <p:cNvGrpSpPr/>
          <p:nvPr/>
        </p:nvGrpSpPr>
        <p:grpSpPr>
          <a:xfrm>
            <a:off x="7860107" y="2257899"/>
            <a:ext cx="4286317" cy="2759846"/>
            <a:chOff x="7456143" y="3299980"/>
            <a:chExt cx="4482919" cy="2886433"/>
          </a:xfrm>
        </p:grpSpPr>
        <p:pic>
          <p:nvPicPr>
            <p:cNvPr id="90" name="Picture 89"/>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7456143" y="3788571"/>
              <a:ext cx="2524017" cy="1562788"/>
            </a:xfrm>
            <a:prstGeom prst="rect">
              <a:avLst/>
            </a:prstGeom>
          </p:spPr>
        </p:pic>
        <p:grpSp>
          <p:nvGrpSpPr>
            <p:cNvPr id="91" name="Group 90"/>
            <p:cNvGrpSpPr/>
            <p:nvPr/>
          </p:nvGrpSpPr>
          <p:grpSpPr>
            <a:xfrm>
              <a:off x="7673016" y="5229801"/>
              <a:ext cx="2664997" cy="321109"/>
              <a:chOff x="11853516" y="5932012"/>
              <a:chExt cx="3309422" cy="398756"/>
            </a:xfrm>
          </p:grpSpPr>
          <p:sp>
            <p:nvSpPr>
              <p:cNvPr id="98" name="Oval 97"/>
              <p:cNvSpPr/>
              <p:nvPr/>
            </p:nvSpPr>
            <p:spPr>
              <a:xfrm>
                <a:off x="11853516" y="6014304"/>
                <a:ext cx="1727877" cy="196982"/>
              </a:xfrm>
              <a:prstGeom prst="ellipse">
                <a:avLst/>
              </a:prstGeom>
              <a:gradFill flip="none" rotWithShape="1">
                <a:gsLst>
                  <a:gs pos="0">
                    <a:schemeClr val="accent4">
                      <a:alpha val="32000"/>
                    </a:scheme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sp>
            <p:nvSpPr>
              <p:cNvPr id="99" name="Oval 98"/>
              <p:cNvSpPr/>
              <p:nvPr/>
            </p:nvSpPr>
            <p:spPr>
              <a:xfrm>
                <a:off x="13128742" y="6133786"/>
                <a:ext cx="1336277" cy="196982"/>
              </a:xfrm>
              <a:prstGeom prst="ellipse">
                <a:avLst/>
              </a:prstGeom>
              <a:gradFill flip="none" rotWithShape="1">
                <a:gsLst>
                  <a:gs pos="0">
                    <a:schemeClr val="accent4">
                      <a:alpha val="32000"/>
                    </a:scheme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sp>
            <p:nvSpPr>
              <p:cNvPr id="100" name="Oval 99"/>
              <p:cNvSpPr/>
              <p:nvPr/>
            </p:nvSpPr>
            <p:spPr>
              <a:xfrm>
                <a:off x="12854933" y="5932012"/>
                <a:ext cx="981111" cy="158232"/>
              </a:xfrm>
              <a:prstGeom prst="ellipse">
                <a:avLst/>
              </a:prstGeom>
              <a:gradFill flip="none" rotWithShape="1">
                <a:gsLst>
                  <a:gs pos="0">
                    <a:schemeClr val="accent4">
                      <a:alpha val="32000"/>
                    </a:scheme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sp>
            <p:nvSpPr>
              <p:cNvPr id="101" name="Oval 100"/>
              <p:cNvSpPr/>
              <p:nvPr/>
            </p:nvSpPr>
            <p:spPr>
              <a:xfrm>
                <a:off x="13115726" y="5961040"/>
                <a:ext cx="2047212" cy="279274"/>
              </a:xfrm>
              <a:prstGeom prst="ellipse">
                <a:avLst/>
              </a:prstGeom>
              <a:gradFill flip="none" rotWithShape="1">
                <a:gsLst>
                  <a:gs pos="0">
                    <a:schemeClr val="accent4">
                      <a:alpha val="32000"/>
                    </a:scheme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grpSp>
        <p:pic>
          <p:nvPicPr>
            <p:cNvPr id="92" name="Picture 91"/>
            <p:cNvPicPr>
              <a:picLocks noChangeAspect="1"/>
            </p:cNvPicPr>
            <p:nvPr/>
          </p:nvPicPr>
          <p:blipFill rotWithShape="1">
            <a:blip r:embed="rId26" cstate="print"/>
            <a:srcRect t="5451" r="77351" b="24679"/>
            <a:stretch/>
          </p:blipFill>
          <p:spPr>
            <a:xfrm>
              <a:off x="9266617" y="3417955"/>
              <a:ext cx="456884" cy="882316"/>
            </a:xfrm>
            <a:prstGeom prst="rect">
              <a:avLst/>
            </a:prstGeom>
            <a:effectLst/>
          </p:spPr>
        </p:pic>
        <p:pic>
          <p:nvPicPr>
            <p:cNvPr id="93" name="Picture 92"/>
            <p:cNvPicPr>
              <a:picLocks noChangeAspect="1"/>
            </p:cNvPicPr>
            <p:nvPr/>
          </p:nvPicPr>
          <p:blipFill rotWithShape="1">
            <a:blip r:embed="rId26" cstate="print"/>
            <a:srcRect l="22664"/>
            <a:stretch/>
          </p:blipFill>
          <p:spPr>
            <a:xfrm>
              <a:off x="9803630" y="3299980"/>
              <a:ext cx="1560515" cy="1263953"/>
            </a:xfrm>
            <a:prstGeom prst="rect">
              <a:avLst/>
            </a:prstGeom>
            <a:effectLst/>
          </p:spPr>
        </p:pic>
        <p:pic>
          <p:nvPicPr>
            <p:cNvPr id="94" name="Picture 93"/>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flipH="1">
              <a:off x="8530483" y="4645128"/>
              <a:ext cx="2191925" cy="1229361"/>
            </a:xfrm>
            <a:prstGeom prst="rect">
              <a:avLst/>
            </a:prstGeom>
          </p:spPr>
        </p:pic>
        <p:grpSp>
          <p:nvGrpSpPr>
            <p:cNvPr id="95" name="Group 94"/>
            <p:cNvGrpSpPr/>
            <p:nvPr/>
          </p:nvGrpSpPr>
          <p:grpSpPr>
            <a:xfrm>
              <a:off x="10358294" y="4521365"/>
              <a:ext cx="1580768" cy="1665048"/>
              <a:chOff x="10066735" y="4522923"/>
              <a:chExt cx="1580768" cy="1665048"/>
            </a:xfrm>
          </p:grpSpPr>
          <p:sp>
            <p:nvSpPr>
              <p:cNvPr id="96" name="Oval 95"/>
              <p:cNvSpPr/>
              <p:nvPr/>
            </p:nvSpPr>
            <p:spPr>
              <a:xfrm>
                <a:off x="10066735" y="5548912"/>
                <a:ext cx="1580768" cy="639059"/>
              </a:xfrm>
              <a:prstGeom prst="ellipse">
                <a:avLst/>
              </a:prstGeom>
              <a:gradFill flip="none" rotWithShape="1">
                <a:gsLst>
                  <a:gs pos="0">
                    <a:schemeClr val="accent4">
                      <a:alpha val="76000"/>
                    </a:scheme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pic>
            <p:nvPicPr>
              <p:cNvPr id="97" name="Picture 2" descr="http://www.eaglevision.info/images/point_of_sale_image.jpg"/>
              <p:cNvPicPr>
                <a:picLocks noChangeAspect="1" noChangeArrowheads="1"/>
              </p:cNvPicPr>
              <p:nvPr/>
            </p:nvPicPr>
            <p:blipFill>
              <a:blip r:embed="rId28" cstate="print">
                <a:extLst>
                  <a:ext uri="{BEBA8EAE-BF5A-486C-A8C5-ECC9F3942E4B}">
                    <a14:imgProps xmlns:a14="http://schemas.microsoft.com/office/drawing/2010/main">
                      <a14:imgLayer r:embed="rId29">
                        <a14:imgEffect>
                          <a14:backgroundRemoval t="0" b="99273" l="0" r="100000">
                            <a14:foregroundMark x1="40323" y1="4727" x2="89919" y2="40727"/>
                            <a14:foregroundMark x1="89113" y1="6909" x2="44758" y2="9091"/>
                            <a14:foregroundMark x1="42742" y1="19273" x2="39919" y2="37455"/>
                            <a14:foregroundMark x1="40323" y1="38909" x2="83871" y2="34545"/>
                            <a14:foregroundMark x1="83871" y1="38909" x2="44758" y2="17091"/>
                            <a14:foregroundMark x1="43952" y1="13818" x2="62097" y2="13818"/>
                            <a14:foregroundMark x1="43145" y1="18909" x2="86694" y2="14182"/>
                            <a14:foregroundMark x1="52823" y1="22909" x2="81855" y2="14182"/>
                            <a14:foregroundMark x1="52016" y1="29455" x2="66935" y2="10545"/>
                          </a14:backgroundRemoval>
                        </a14:imgEffect>
                      </a14:imgLayer>
                    </a14:imgProps>
                  </a:ext>
                  <a:ext uri="{28A0092B-C50C-407E-A947-70E740481C1C}">
                    <a14:useLocalDpi xmlns:a14="http://schemas.microsoft.com/office/drawing/2010/main" val="0"/>
                  </a:ext>
                </a:extLst>
              </a:blip>
              <a:srcRect/>
              <a:stretch>
                <a:fillRect/>
              </a:stretch>
            </p:blipFill>
            <p:spPr bwMode="auto">
              <a:xfrm>
                <a:off x="10108555" y="4522923"/>
                <a:ext cx="1424548" cy="1579640"/>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190" name="Oval 189"/>
          <p:cNvSpPr/>
          <p:nvPr/>
        </p:nvSpPr>
        <p:spPr>
          <a:xfrm>
            <a:off x="6477658" y="4224918"/>
            <a:ext cx="5514992" cy="849428"/>
          </a:xfrm>
          <a:prstGeom prst="ellipse">
            <a:avLst/>
          </a:prstGeom>
          <a:gradFill flip="none" rotWithShape="1">
            <a:gsLst>
              <a:gs pos="0">
                <a:srgbClr val="000000">
                  <a:alpha val="80000"/>
                </a:srgbClr>
              </a:gs>
              <a:gs pos="100000">
                <a:schemeClr val="accent4">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50" name="Group 149"/>
          <p:cNvGrpSpPr/>
          <p:nvPr/>
        </p:nvGrpSpPr>
        <p:grpSpPr>
          <a:xfrm>
            <a:off x="2362683" y="1402585"/>
            <a:ext cx="7869850" cy="5893756"/>
            <a:chOff x="5016500" y="872700"/>
            <a:chExt cx="10280358" cy="7698994"/>
          </a:xfrm>
        </p:grpSpPr>
        <p:sp>
          <p:nvSpPr>
            <p:cNvPr id="151" name="Oval 150"/>
            <p:cNvSpPr/>
            <p:nvPr/>
          </p:nvSpPr>
          <p:spPr>
            <a:xfrm>
              <a:off x="5016500" y="872700"/>
              <a:ext cx="10280358" cy="7698994"/>
            </a:xfrm>
            <a:prstGeom prst="ellipse">
              <a:avLst/>
            </a:prstGeom>
            <a:gradFill flip="none" rotWithShape="1">
              <a:gsLst>
                <a:gs pos="0">
                  <a:srgbClr val="000000"/>
                </a:gs>
                <a:gs pos="100000">
                  <a:srgbClr val="0B0B0D">
                    <a:alpha val="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smtClean="0"/>
            </a:p>
          </p:txBody>
        </p:sp>
        <p:sp>
          <p:nvSpPr>
            <p:cNvPr id="152" name="Oval 151"/>
            <p:cNvSpPr/>
            <p:nvPr/>
          </p:nvSpPr>
          <p:spPr>
            <a:xfrm>
              <a:off x="8605307" y="2972332"/>
              <a:ext cx="2612010" cy="2612007"/>
            </a:xfrm>
            <a:prstGeom prst="ellipse">
              <a:avLst/>
            </a:prstGeom>
            <a:gradFill flip="none" rotWithShape="1">
              <a:gsLst>
                <a:gs pos="0">
                  <a:srgbClr val="1E1F24"/>
                </a:gs>
                <a:gs pos="100000">
                  <a:schemeClr val="accent5">
                    <a:lumMod val="75000"/>
                  </a:schemeClr>
                </a:gs>
              </a:gsLst>
              <a:path path="circle">
                <a:fillToRect l="100000" t="100000"/>
              </a:path>
              <a:tileRect r="-100000" b="-10000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smtClean="0">
                <a:ln>
                  <a:noFill/>
                </a:ln>
                <a:solidFill>
                  <a:srgbClr val="FFFFFF"/>
                </a:solidFill>
                <a:effectLst/>
                <a:uLnTx/>
                <a:uFillTx/>
                <a:latin typeface="Arial"/>
                <a:ea typeface="+mn-ea"/>
                <a:cs typeface="+mn-cs"/>
              </a:endParaRPr>
            </a:p>
          </p:txBody>
        </p:sp>
        <p:grpSp>
          <p:nvGrpSpPr>
            <p:cNvPr id="153" name="Group 126"/>
            <p:cNvGrpSpPr/>
            <p:nvPr/>
          </p:nvGrpSpPr>
          <p:grpSpPr>
            <a:xfrm>
              <a:off x="7969661" y="2334270"/>
              <a:ext cx="3017467" cy="3244127"/>
              <a:chOff x="4823832" y="3219513"/>
              <a:chExt cx="1979061" cy="2127720"/>
            </a:xfrm>
          </p:grpSpPr>
          <p:sp>
            <p:nvSpPr>
              <p:cNvPr id="165" name="Freeform 164"/>
              <p:cNvSpPr>
                <a:spLocks/>
              </p:cNvSpPr>
              <p:nvPr/>
            </p:nvSpPr>
            <p:spPr bwMode="auto">
              <a:xfrm>
                <a:off x="4823832" y="3219513"/>
                <a:ext cx="1463035" cy="1868369"/>
              </a:xfrm>
              <a:custGeom>
                <a:avLst/>
                <a:gdLst/>
                <a:ahLst/>
                <a:cxnLst>
                  <a:cxn ang="0">
                    <a:pos x="149" y="1077"/>
                  </a:cxn>
                  <a:cxn ang="0">
                    <a:pos x="312" y="1127"/>
                  </a:cxn>
                  <a:cxn ang="0">
                    <a:pos x="240" y="842"/>
                  </a:cxn>
                  <a:cxn ang="0">
                    <a:pos x="843" y="240"/>
                  </a:cxn>
                  <a:cxn ang="0">
                    <a:pos x="850" y="240"/>
                  </a:cxn>
                  <a:cxn ang="0">
                    <a:pos x="970" y="120"/>
                  </a:cxn>
                  <a:cxn ang="0">
                    <a:pos x="851" y="0"/>
                  </a:cxn>
                  <a:cxn ang="0">
                    <a:pos x="843" y="0"/>
                  </a:cxn>
                  <a:cxn ang="0">
                    <a:pos x="0" y="842"/>
                  </a:cxn>
                  <a:cxn ang="0">
                    <a:pos x="100" y="1239"/>
                  </a:cxn>
                  <a:cxn ang="0">
                    <a:pos x="149" y="1077"/>
                  </a:cxn>
                </a:cxnLst>
                <a:rect l="0" t="0" r="r" b="b"/>
                <a:pathLst>
                  <a:path w="970" h="1239">
                    <a:moveTo>
                      <a:pt x="149" y="1077"/>
                    </a:moveTo>
                    <a:cubicBezTo>
                      <a:pt x="312" y="1127"/>
                      <a:pt x="312" y="1127"/>
                      <a:pt x="312" y="1127"/>
                    </a:cubicBezTo>
                    <a:cubicBezTo>
                      <a:pt x="267" y="1043"/>
                      <a:pt x="240" y="945"/>
                      <a:pt x="240" y="842"/>
                    </a:cubicBezTo>
                    <a:cubicBezTo>
                      <a:pt x="240" y="510"/>
                      <a:pt x="511" y="240"/>
                      <a:pt x="843" y="240"/>
                    </a:cubicBezTo>
                    <a:cubicBezTo>
                      <a:pt x="845" y="240"/>
                      <a:pt x="848" y="240"/>
                      <a:pt x="850" y="240"/>
                    </a:cubicBezTo>
                    <a:cubicBezTo>
                      <a:pt x="970" y="120"/>
                      <a:pt x="970" y="120"/>
                      <a:pt x="970" y="120"/>
                    </a:cubicBezTo>
                    <a:cubicBezTo>
                      <a:pt x="851" y="0"/>
                      <a:pt x="851" y="0"/>
                      <a:pt x="851" y="0"/>
                    </a:cubicBezTo>
                    <a:cubicBezTo>
                      <a:pt x="848" y="0"/>
                      <a:pt x="845" y="0"/>
                      <a:pt x="843" y="0"/>
                    </a:cubicBezTo>
                    <a:cubicBezTo>
                      <a:pt x="378" y="0"/>
                      <a:pt x="0" y="378"/>
                      <a:pt x="0" y="842"/>
                    </a:cubicBezTo>
                    <a:cubicBezTo>
                      <a:pt x="0" y="985"/>
                      <a:pt x="36" y="1120"/>
                      <a:pt x="100" y="1239"/>
                    </a:cubicBezTo>
                    <a:lnTo>
                      <a:pt x="149" y="1077"/>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err="1">
                  <a:ln>
                    <a:noFill/>
                  </a:ln>
                  <a:solidFill>
                    <a:srgbClr val="FFFFFF"/>
                  </a:solidFill>
                  <a:effectLst/>
                  <a:uLnTx/>
                  <a:uFillTx/>
                  <a:latin typeface="Arial"/>
                  <a:ea typeface="+mn-ea"/>
                  <a:cs typeface="+mn-cs"/>
                </a:endParaRPr>
              </a:p>
            </p:txBody>
          </p:sp>
          <p:sp>
            <p:nvSpPr>
              <p:cNvPr id="166" name="TextBox 233"/>
              <p:cNvSpPr txBox="1"/>
              <p:nvPr/>
            </p:nvSpPr>
            <p:spPr>
              <a:xfrm rot="18262486">
                <a:off x="4978219" y="3522559"/>
                <a:ext cx="1928733" cy="1720615"/>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smtClean="0">
                    <a:ln>
                      <a:noFill/>
                    </a:ln>
                    <a:solidFill>
                      <a:srgbClr val="FFFFFF"/>
                    </a:solidFill>
                    <a:effectLst/>
                    <a:uLnTx/>
                    <a:uFillTx/>
                    <a:latin typeface="Arial"/>
                    <a:ea typeface="+mn-ea"/>
                    <a:cs typeface="+mn-cs"/>
                  </a:rPr>
                  <a:t>ONE NETWORK</a:t>
                </a:r>
              </a:p>
            </p:txBody>
          </p:sp>
        </p:grpSp>
        <p:grpSp>
          <p:nvGrpSpPr>
            <p:cNvPr id="154" name="Group 127"/>
            <p:cNvGrpSpPr/>
            <p:nvPr/>
          </p:nvGrpSpPr>
          <p:grpSpPr>
            <a:xfrm>
              <a:off x="8196538" y="2423643"/>
              <a:ext cx="3429550" cy="3785126"/>
              <a:chOff x="4972633" y="3278129"/>
              <a:chExt cx="2249334" cy="2482545"/>
            </a:xfrm>
          </p:grpSpPr>
          <p:sp>
            <p:nvSpPr>
              <p:cNvPr id="163" name="Freeform 162"/>
              <p:cNvSpPr>
                <a:spLocks/>
              </p:cNvSpPr>
              <p:nvPr/>
            </p:nvSpPr>
            <p:spPr bwMode="auto">
              <a:xfrm>
                <a:off x="4994264" y="4881066"/>
                <a:ext cx="2156891" cy="879608"/>
              </a:xfrm>
              <a:custGeom>
                <a:avLst/>
                <a:gdLst/>
                <a:ahLst/>
                <a:cxnLst>
                  <a:cxn ang="0">
                    <a:pos x="1265" y="241"/>
                  </a:cxn>
                  <a:cxn ang="0">
                    <a:pos x="1232" y="73"/>
                  </a:cxn>
                  <a:cxn ang="0">
                    <a:pos x="730" y="343"/>
                  </a:cxn>
                  <a:cxn ang="0">
                    <a:pos x="214" y="51"/>
                  </a:cxn>
                  <a:cxn ang="0">
                    <a:pos x="49" y="0"/>
                  </a:cxn>
                  <a:cxn ang="0">
                    <a:pos x="0" y="161"/>
                  </a:cxn>
                  <a:cxn ang="0">
                    <a:pos x="730" y="583"/>
                  </a:cxn>
                  <a:cxn ang="0">
                    <a:pos x="1430" y="208"/>
                  </a:cxn>
                  <a:cxn ang="0">
                    <a:pos x="1265" y="241"/>
                  </a:cxn>
                </a:cxnLst>
                <a:rect l="0" t="0" r="r" b="b"/>
                <a:pathLst>
                  <a:path w="1430" h="583">
                    <a:moveTo>
                      <a:pt x="1265" y="241"/>
                    </a:moveTo>
                    <a:cubicBezTo>
                      <a:pt x="1232" y="73"/>
                      <a:pt x="1232" y="73"/>
                      <a:pt x="1232" y="73"/>
                    </a:cubicBezTo>
                    <a:cubicBezTo>
                      <a:pt x="1124" y="235"/>
                      <a:pt x="939" y="343"/>
                      <a:pt x="730" y="343"/>
                    </a:cubicBezTo>
                    <a:cubicBezTo>
                      <a:pt x="511" y="343"/>
                      <a:pt x="319" y="225"/>
                      <a:pt x="214" y="51"/>
                    </a:cubicBezTo>
                    <a:cubicBezTo>
                      <a:pt x="49" y="0"/>
                      <a:pt x="49" y="0"/>
                      <a:pt x="49" y="0"/>
                    </a:cubicBezTo>
                    <a:cubicBezTo>
                      <a:pt x="0" y="161"/>
                      <a:pt x="0" y="161"/>
                      <a:pt x="0" y="161"/>
                    </a:cubicBezTo>
                    <a:cubicBezTo>
                      <a:pt x="146" y="413"/>
                      <a:pt x="418" y="583"/>
                      <a:pt x="730" y="583"/>
                    </a:cubicBezTo>
                    <a:cubicBezTo>
                      <a:pt x="1021" y="583"/>
                      <a:pt x="1279" y="434"/>
                      <a:pt x="1430" y="208"/>
                    </a:cubicBezTo>
                    <a:lnTo>
                      <a:pt x="1265" y="241"/>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err="1">
                  <a:solidFill>
                    <a:srgbClr val="FFFFFF"/>
                  </a:solidFill>
                  <a:latin typeface="Arial"/>
                </a:endParaRPr>
              </a:p>
            </p:txBody>
          </p:sp>
          <p:sp>
            <p:nvSpPr>
              <p:cNvPr id="164" name="TextBox 239"/>
              <p:cNvSpPr txBox="1"/>
              <p:nvPr/>
            </p:nvSpPr>
            <p:spPr>
              <a:xfrm rot="290775">
                <a:off x="4972633" y="3278129"/>
                <a:ext cx="2249334" cy="2327881"/>
              </a:xfrm>
              <a:prstGeom prst="rect">
                <a:avLst/>
              </a:prstGeom>
            </p:spPr>
            <p:txBody>
              <a:bodyPr spcFirstLastPara="1" wrap="square" numCol="1">
                <a:prstTxWarp prst="textArchDown">
                  <a:avLst>
                    <a:gd name="adj" fmla="val 72941"/>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FFFFFF"/>
                    </a:solidFill>
                    <a:effectLst/>
                    <a:uLnTx/>
                    <a:uFillTx/>
                    <a:latin typeface="Arial"/>
                    <a:ea typeface="+mn-ea"/>
                    <a:cs typeface="+mn-cs"/>
                  </a:rPr>
                  <a:t>ONE MANAGEMENT</a:t>
                </a:r>
              </a:p>
            </p:txBody>
          </p:sp>
        </p:grpSp>
        <p:sp>
          <p:nvSpPr>
            <p:cNvPr id="155" name="Freeform 154"/>
            <p:cNvSpPr>
              <a:spLocks/>
            </p:cNvSpPr>
            <p:nvPr/>
          </p:nvSpPr>
          <p:spPr bwMode="auto">
            <a:xfrm>
              <a:off x="9988170" y="2336218"/>
              <a:ext cx="1855982" cy="3030692"/>
            </a:xfrm>
            <a:custGeom>
              <a:avLst/>
              <a:gdLst/>
              <a:ahLst/>
              <a:cxnLst>
                <a:cxn ang="0">
                  <a:pos x="121" y="119"/>
                </a:cxn>
                <a:cxn ang="0">
                  <a:pos x="0" y="240"/>
                </a:cxn>
                <a:cxn ang="0">
                  <a:pos x="567" y="841"/>
                </a:cxn>
                <a:cxn ang="0">
                  <a:pos x="482" y="1149"/>
                </a:cxn>
                <a:cxn ang="0">
                  <a:pos x="516" y="1318"/>
                </a:cxn>
                <a:cxn ang="0">
                  <a:pos x="680" y="1285"/>
                </a:cxn>
                <a:cxn ang="0">
                  <a:pos x="807" y="841"/>
                </a:cxn>
                <a:cxn ang="0">
                  <a:pos x="2" y="0"/>
                </a:cxn>
                <a:cxn ang="0">
                  <a:pos x="121" y="119"/>
                </a:cxn>
              </a:cxnLst>
              <a:rect l="0" t="0" r="r" b="b"/>
              <a:pathLst>
                <a:path w="807" h="1318">
                  <a:moveTo>
                    <a:pt x="121" y="119"/>
                  </a:moveTo>
                  <a:cubicBezTo>
                    <a:pt x="0" y="240"/>
                    <a:pt x="0" y="240"/>
                    <a:pt x="0" y="240"/>
                  </a:cubicBezTo>
                  <a:cubicBezTo>
                    <a:pt x="316" y="258"/>
                    <a:pt x="567" y="521"/>
                    <a:pt x="567" y="841"/>
                  </a:cubicBezTo>
                  <a:cubicBezTo>
                    <a:pt x="567" y="954"/>
                    <a:pt x="536" y="1059"/>
                    <a:pt x="482" y="1149"/>
                  </a:cubicBezTo>
                  <a:cubicBezTo>
                    <a:pt x="516" y="1318"/>
                    <a:pt x="516" y="1318"/>
                    <a:pt x="516" y="1318"/>
                  </a:cubicBezTo>
                  <a:cubicBezTo>
                    <a:pt x="680" y="1285"/>
                    <a:pt x="680" y="1285"/>
                    <a:pt x="680" y="1285"/>
                  </a:cubicBezTo>
                  <a:cubicBezTo>
                    <a:pt x="760" y="1156"/>
                    <a:pt x="807" y="1004"/>
                    <a:pt x="807" y="841"/>
                  </a:cubicBezTo>
                  <a:cubicBezTo>
                    <a:pt x="807" y="389"/>
                    <a:pt x="449" y="19"/>
                    <a:pt x="2" y="0"/>
                  </a:cubicBezTo>
                  <a:lnTo>
                    <a:pt x="121" y="119"/>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err="1">
                <a:solidFill>
                  <a:srgbClr val="FFFFFF"/>
                </a:solidFill>
                <a:latin typeface="Arial"/>
              </a:endParaRPr>
            </a:p>
          </p:txBody>
        </p:sp>
        <p:sp>
          <p:nvSpPr>
            <p:cNvPr id="156" name="TextBox 238"/>
            <p:cNvSpPr txBox="1"/>
            <p:nvPr/>
          </p:nvSpPr>
          <p:spPr>
            <a:xfrm rot="4441828">
              <a:off x="9307232" y="3119693"/>
              <a:ext cx="2432361" cy="1935632"/>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smtClean="0">
                  <a:ln>
                    <a:noFill/>
                  </a:ln>
                  <a:solidFill>
                    <a:srgbClr val="FFFFFF"/>
                  </a:solidFill>
                  <a:effectLst/>
                  <a:uLnTx/>
                  <a:uFillTx/>
                  <a:latin typeface="Arial"/>
                  <a:ea typeface="+mn-ea"/>
                  <a:cs typeface="+mn-cs"/>
                </a:rPr>
                <a:t>ONE POLICY</a:t>
              </a:r>
              <a:endParaRPr kumimoji="0" lang="en-US" b="1" i="0" u="none" strike="noStrike" kern="1200" cap="none" spc="0" normalizeH="0" baseline="0" noProof="0" dirty="0">
                <a:ln>
                  <a:noFill/>
                </a:ln>
                <a:solidFill>
                  <a:srgbClr val="FFFFFF"/>
                </a:solidFill>
                <a:effectLst/>
                <a:uLnTx/>
                <a:uFillTx/>
                <a:latin typeface="Arial"/>
                <a:ea typeface="+mn-ea"/>
                <a:cs typeface="+mn-cs"/>
              </a:endParaRPr>
            </a:p>
          </p:txBody>
        </p:sp>
        <p:sp>
          <p:nvSpPr>
            <p:cNvPr id="161" name="Rectangle 160"/>
            <p:cNvSpPr/>
            <p:nvPr/>
          </p:nvSpPr>
          <p:spPr>
            <a:xfrm>
              <a:off x="8560046" y="3741282"/>
              <a:ext cx="2702532" cy="1061405"/>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lnSpc>
                  <a:spcPct val="90000"/>
                </a:lnSpc>
                <a:defRPr/>
              </a:pPr>
              <a:r>
                <a:rPr lang="en-US" sz="2600" b="1" dirty="0" smtClean="0">
                  <a:solidFill>
                    <a:srgbClr val="FFFFFF"/>
                  </a:solidFill>
                  <a:effectLst>
                    <a:outerShdw blurRad="127000" algn="ctr" rotWithShape="0">
                      <a:prstClr val="black">
                        <a:alpha val="40000"/>
                      </a:prstClr>
                    </a:outerShdw>
                  </a:effectLst>
                </a:rPr>
                <a:t>UNIFIED ACCESS</a:t>
              </a:r>
              <a:endParaRPr lang="en-US" sz="2600" b="1" dirty="0">
                <a:solidFill>
                  <a:srgbClr val="FFFFFF"/>
                </a:solidFill>
                <a:effectLst>
                  <a:outerShdw blurRad="127000" algn="ctr" rotWithShape="0">
                    <a:prstClr val="black">
                      <a:alpha val="40000"/>
                    </a:prstClr>
                  </a:outerShdw>
                </a:effectLst>
              </a:endParaRPr>
            </a:p>
          </p:txBody>
        </p:sp>
      </p:grpSp>
      <p:sp>
        <p:nvSpPr>
          <p:cNvPr id="116" name="Rectangle 115"/>
          <p:cNvSpPr/>
          <p:nvPr/>
        </p:nvSpPr>
        <p:spPr>
          <a:xfrm rot="5400000" flipV="1">
            <a:off x="5878304" y="-450924"/>
            <a:ext cx="432216" cy="4025904"/>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119" name="Rectangle 118"/>
          <p:cNvSpPr/>
          <p:nvPr/>
        </p:nvSpPr>
        <p:spPr>
          <a:xfrm>
            <a:off x="4232614" y="1346585"/>
            <a:ext cx="3723596" cy="43088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600"/>
              </a:spcAft>
              <a:buClr>
                <a:srgbClr val="3F5CFF">
                  <a:lumMod val="60000"/>
                  <a:lumOff val="40000"/>
                </a:srgbClr>
              </a:buClr>
              <a:buSzPct val="90000"/>
              <a:defRPr/>
            </a:pPr>
            <a:r>
              <a:rPr lang="en-US" sz="2000" b="1" dirty="0" smtClean="0">
                <a:solidFill>
                  <a:schemeClr val="tx1"/>
                </a:solidFill>
                <a:effectLst>
                  <a:outerShdw blurRad="127000" algn="ctr" rotWithShape="0">
                    <a:prstClr val="black">
                      <a:alpha val="40000"/>
                    </a:prstClr>
                  </a:outerShdw>
                </a:effectLst>
              </a:rPr>
              <a:t>Connecting Clouds</a:t>
            </a:r>
            <a:endParaRPr lang="en-US" sz="2000" b="1" dirty="0">
              <a:solidFill>
                <a:schemeClr val="tx1"/>
              </a:solidFill>
              <a:effectLst>
                <a:outerShdw blurRad="127000" algn="ctr" rotWithShape="0">
                  <a:prstClr val="black">
                    <a:alpha val="40000"/>
                  </a:prstClr>
                </a:outerShdw>
              </a:effectLst>
            </a:endParaRPr>
          </a:p>
        </p:txBody>
      </p:sp>
    </p:spTree>
    <p:extLst>
      <p:ext uri="{BB962C8B-B14F-4D97-AF65-F5344CB8AC3E}">
        <p14:creationId xmlns:p14="http://schemas.microsoft.com/office/powerpoint/2010/main" val="3193415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0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900"/>
                                        <p:tgtEl>
                                          <p:spTgt spid="66"/>
                                        </p:tgtEl>
                                      </p:cBhvr>
                                    </p:animEffect>
                                  </p:childTnLst>
                                </p:cTn>
                              </p:par>
                              <p:par>
                                <p:cTn id="8" presetID="35" presetClass="path" presetSubtype="0" accel="50000" decel="50000" fill="hold" nodeType="withEffect">
                                  <p:stCondLst>
                                    <p:cond delay="200"/>
                                  </p:stCondLst>
                                  <p:childTnLst>
                                    <p:animMotion origin="layout" path="M 0.0405 -2.02312E-6 L -4.16667E-7 -2.02312E-6 " pathEditMode="relative" rAng="0" ptsTypes="AA">
                                      <p:cBhvr>
                                        <p:cTn id="9" dur="900" fill="hold"/>
                                        <p:tgtEl>
                                          <p:spTgt spid="66"/>
                                        </p:tgtEl>
                                        <p:attrNameLst>
                                          <p:attrName>ppt_x</p:attrName>
                                          <p:attrName>ppt_y</p:attrName>
                                        </p:attrNameLst>
                                      </p:cBhvr>
                                      <p:rCtr x="-2031" y="0"/>
                                    </p:animMotion>
                                  </p:childTnLst>
                                </p:cTn>
                              </p:par>
                            </p:childTnLst>
                          </p:cTn>
                        </p:par>
                        <p:par>
                          <p:cTn id="10" fill="hold">
                            <p:stCondLst>
                              <p:cond delay="1100"/>
                            </p:stCondLst>
                            <p:childTnLst>
                              <p:par>
                                <p:cTn id="11" presetID="10" presetClass="entr" presetSubtype="0" fill="hold" nodeType="after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childTnLst>
                          </p:cTn>
                        </p:par>
                        <p:par>
                          <p:cTn id="14" fill="hold">
                            <p:stCondLst>
                              <p:cond delay="1600"/>
                            </p:stCondLst>
                            <p:childTnLst>
                              <p:par>
                                <p:cTn id="15" presetID="10" presetClass="entr" presetSubtype="0" fill="hold" nodeType="afterEffect">
                                  <p:stCondLst>
                                    <p:cond delay="0"/>
                                  </p:stCondLst>
                                  <p:childTnLst>
                                    <p:set>
                                      <p:cBhvr>
                                        <p:cTn id="16" dur="1" fill="hold">
                                          <p:stCondLst>
                                            <p:cond delay="0"/>
                                          </p:stCondLst>
                                        </p:cTn>
                                        <p:tgtEl>
                                          <p:spTgt spid="89"/>
                                        </p:tgtEl>
                                        <p:attrNameLst>
                                          <p:attrName>style.visibility</p:attrName>
                                        </p:attrNameLst>
                                      </p:cBhvr>
                                      <p:to>
                                        <p:strVal val="visible"/>
                                      </p:to>
                                    </p:set>
                                    <p:animEffect transition="in" filter="fade">
                                      <p:cBhvr>
                                        <p:cTn id="17" dur="900"/>
                                        <p:tgtEl>
                                          <p:spTgt spid="89"/>
                                        </p:tgtEl>
                                      </p:cBhvr>
                                    </p:animEffect>
                                  </p:childTnLst>
                                </p:cTn>
                              </p:par>
                              <p:par>
                                <p:cTn id="18" presetID="63" presetClass="path" presetSubtype="0" accel="50000" decel="50000" fill="hold" nodeType="withEffect">
                                  <p:stCondLst>
                                    <p:cond delay="0"/>
                                  </p:stCondLst>
                                  <p:childTnLst>
                                    <p:animMotion origin="layout" path="M -0.04401 1.96532E-6 L 4.375E-6 1.96532E-6 " pathEditMode="relative" rAng="0" ptsTypes="AA">
                                      <p:cBhvr>
                                        <p:cTn id="19" dur="900" fill="hold"/>
                                        <p:tgtEl>
                                          <p:spTgt spid="89"/>
                                        </p:tgtEl>
                                        <p:attrNameLst>
                                          <p:attrName>ppt_x</p:attrName>
                                          <p:attrName>ppt_y</p:attrName>
                                        </p:attrNameLst>
                                      </p:cBhvr>
                                      <p:rCtr x="220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flipV="1">
            <a:off x="-1" y="4825999"/>
            <a:ext cx="12188825" cy="2032001"/>
            <a:chOff x="-1" y="3"/>
            <a:chExt cx="12188825" cy="2032001"/>
          </a:xfrm>
        </p:grpSpPr>
        <p:sp>
          <p:nvSpPr>
            <p:cNvPr id="37" name="Rectangle 36"/>
            <p:cNvSpPr/>
            <p:nvPr/>
          </p:nvSpPr>
          <p:spPr>
            <a:xfrm rot="5400000" flipV="1">
              <a:off x="5294520" y="-4862300"/>
              <a:ext cx="1599784"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38" name="Rectangle 37"/>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43" name="Rectangle 42"/>
          <p:cNvSpPr/>
          <p:nvPr/>
        </p:nvSpPr>
        <p:spPr>
          <a:xfrm rot="16200000">
            <a:off x="4116562" y="-3918156"/>
            <a:ext cx="3955697" cy="12188824"/>
          </a:xfrm>
          <a:prstGeom prst="rect">
            <a:avLst/>
          </a:prstGeom>
          <a:gradFill flip="none" rotWithShape="1">
            <a:gsLst>
              <a:gs pos="100000">
                <a:schemeClr val="bg1">
                  <a:lumMod val="75000"/>
                  <a:alpha val="0"/>
                </a:schemeClr>
              </a:gs>
              <a:gs pos="0">
                <a:schemeClr val="accent4">
                  <a:alpha val="70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3" name="Rectangle 102"/>
          <p:cNvSpPr/>
          <p:nvPr/>
        </p:nvSpPr>
        <p:spPr>
          <a:xfrm>
            <a:off x="-1"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87"/>
          <p:cNvSpPr/>
          <p:nvPr/>
        </p:nvSpPr>
        <p:spPr>
          <a:xfrm rot="16200000">
            <a:off x="1486768" y="-445371"/>
            <a:ext cx="3103414" cy="6076948"/>
          </a:xfrm>
          <a:prstGeom prst="rect">
            <a:avLst/>
          </a:prstGeom>
          <a:gradFill flip="none" rotWithShape="1">
            <a:gsLst>
              <a:gs pos="100000">
                <a:schemeClr val="bg1">
                  <a:lumMod val="75000"/>
                  <a:alpha val="0"/>
                </a:schemeClr>
              </a:gs>
              <a:gs pos="0">
                <a:schemeClr val="accent4">
                  <a:alpha val="68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88"/>
          <p:cNvSpPr/>
          <p:nvPr/>
        </p:nvSpPr>
        <p:spPr>
          <a:xfrm rot="16200000">
            <a:off x="7597374" y="-445370"/>
            <a:ext cx="3103414" cy="6076948"/>
          </a:xfrm>
          <a:prstGeom prst="rect">
            <a:avLst/>
          </a:prstGeom>
          <a:gradFill flip="none" rotWithShape="1">
            <a:gsLst>
              <a:gs pos="100000">
                <a:schemeClr val="bg1">
                  <a:lumMod val="75000"/>
                  <a:alpha val="0"/>
                </a:schemeClr>
              </a:gs>
              <a:gs pos="0">
                <a:schemeClr val="accent4">
                  <a:alpha val="68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p:txBody>
          <a:bodyPr/>
          <a:lstStyle/>
          <a:p>
            <a:r>
              <a:rPr lang="en-US" dirty="0" smtClean="0"/>
              <a:t>Converged Wired-Wireless Access</a:t>
            </a:r>
            <a:endParaRPr lang="en-US" dirty="0"/>
          </a:p>
        </p:txBody>
      </p:sp>
      <p:sp>
        <p:nvSpPr>
          <p:cNvPr id="52" name="Title 3"/>
          <p:cNvSpPr txBox="1">
            <a:spLocks/>
          </p:cNvSpPr>
          <p:nvPr/>
        </p:nvSpPr>
        <p:spPr>
          <a:xfrm>
            <a:off x="1381125" y="1216760"/>
            <a:ext cx="2931451" cy="295466"/>
          </a:xfrm>
          <a:prstGeom prst="rect">
            <a:avLst/>
          </a:prstGeom>
        </p:spPr>
        <p:txBody>
          <a:bodyPr vert="horz" wrap="square" lIns="0" tIns="0" rIns="0" bIns="0" rtlCol="0" anchor="ctr" anchorCtr="0">
            <a:sp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endParaRPr lang="en-US" sz="2400" b="1" dirty="0">
              <a:solidFill>
                <a:srgbClr val="FFC000"/>
              </a:solidFill>
              <a:effectLst>
                <a:outerShdw blurRad="38100" dist="38100" dir="2700000" algn="tl">
                  <a:srgbClr val="000000">
                    <a:alpha val="43137"/>
                  </a:srgbClr>
                </a:outerShdw>
              </a:effectLst>
            </a:endParaRPr>
          </a:p>
        </p:txBody>
      </p:sp>
      <p:sp>
        <p:nvSpPr>
          <p:cNvPr id="74" name="Oval 73"/>
          <p:cNvSpPr/>
          <p:nvPr/>
        </p:nvSpPr>
        <p:spPr>
          <a:xfrm>
            <a:off x="3953782" y="3111326"/>
            <a:ext cx="4246335" cy="916296"/>
          </a:xfrm>
          <a:prstGeom prst="ellipse">
            <a:avLst/>
          </a:prstGeom>
          <a:gradFill flip="none" rotWithShape="1">
            <a:gsLst>
              <a:gs pos="100000">
                <a:schemeClr val="accent1">
                  <a:alpha val="0"/>
                </a:schemeClr>
              </a:gs>
              <a:gs pos="0">
                <a:schemeClr val="tx1">
                  <a:alpha val="46000"/>
                </a:schemeClr>
              </a:gs>
            </a:gsLst>
            <a:path path="shape">
              <a:fillToRect l="50000" t="50000" r="50000" b="50000"/>
            </a:path>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92" name="Rectangle 91"/>
          <p:cNvSpPr/>
          <p:nvPr/>
        </p:nvSpPr>
        <p:spPr>
          <a:xfrm>
            <a:off x="259475" y="4831176"/>
            <a:ext cx="3511530" cy="615553"/>
          </a:xfrm>
          <a:prstGeom prst="rect">
            <a:avLst/>
          </a:prstGeom>
        </p:spPr>
        <p:txBody>
          <a:bodyPr wrap="square" lIns="91440" anchor="ctr">
            <a:spAutoFit/>
          </a:bodyPr>
          <a:lstStyle/>
          <a:p>
            <a:r>
              <a:rPr lang="en-US" b="1" dirty="0" smtClean="0">
                <a:solidFill>
                  <a:schemeClr val="accent3">
                    <a:lumMod val="60000"/>
                    <a:lumOff val="40000"/>
                  </a:schemeClr>
                </a:solidFill>
                <a:effectLst>
                  <a:outerShdw blurRad="63500" dist="25400" dir="2700000" algn="tl">
                    <a:srgbClr val="000000">
                      <a:alpha val="43137"/>
                    </a:srgbClr>
                  </a:outerShdw>
                </a:effectLst>
              </a:rPr>
              <a:t>High Performance</a:t>
            </a:r>
          </a:p>
          <a:p>
            <a:r>
              <a:rPr lang="en-US" sz="1600" spc="-30" dirty="0"/>
              <a:t>Wireless to Wired conversion in ASIC</a:t>
            </a:r>
          </a:p>
        </p:txBody>
      </p:sp>
      <p:sp>
        <p:nvSpPr>
          <p:cNvPr id="93" name="Rectangle 92"/>
          <p:cNvSpPr/>
          <p:nvPr/>
        </p:nvSpPr>
        <p:spPr>
          <a:xfrm>
            <a:off x="3812580" y="4831176"/>
            <a:ext cx="4536891" cy="615553"/>
          </a:xfrm>
          <a:prstGeom prst="rect">
            <a:avLst/>
          </a:prstGeom>
        </p:spPr>
        <p:txBody>
          <a:bodyPr wrap="square" lIns="91440" anchor="ctr">
            <a:spAutoFit/>
          </a:bodyPr>
          <a:lstStyle/>
          <a:p>
            <a:pPr>
              <a:buClr>
                <a:schemeClr val="accent2"/>
              </a:buClr>
              <a:buSzPct val="90000"/>
              <a:defRPr/>
            </a:pPr>
            <a:r>
              <a:rPr lang="en-US" b="1" spc="-40" dirty="0">
                <a:solidFill>
                  <a:schemeClr val="accent3">
                    <a:lumMod val="60000"/>
                    <a:lumOff val="40000"/>
                  </a:schemeClr>
                </a:solidFill>
                <a:effectLst>
                  <a:outerShdw blurRad="63500" dist="25400" dir="2700000" algn="tl">
                    <a:srgbClr val="000000">
                      <a:alpha val="43137"/>
                    </a:srgbClr>
                  </a:outerShdw>
                </a:effectLst>
              </a:rPr>
              <a:t>Industry’s Most Scalable Access Platform</a:t>
            </a:r>
            <a:br>
              <a:rPr lang="en-US" b="1" spc="-40" dirty="0">
                <a:solidFill>
                  <a:schemeClr val="accent3">
                    <a:lumMod val="60000"/>
                    <a:lumOff val="40000"/>
                  </a:schemeClr>
                </a:solidFill>
                <a:effectLst>
                  <a:outerShdw blurRad="63500" dist="25400" dir="2700000" algn="tl">
                    <a:srgbClr val="000000">
                      <a:alpha val="43137"/>
                    </a:srgbClr>
                  </a:outerShdw>
                </a:effectLst>
              </a:rPr>
            </a:br>
            <a:r>
              <a:rPr lang="en-US" sz="1600" spc="-30" dirty="0"/>
              <a:t>6X Performance vs. Current Generation</a:t>
            </a:r>
          </a:p>
        </p:txBody>
      </p:sp>
      <p:sp>
        <p:nvSpPr>
          <p:cNvPr id="94" name="Rectangle 93"/>
          <p:cNvSpPr/>
          <p:nvPr/>
        </p:nvSpPr>
        <p:spPr>
          <a:xfrm>
            <a:off x="8460032" y="4831176"/>
            <a:ext cx="3628056" cy="615553"/>
          </a:xfrm>
          <a:prstGeom prst="rect">
            <a:avLst/>
          </a:prstGeom>
        </p:spPr>
        <p:txBody>
          <a:bodyPr wrap="square" lIns="91440" anchor="ctr">
            <a:spAutoFit/>
          </a:bodyPr>
          <a:lstStyle/>
          <a:p>
            <a:r>
              <a:rPr lang="en-US" b="1" dirty="0">
                <a:solidFill>
                  <a:schemeClr val="accent3">
                    <a:lumMod val="60000"/>
                    <a:lumOff val="40000"/>
                  </a:schemeClr>
                </a:solidFill>
                <a:effectLst>
                  <a:outerShdw blurRad="63500" dist="25400" dir="2700000" algn="tl">
                    <a:srgbClr val="000000">
                      <a:alpha val="43137"/>
                    </a:srgbClr>
                  </a:outerShdw>
                </a:effectLst>
              </a:rPr>
              <a:t>Rich Feature Set </a:t>
            </a:r>
            <a:r>
              <a:rPr lang="en-US" sz="1600" b="1" dirty="0">
                <a:solidFill>
                  <a:schemeClr val="accent3">
                    <a:lumMod val="60000"/>
                    <a:lumOff val="40000"/>
                  </a:schemeClr>
                </a:solidFill>
                <a:effectLst>
                  <a:outerShdw blurRad="63500" dist="25400" dir="2700000" algn="tl">
                    <a:srgbClr val="000000">
                      <a:alpha val="43137"/>
                    </a:srgbClr>
                  </a:outerShdw>
                </a:effectLst>
              </a:rPr>
              <a:t/>
            </a:r>
            <a:br>
              <a:rPr lang="en-US" sz="1600" b="1" dirty="0">
                <a:solidFill>
                  <a:schemeClr val="accent3">
                    <a:lumMod val="60000"/>
                    <a:lumOff val="40000"/>
                  </a:schemeClr>
                </a:solidFill>
                <a:effectLst>
                  <a:outerShdw blurRad="63500" dist="25400" dir="2700000" algn="tl">
                    <a:srgbClr val="000000">
                      <a:alpha val="43137"/>
                    </a:srgbClr>
                  </a:outerShdw>
                </a:effectLst>
              </a:rPr>
            </a:br>
            <a:r>
              <a:rPr lang="en-US" sz="1600" spc="-30" dirty="0"/>
              <a:t>StackPower, AVC, FNF, Granular QoS</a:t>
            </a:r>
          </a:p>
        </p:txBody>
      </p:sp>
      <p:sp>
        <p:nvSpPr>
          <p:cNvPr id="95" name="Rectangle 94"/>
          <p:cNvSpPr/>
          <p:nvPr/>
        </p:nvSpPr>
        <p:spPr>
          <a:xfrm>
            <a:off x="259475" y="4320346"/>
            <a:ext cx="7380878" cy="400110"/>
          </a:xfrm>
          <a:prstGeom prst="rect">
            <a:avLst/>
          </a:prstGeom>
        </p:spPr>
        <p:txBody>
          <a:bodyPr wrap="square" lIns="91440" anchor="ctr">
            <a:spAutoFit/>
          </a:bodyPr>
          <a:lstStyle/>
          <a:p>
            <a:pPr>
              <a:spcBef>
                <a:spcPts val="600"/>
              </a:spcBef>
              <a:defRPr/>
            </a:pPr>
            <a:r>
              <a:rPr lang="en-US" sz="2000" b="1" spc="-30" dirty="0"/>
              <a:t>Powered by New Programmable ASIC</a:t>
            </a:r>
          </a:p>
        </p:txBody>
      </p:sp>
      <p:sp>
        <p:nvSpPr>
          <p:cNvPr id="13" name="Isosceles Triangle 12"/>
          <p:cNvSpPr/>
          <p:nvPr/>
        </p:nvSpPr>
        <p:spPr>
          <a:xfrm>
            <a:off x="263187" y="3378187"/>
            <a:ext cx="11662450" cy="766624"/>
          </a:xfrm>
          <a:prstGeom prst="triangle">
            <a:avLst/>
          </a:prstGeom>
          <a:gradFill flip="none" rotWithShape="1">
            <a:gsLst>
              <a:gs pos="100000">
                <a:schemeClr val="bg1">
                  <a:alpha val="19000"/>
                </a:schemeClr>
              </a:gs>
              <a:gs pos="0">
                <a:schemeClr val="accent3">
                  <a:lumMod val="50000"/>
                  <a:alpha val="0"/>
                </a:schemeClr>
              </a:gs>
            </a:gsLst>
            <a:lin ang="16200000" scaled="1"/>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20" name="Group 19"/>
          <p:cNvGrpSpPr/>
          <p:nvPr/>
        </p:nvGrpSpPr>
        <p:grpSpPr>
          <a:xfrm>
            <a:off x="6134422" y="2717111"/>
            <a:ext cx="6102947" cy="802294"/>
            <a:chOff x="6200524" y="2717111"/>
            <a:chExt cx="6102947" cy="802294"/>
          </a:xfrm>
        </p:grpSpPr>
        <p:sp>
          <p:nvSpPr>
            <p:cNvPr id="57" name="Chevron 56"/>
            <p:cNvSpPr/>
            <p:nvPr/>
          </p:nvSpPr>
          <p:spPr>
            <a:xfrm flipH="1">
              <a:off x="6200524" y="2717111"/>
              <a:ext cx="5905750" cy="802294"/>
            </a:xfrm>
            <a:prstGeom prst="chevron">
              <a:avLst>
                <a:gd name="adj" fmla="val 18576"/>
              </a:avLst>
            </a:prstGeom>
            <a:gradFill flip="none" rotWithShape="1">
              <a:gsLst>
                <a:gs pos="0">
                  <a:schemeClr val="accent3">
                    <a:alpha val="49000"/>
                  </a:schemeClr>
                </a:gs>
                <a:gs pos="100000">
                  <a:schemeClr val="accent3">
                    <a:lumMod val="50000"/>
                    <a:alpha val="0"/>
                  </a:schemeClr>
                </a:gs>
              </a:gsLst>
              <a:lin ang="108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130" name="Chevron 129"/>
            <p:cNvSpPr/>
            <p:nvPr/>
          </p:nvSpPr>
          <p:spPr>
            <a:xfrm flipH="1">
              <a:off x="7610568" y="2819401"/>
              <a:ext cx="4692903" cy="597714"/>
            </a:xfrm>
            <a:prstGeom prst="chevron">
              <a:avLst>
                <a:gd name="adj" fmla="val 36704"/>
              </a:avLst>
            </a:prstGeom>
            <a:gradFill flip="none" rotWithShape="1">
              <a:gsLst>
                <a:gs pos="0">
                  <a:schemeClr val="accent3">
                    <a:alpha val="49000"/>
                  </a:schemeClr>
                </a:gs>
                <a:gs pos="100000">
                  <a:schemeClr val="accent3">
                    <a:lumMod val="50000"/>
                    <a:alpha val="0"/>
                  </a:schemeClr>
                </a:gs>
              </a:gsLst>
              <a:lin ang="108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131" name="Title 3"/>
            <p:cNvSpPr txBox="1">
              <a:spLocks/>
            </p:cNvSpPr>
            <p:nvPr/>
          </p:nvSpPr>
          <p:spPr>
            <a:xfrm flipH="1">
              <a:off x="7964564" y="3012145"/>
              <a:ext cx="4337636" cy="295466"/>
            </a:xfrm>
            <a:prstGeom prst="rect">
              <a:avLst/>
            </a:prstGeom>
          </p:spPr>
          <p:txBody>
            <a:bodyPr vert="horz" wrap="square" lIns="0" tIns="0" rIns="0" bIns="0" rtlCol="0" anchor="ctr" anchorCtr="0">
              <a:sp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r>
                <a:rPr lang="en-US" sz="2400" b="1" spc="0" dirty="0">
                  <a:solidFill>
                    <a:schemeClr val="tx1"/>
                  </a:solidFill>
                  <a:effectLst>
                    <a:outerShdw blurRad="38100" dist="38100" dir="2700000" algn="tl">
                      <a:srgbClr val="000000">
                        <a:alpha val="43137"/>
                      </a:srgbClr>
                    </a:outerShdw>
                  </a:effectLst>
                </a:rPr>
                <a:t>WIRELESS</a:t>
              </a:r>
            </a:p>
          </p:txBody>
        </p:sp>
      </p:grpSp>
      <p:grpSp>
        <p:nvGrpSpPr>
          <p:cNvPr id="19" name="Group 18"/>
          <p:cNvGrpSpPr/>
          <p:nvPr/>
        </p:nvGrpSpPr>
        <p:grpSpPr>
          <a:xfrm>
            <a:off x="-207485" y="2717111"/>
            <a:ext cx="6229349" cy="802294"/>
            <a:chOff x="-152400" y="2717111"/>
            <a:chExt cx="6229349" cy="802294"/>
          </a:xfrm>
        </p:grpSpPr>
        <p:sp>
          <p:nvSpPr>
            <p:cNvPr id="59" name="Chevron 58"/>
            <p:cNvSpPr/>
            <p:nvPr/>
          </p:nvSpPr>
          <p:spPr>
            <a:xfrm rot="10800000" flipH="1">
              <a:off x="171199" y="2717111"/>
              <a:ext cx="5905750" cy="802294"/>
            </a:xfrm>
            <a:prstGeom prst="chevron">
              <a:avLst>
                <a:gd name="adj" fmla="val 18576"/>
              </a:avLst>
            </a:prstGeom>
            <a:gradFill flip="none" rotWithShape="1">
              <a:gsLst>
                <a:gs pos="0">
                  <a:schemeClr val="accent3">
                    <a:alpha val="49000"/>
                  </a:schemeClr>
                </a:gs>
                <a:gs pos="100000">
                  <a:schemeClr val="accent3">
                    <a:lumMod val="50000"/>
                    <a:alpha val="0"/>
                  </a:schemeClr>
                </a:gs>
              </a:gsLst>
              <a:lin ang="108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134" name="Chevron 133"/>
            <p:cNvSpPr/>
            <p:nvPr/>
          </p:nvSpPr>
          <p:spPr>
            <a:xfrm rot="10800000" flipH="1">
              <a:off x="-36240" y="2819401"/>
              <a:ext cx="4692903" cy="597714"/>
            </a:xfrm>
            <a:prstGeom prst="chevron">
              <a:avLst>
                <a:gd name="adj" fmla="val 36704"/>
              </a:avLst>
            </a:prstGeom>
            <a:gradFill flip="none" rotWithShape="1">
              <a:gsLst>
                <a:gs pos="0">
                  <a:schemeClr val="accent3">
                    <a:alpha val="49000"/>
                  </a:schemeClr>
                </a:gs>
                <a:gs pos="100000">
                  <a:schemeClr val="accent3">
                    <a:lumMod val="50000"/>
                    <a:alpha val="0"/>
                  </a:schemeClr>
                </a:gs>
              </a:gsLst>
              <a:lin ang="108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135" name="Title 3"/>
            <p:cNvSpPr txBox="1">
              <a:spLocks/>
            </p:cNvSpPr>
            <p:nvPr/>
          </p:nvSpPr>
          <p:spPr>
            <a:xfrm flipH="1">
              <a:off x="-152400" y="3012145"/>
              <a:ext cx="4337636" cy="295466"/>
            </a:xfrm>
            <a:prstGeom prst="rect">
              <a:avLst/>
            </a:prstGeom>
          </p:spPr>
          <p:txBody>
            <a:bodyPr vert="horz" wrap="square" lIns="0" tIns="0" rIns="0" bIns="0" rtlCol="0" anchor="ctr" anchorCtr="0">
              <a:sp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r"/>
              <a:r>
                <a:rPr lang="en-US" sz="2400" b="1" spc="0" dirty="0">
                  <a:solidFill>
                    <a:schemeClr val="tx1"/>
                  </a:solidFill>
                  <a:effectLst>
                    <a:outerShdw blurRad="38100" dist="38100" dir="2700000" algn="tl">
                      <a:srgbClr val="000000">
                        <a:alpha val="43137"/>
                      </a:srgbClr>
                    </a:outerShdw>
                  </a:effectLst>
                </a:rPr>
                <a:t>WIRED</a:t>
              </a:r>
            </a:p>
          </p:txBody>
        </p:sp>
      </p:grpSp>
      <p:sp>
        <p:nvSpPr>
          <p:cNvPr id="143" name="Rectangle 142"/>
          <p:cNvSpPr/>
          <p:nvPr/>
        </p:nvSpPr>
        <p:spPr>
          <a:xfrm>
            <a:off x="4742857" y="1216760"/>
            <a:ext cx="2677118" cy="2918406"/>
          </a:xfrm>
          <a:prstGeom prst="rect">
            <a:avLst/>
          </a:prstGeom>
          <a:gradFill flip="none" rotWithShape="1">
            <a:gsLst>
              <a:gs pos="100000">
                <a:schemeClr val="accent4"/>
              </a:gs>
              <a:gs pos="0">
                <a:schemeClr val="accent4">
                  <a:alpha val="0"/>
                </a:schemeClr>
              </a:gs>
            </a:gsLst>
            <a:lin ang="5400000" scaled="1"/>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5" name="Rectangle 104"/>
          <p:cNvSpPr/>
          <p:nvPr/>
        </p:nvSpPr>
        <p:spPr>
          <a:xfrm rot="5400000" flipV="1">
            <a:off x="5583334" y="-4237412"/>
            <a:ext cx="1022162" cy="12188825"/>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147" name="TextBox 146"/>
          <p:cNvSpPr txBox="1"/>
          <p:nvPr/>
        </p:nvSpPr>
        <p:spPr>
          <a:xfrm>
            <a:off x="3949914" y="1443959"/>
            <a:ext cx="4288996" cy="419695"/>
          </a:xfrm>
          <a:prstGeom prst="rect">
            <a:avLst/>
          </a:prstGeom>
          <a:noFill/>
        </p:spPr>
        <p:txBody>
          <a:bodyPr wrap="square" rtlCol="0">
            <a:spAutoFit/>
          </a:bodyPr>
          <a:lstStyle/>
          <a:p>
            <a:pPr algn="ctr"/>
            <a:r>
              <a:rPr lang="en-US" sz="2400" b="1" dirty="0" smtClean="0"/>
              <a:t>Cisco Catalyst 3850 Switch</a:t>
            </a:r>
            <a:endParaRPr lang="en-US" sz="2400" b="1" dirty="0"/>
          </a:p>
        </p:txBody>
      </p:sp>
      <p:sp>
        <p:nvSpPr>
          <p:cNvPr id="148" name="TextBox 147"/>
          <p:cNvSpPr txBox="1"/>
          <p:nvPr/>
        </p:nvSpPr>
        <p:spPr>
          <a:xfrm>
            <a:off x="1914764" y="1821456"/>
            <a:ext cx="8359296" cy="369332"/>
          </a:xfrm>
          <a:prstGeom prst="rect">
            <a:avLst/>
          </a:prstGeom>
          <a:noFill/>
        </p:spPr>
        <p:txBody>
          <a:bodyPr wrap="square" rtlCol="0">
            <a:spAutoFit/>
          </a:bodyPr>
          <a:lstStyle/>
          <a:p>
            <a:pPr algn="ctr"/>
            <a:r>
              <a:rPr lang="en-US" dirty="0" smtClean="0"/>
              <a:t>480G W/Stacking</a:t>
            </a:r>
            <a:endParaRPr lang="en-US" dirty="0"/>
          </a:p>
        </p:txBody>
      </p:sp>
      <p:sp>
        <p:nvSpPr>
          <p:cNvPr id="35" name="Rectangle 34"/>
          <p:cNvSpPr/>
          <p:nvPr/>
        </p:nvSpPr>
        <p:spPr>
          <a:xfrm>
            <a:off x="-1"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p:cNvSpPr txBox="1"/>
          <p:nvPr/>
        </p:nvSpPr>
        <p:spPr>
          <a:xfrm>
            <a:off x="2854884" y="5851762"/>
            <a:ext cx="6479057" cy="584776"/>
          </a:xfrm>
          <a:prstGeom prst="rect">
            <a:avLst/>
          </a:prstGeom>
          <a:noFill/>
        </p:spPr>
        <p:txBody>
          <a:bodyPr wrap="none" rtlCol="0">
            <a:spAutoFit/>
          </a:bodyPr>
          <a:lstStyle/>
          <a:p>
            <a:pPr algn="ctr"/>
            <a:r>
              <a:rPr lang="en-US" sz="3200" dirty="0" smtClean="0">
                <a:effectLst>
                  <a:outerShdw blurRad="25400" dist="12700" dir="5400000" algn="t" rotWithShape="0">
                    <a:prstClr val="black">
                      <a:alpha val="20000"/>
                    </a:prstClr>
                  </a:outerShdw>
                </a:effectLst>
              </a:rPr>
              <a:t>IOS </a:t>
            </a:r>
            <a:r>
              <a:rPr lang="en-US" sz="3200" dirty="0">
                <a:effectLst>
                  <a:outerShdw blurRad="25400" dist="12700" dir="5400000" algn="t" rotWithShape="0">
                    <a:prstClr val="black">
                      <a:alpha val="20000"/>
                    </a:prstClr>
                  </a:outerShdw>
                </a:effectLst>
              </a:rPr>
              <a:t>Excellence—Now on Wireless</a:t>
            </a:r>
          </a:p>
        </p:txBody>
      </p:sp>
      <p:sp>
        <p:nvSpPr>
          <p:cNvPr id="41" name="Oval 40"/>
          <p:cNvSpPr/>
          <p:nvPr/>
        </p:nvSpPr>
        <p:spPr>
          <a:xfrm>
            <a:off x="3918629" y="3159878"/>
            <a:ext cx="4246335" cy="953075"/>
          </a:xfrm>
          <a:prstGeom prst="ellipse">
            <a:avLst/>
          </a:prstGeom>
          <a:gradFill flip="none" rotWithShape="1">
            <a:gsLst>
              <a:gs pos="100000">
                <a:schemeClr val="accent1">
                  <a:alpha val="0"/>
                </a:schemeClr>
              </a:gs>
              <a:gs pos="0">
                <a:srgbClr val="000000"/>
              </a:gs>
            </a:gsLst>
            <a:path path="shape">
              <a:fillToRect l="50000" t="50000" r="50000" b="50000"/>
            </a:path>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144" name="Group 143"/>
          <p:cNvGrpSpPr/>
          <p:nvPr/>
        </p:nvGrpSpPr>
        <p:grpSpPr>
          <a:xfrm>
            <a:off x="4906370" y="2520561"/>
            <a:ext cx="2376084" cy="1166818"/>
            <a:chOff x="4905101" y="2379022"/>
            <a:chExt cx="2376084" cy="1166818"/>
          </a:xfrm>
          <a:effectLst>
            <a:outerShdw blurRad="50800" dist="38100" dir="5400000" algn="t" rotWithShape="0">
              <a:prstClr val="black">
                <a:alpha val="40000"/>
              </a:prstClr>
            </a:outerShdw>
          </a:effectLst>
        </p:grpSpPr>
        <p:pic>
          <p:nvPicPr>
            <p:cNvPr id="145" name="Picture 2" descr="\\.PSF\.Mac\Volumes\BLUEBIFF8GB\P1010606_Comp1_Double1.png"/>
            <p:cNvPicPr>
              <a:picLocks noChangeAspect="1" noChangeArrowheads="1"/>
            </p:cNvPicPr>
            <p:nvPr/>
          </p:nvPicPr>
          <p:blipFill>
            <a:blip r:embed="rId3" cstate="print">
              <a:extLst>
                <a:ext uri="{BEBA8EAE-BF5A-486C-A8C5-ECC9F3942E4B}">
                  <a14:imgProps xmlns:a14="http://schemas.microsoft.com/office/drawing/2010/main">
                    <a14:imgLayer r:embed="rId4">
                      <a14:imgEffect>
                        <a14:colorTemperature colorTemp="5900"/>
                      </a14:imgEffect>
                      <a14:imgEffect>
                        <a14:brightnessContrast bright="-24000" contrast="40000"/>
                      </a14:imgEffect>
                    </a14:imgLayer>
                  </a14:imgProps>
                </a:ext>
                <a:ext uri="{28A0092B-C50C-407E-A947-70E740481C1C}">
                  <a14:useLocalDpi xmlns:a14="http://schemas.microsoft.com/office/drawing/2010/main"/>
                </a:ext>
              </a:extLst>
            </a:blip>
            <a:srcRect/>
            <a:stretch>
              <a:fillRect/>
            </a:stretch>
          </p:blipFill>
          <p:spPr bwMode="auto">
            <a:xfrm>
              <a:off x="4907641" y="2379022"/>
              <a:ext cx="2373544" cy="1164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 name="Picture 2" descr="\\.PSF\.Mac\Volumes\BLUEBIFF8GB\P1010606_Comp1_Double1.pn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colorTemperature colorTemp="5600"/>
                      </a14:imgEffect>
                      <a14:imgEffect>
                        <a14:brightnessContrast bright="-6000" contrast="34000"/>
                      </a14:imgEffect>
                    </a14:imgLayer>
                  </a14:imgProps>
                </a:ext>
                <a:ext uri="{28A0092B-C50C-407E-A947-70E740481C1C}">
                  <a14:useLocalDpi xmlns:a14="http://schemas.microsoft.com/office/drawing/2010/main"/>
                </a:ext>
              </a:extLst>
            </a:blip>
            <a:srcRect/>
            <a:stretch/>
          </p:blipFill>
          <p:spPr bwMode="auto">
            <a:xfrm>
              <a:off x="4905101" y="2583180"/>
              <a:ext cx="2373544" cy="96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345978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fill="hold"/>
                                        <p:tgtEl>
                                          <p:spTgt spid="19"/>
                                        </p:tgtEl>
                                        <p:attrNameLst>
                                          <p:attrName>ppt_x</p:attrName>
                                        </p:attrNameLst>
                                      </p:cBhvr>
                                      <p:tavLst>
                                        <p:tav tm="0">
                                          <p:val>
                                            <p:strVal val="0-#ppt_w/2"/>
                                          </p:val>
                                        </p:tav>
                                        <p:tav tm="100000">
                                          <p:val>
                                            <p:strVal val="#ppt_x"/>
                                          </p:val>
                                        </p:tav>
                                      </p:tavLst>
                                    </p:anim>
                                    <p:anim calcmode="lin" valueType="num">
                                      <p:cBhvr additive="base">
                                        <p:cTn id="8" dur="75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750" fill="hold"/>
                                        <p:tgtEl>
                                          <p:spTgt spid="20"/>
                                        </p:tgtEl>
                                        <p:attrNameLst>
                                          <p:attrName>ppt_x</p:attrName>
                                        </p:attrNameLst>
                                      </p:cBhvr>
                                      <p:tavLst>
                                        <p:tav tm="0">
                                          <p:val>
                                            <p:strVal val="1+#ppt_w/2"/>
                                          </p:val>
                                        </p:tav>
                                        <p:tav tm="100000">
                                          <p:val>
                                            <p:strVal val="#ppt_x"/>
                                          </p:val>
                                        </p:tav>
                                      </p:tavLst>
                                    </p:anim>
                                    <p:anim calcmode="lin" valueType="num">
                                      <p:cBhvr additive="base">
                                        <p:cTn id="12" dur="750" fill="hold"/>
                                        <p:tgtEl>
                                          <p:spTgt spid="20"/>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6" presetClass="entr" presetSubtype="37" fill="hold" grpId="0" nodeType="afterEffect">
                                  <p:stCondLst>
                                    <p:cond delay="250"/>
                                  </p:stCondLst>
                                  <p:childTnLst>
                                    <p:set>
                                      <p:cBhvr>
                                        <p:cTn id="15" dur="1" fill="hold">
                                          <p:stCondLst>
                                            <p:cond delay="0"/>
                                          </p:stCondLst>
                                        </p:cTn>
                                        <p:tgtEl>
                                          <p:spTgt spid="143"/>
                                        </p:tgtEl>
                                        <p:attrNameLst>
                                          <p:attrName>style.visibility</p:attrName>
                                        </p:attrNameLst>
                                      </p:cBhvr>
                                      <p:to>
                                        <p:strVal val="visible"/>
                                      </p:to>
                                    </p:set>
                                    <p:animEffect transition="in" filter="barn(outVertical)">
                                      <p:cBhvr>
                                        <p:cTn id="16" dur="500"/>
                                        <p:tgtEl>
                                          <p:spTgt spid="143"/>
                                        </p:tgtEl>
                                      </p:cBhvr>
                                    </p:animEffect>
                                  </p:childTnLst>
                                </p:cTn>
                              </p:par>
                              <p:par>
                                <p:cTn id="17" presetID="16" presetClass="entr" presetSubtype="37" fill="hold" nodeType="withEffect">
                                  <p:stCondLst>
                                    <p:cond delay="0"/>
                                  </p:stCondLst>
                                  <p:childTnLst>
                                    <p:set>
                                      <p:cBhvr>
                                        <p:cTn id="18" dur="1" fill="hold">
                                          <p:stCondLst>
                                            <p:cond delay="0"/>
                                          </p:stCondLst>
                                        </p:cTn>
                                        <p:tgtEl>
                                          <p:spTgt spid="144"/>
                                        </p:tgtEl>
                                        <p:attrNameLst>
                                          <p:attrName>style.visibility</p:attrName>
                                        </p:attrNameLst>
                                      </p:cBhvr>
                                      <p:to>
                                        <p:strVal val="visible"/>
                                      </p:to>
                                    </p:set>
                                    <p:animEffect transition="in" filter="barn(outVertical)">
                                      <p:cBhvr>
                                        <p:cTn id="19" dur="500"/>
                                        <p:tgtEl>
                                          <p:spTgt spid="144"/>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147"/>
                                        </p:tgtEl>
                                        <p:attrNameLst>
                                          <p:attrName>style.visibility</p:attrName>
                                        </p:attrNameLst>
                                      </p:cBhvr>
                                      <p:to>
                                        <p:strVal val="visible"/>
                                      </p:to>
                                    </p:set>
                                    <p:animEffect transition="in" filter="barn(outVertical)">
                                      <p:cBhvr>
                                        <p:cTn id="22" dur="500"/>
                                        <p:tgtEl>
                                          <p:spTgt spid="147"/>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148"/>
                                        </p:tgtEl>
                                        <p:attrNameLst>
                                          <p:attrName>style.visibility</p:attrName>
                                        </p:attrNameLst>
                                      </p:cBhvr>
                                      <p:to>
                                        <p:strVal val="visible"/>
                                      </p:to>
                                    </p:set>
                                    <p:animEffect transition="in" filter="barn(outVertical)">
                                      <p:cBhvr>
                                        <p:cTn id="25" dur="500"/>
                                        <p:tgtEl>
                                          <p:spTgt spid="148"/>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up)">
                                      <p:cBhvr>
                                        <p:cTn id="28" dur="500"/>
                                        <p:tgtEl>
                                          <p:spTgt spid="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fade">
                                      <p:cBhvr>
                                        <p:cTn id="31" dur="500"/>
                                        <p:tgtEl>
                                          <p:spTgt spid="74"/>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3"/>
                                        </p:tgtEl>
                                        <p:attrNameLst>
                                          <p:attrName>style.visibility</p:attrName>
                                        </p:attrNameLst>
                                      </p:cBhvr>
                                      <p:to>
                                        <p:strVal val="visible"/>
                                      </p:to>
                                    </p:set>
                                    <p:animEffect transition="in" filter="fade">
                                      <p:cBhvr>
                                        <p:cTn id="38" dur="500"/>
                                        <p:tgtEl>
                                          <p:spTgt spid="9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92"/>
                                        </p:tgtEl>
                                        <p:attrNameLst>
                                          <p:attrName>style.visibility</p:attrName>
                                        </p:attrNameLst>
                                      </p:cBhvr>
                                      <p:to>
                                        <p:strVal val="visible"/>
                                      </p:to>
                                    </p:set>
                                    <p:animEffect transition="in" filter="fade">
                                      <p:cBhvr>
                                        <p:cTn id="41" dur="500"/>
                                        <p:tgtEl>
                                          <p:spTgt spid="9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94"/>
                                        </p:tgtEl>
                                        <p:attrNameLst>
                                          <p:attrName>style.visibility</p:attrName>
                                        </p:attrNameLst>
                                      </p:cBhvr>
                                      <p:to>
                                        <p:strVal val="visible"/>
                                      </p:to>
                                    </p:set>
                                    <p:animEffect transition="in" filter="fade">
                                      <p:cBhvr>
                                        <p:cTn id="44" dur="500"/>
                                        <p:tgtEl>
                                          <p:spTgt spid="9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92" grpId="0"/>
      <p:bldP spid="93" grpId="0"/>
      <p:bldP spid="94" grpId="0"/>
      <p:bldP spid="95" grpId="0"/>
      <p:bldP spid="13" grpId="0" animBg="1"/>
      <p:bldP spid="143" grpId="0" animBg="1"/>
      <p:bldP spid="147" grpId="0"/>
      <p:bldP spid="148" grpId="0"/>
      <p:bldP spid="4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flipV="1">
            <a:off x="-1" y="4825999"/>
            <a:ext cx="12188825" cy="2032001"/>
            <a:chOff x="-1" y="3"/>
            <a:chExt cx="12188825" cy="2032001"/>
          </a:xfrm>
        </p:grpSpPr>
        <p:sp>
          <p:nvSpPr>
            <p:cNvPr id="37" name="Rectangle 36"/>
            <p:cNvSpPr/>
            <p:nvPr/>
          </p:nvSpPr>
          <p:spPr>
            <a:xfrm rot="5400000" flipV="1">
              <a:off x="5294520" y="-4862300"/>
              <a:ext cx="1599784"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38" name="Rectangle 37"/>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43" name="Rectangle 42"/>
          <p:cNvSpPr/>
          <p:nvPr/>
        </p:nvSpPr>
        <p:spPr>
          <a:xfrm rot="16200000">
            <a:off x="4116562" y="-3918156"/>
            <a:ext cx="3955697" cy="12188824"/>
          </a:xfrm>
          <a:prstGeom prst="rect">
            <a:avLst/>
          </a:prstGeom>
          <a:gradFill flip="none" rotWithShape="1">
            <a:gsLst>
              <a:gs pos="100000">
                <a:schemeClr val="bg1">
                  <a:lumMod val="75000"/>
                  <a:alpha val="0"/>
                </a:schemeClr>
              </a:gs>
              <a:gs pos="0">
                <a:schemeClr val="accent4">
                  <a:alpha val="70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3" name="Rectangle 102"/>
          <p:cNvSpPr/>
          <p:nvPr/>
        </p:nvSpPr>
        <p:spPr>
          <a:xfrm>
            <a:off x="-1"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87"/>
          <p:cNvSpPr/>
          <p:nvPr/>
        </p:nvSpPr>
        <p:spPr>
          <a:xfrm rot="16200000">
            <a:off x="1486768" y="-445371"/>
            <a:ext cx="3103414" cy="6076948"/>
          </a:xfrm>
          <a:prstGeom prst="rect">
            <a:avLst/>
          </a:prstGeom>
          <a:gradFill flip="none" rotWithShape="1">
            <a:gsLst>
              <a:gs pos="100000">
                <a:schemeClr val="bg1">
                  <a:lumMod val="75000"/>
                  <a:alpha val="0"/>
                </a:schemeClr>
              </a:gs>
              <a:gs pos="0">
                <a:schemeClr val="accent4">
                  <a:alpha val="68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88"/>
          <p:cNvSpPr/>
          <p:nvPr/>
        </p:nvSpPr>
        <p:spPr>
          <a:xfrm rot="16200000">
            <a:off x="7597374" y="-445370"/>
            <a:ext cx="3103414" cy="6076948"/>
          </a:xfrm>
          <a:prstGeom prst="rect">
            <a:avLst/>
          </a:prstGeom>
          <a:gradFill flip="none" rotWithShape="1">
            <a:gsLst>
              <a:gs pos="100000">
                <a:schemeClr val="bg1">
                  <a:lumMod val="75000"/>
                  <a:alpha val="0"/>
                </a:schemeClr>
              </a:gs>
              <a:gs pos="0">
                <a:schemeClr val="accent4">
                  <a:alpha val="68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p:txBody>
          <a:bodyPr/>
          <a:lstStyle/>
          <a:p>
            <a:r>
              <a:rPr lang="en-US" dirty="0"/>
              <a:t>High Performance </a:t>
            </a:r>
            <a:r>
              <a:rPr lang="en-US" dirty="0" smtClean="0"/>
              <a:t>IOS-Based </a:t>
            </a:r>
            <a:r>
              <a:rPr lang="en-US" dirty="0"/>
              <a:t>Wireless Controller</a:t>
            </a:r>
          </a:p>
        </p:txBody>
      </p:sp>
      <p:sp>
        <p:nvSpPr>
          <p:cNvPr id="52" name="Title 3"/>
          <p:cNvSpPr txBox="1">
            <a:spLocks/>
          </p:cNvSpPr>
          <p:nvPr/>
        </p:nvSpPr>
        <p:spPr>
          <a:xfrm>
            <a:off x="1381125" y="1216760"/>
            <a:ext cx="2931451" cy="295466"/>
          </a:xfrm>
          <a:prstGeom prst="rect">
            <a:avLst/>
          </a:prstGeom>
        </p:spPr>
        <p:txBody>
          <a:bodyPr vert="horz" wrap="square" lIns="0" tIns="0" rIns="0" bIns="0" rtlCol="0" anchor="ctr" anchorCtr="0">
            <a:sp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endParaRPr lang="en-US" sz="2400" b="1" dirty="0">
              <a:solidFill>
                <a:srgbClr val="FFC000"/>
              </a:solidFill>
              <a:effectLst>
                <a:outerShdw blurRad="38100" dist="38100" dir="2700000" algn="tl">
                  <a:srgbClr val="000000">
                    <a:alpha val="43137"/>
                  </a:srgbClr>
                </a:outerShdw>
              </a:effectLst>
            </a:endParaRPr>
          </a:p>
        </p:txBody>
      </p:sp>
      <p:sp>
        <p:nvSpPr>
          <p:cNvPr id="92" name="Rectangle 91"/>
          <p:cNvSpPr/>
          <p:nvPr/>
        </p:nvSpPr>
        <p:spPr>
          <a:xfrm>
            <a:off x="259475" y="4831176"/>
            <a:ext cx="3694307" cy="615553"/>
          </a:xfrm>
          <a:prstGeom prst="rect">
            <a:avLst/>
          </a:prstGeom>
        </p:spPr>
        <p:txBody>
          <a:bodyPr wrap="square" lIns="91440" anchor="ctr">
            <a:spAutoFit/>
          </a:bodyPr>
          <a:lstStyle/>
          <a:p>
            <a:r>
              <a:rPr lang="en-US" b="1" dirty="0" smtClean="0">
                <a:solidFill>
                  <a:schemeClr val="accent3">
                    <a:lumMod val="60000"/>
                    <a:lumOff val="40000"/>
                  </a:schemeClr>
                </a:solidFill>
                <a:effectLst>
                  <a:outerShdw blurRad="63500" dist="25400" dir="2700000" algn="tl">
                    <a:srgbClr val="000000">
                      <a:alpha val="43137"/>
                    </a:srgbClr>
                  </a:outerShdw>
                </a:effectLst>
              </a:rPr>
              <a:t>High Performance</a:t>
            </a:r>
          </a:p>
          <a:p>
            <a:r>
              <a:rPr lang="en-US" sz="1600" spc="-30" dirty="0"/>
              <a:t>60Gb throughput, 1000APs, 12k clients</a:t>
            </a:r>
          </a:p>
        </p:txBody>
      </p:sp>
      <p:sp>
        <p:nvSpPr>
          <p:cNvPr id="93" name="Rectangle 92"/>
          <p:cNvSpPr/>
          <p:nvPr/>
        </p:nvSpPr>
        <p:spPr>
          <a:xfrm>
            <a:off x="4195533" y="4831176"/>
            <a:ext cx="4988520" cy="615553"/>
          </a:xfrm>
          <a:prstGeom prst="rect">
            <a:avLst/>
          </a:prstGeom>
        </p:spPr>
        <p:txBody>
          <a:bodyPr wrap="square" lIns="91440" anchor="ctr">
            <a:spAutoFit/>
          </a:bodyPr>
          <a:lstStyle/>
          <a:p>
            <a:pPr>
              <a:buClr>
                <a:schemeClr val="accent2"/>
              </a:buClr>
              <a:buSzPct val="90000"/>
              <a:defRPr/>
            </a:pPr>
            <a:r>
              <a:rPr lang="en-US" b="1" spc="-40" dirty="0" smtClean="0">
                <a:solidFill>
                  <a:schemeClr val="accent3">
                    <a:lumMod val="60000"/>
                    <a:lumOff val="40000"/>
                  </a:schemeClr>
                </a:solidFill>
                <a:effectLst>
                  <a:outerShdw blurRad="63500" dist="25400" dir="2700000" algn="tl">
                    <a:srgbClr val="000000">
                      <a:alpha val="43137"/>
                    </a:srgbClr>
                  </a:outerShdw>
                </a:effectLst>
              </a:rPr>
              <a:t>Rich Feature Set</a:t>
            </a:r>
            <a:br>
              <a:rPr lang="en-US" b="1" spc="-40" dirty="0" smtClean="0">
                <a:solidFill>
                  <a:schemeClr val="accent3">
                    <a:lumMod val="60000"/>
                    <a:lumOff val="40000"/>
                  </a:schemeClr>
                </a:solidFill>
                <a:effectLst>
                  <a:outerShdw blurRad="63500" dist="25400" dir="2700000" algn="tl">
                    <a:srgbClr val="000000">
                      <a:alpha val="43137"/>
                    </a:srgbClr>
                  </a:outerShdw>
                </a:effectLst>
              </a:rPr>
            </a:br>
            <a:r>
              <a:rPr lang="en-US" sz="1600" spc="-30" dirty="0"/>
              <a:t>Application Visibility and Control*, FNF, Granular QoS</a:t>
            </a:r>
          </a:p>
        </p:txBody>
      </p:sp>
      <p:sp>
        <p:nvSpPr>
          <p:cNvPr id="94" name="Rectangle 93"/>
          <p:cNvSpPr/>
          <p:nvPr/>
        </p:nvSpPr>
        <p:spPr>
          <a:xfrm>
            <a:off x="9425804" y="4831176"/>
            <a:ext cx="2614368" cy="615553"/>
          </a:xfrm>
          <a:prstGeom prst="rect">
            <a:avLst/>
          </a:prstGeom>
        </p:spPr>
        <p:txBody>
          <a:bodyPr wrap="square" lIns="91440" anchor="ctr">
            <a:spAutoFit/>
          </a:bodyPr>
          <a:lstStyle/>
          <a:p>
            <a:r>
              <a:rPr lang="en-US" b="1" dirty="0">
                <a:solidFill>
                  <a:schemeClr val="tx2">
                    <a:lumMod val="40000"/>
                    <a:lumOff val="60000"/>
                  </a:schemeClr>
                </a:solidFill>
                <a:effectLst>
                  <a:outerShdw blurRad="63500" dist="25400" dir="2700000" algn="tl">
                    <a:srgbClr val="000000">
                      <a:alpha val="43137"/>
                    </a:srgbClr>
                  </a:outerShdw>
                </a:effectLst>
              </a:rPr>
              <a:t>Maximum Resiliency </a:t>
            </a:r>
            <a:r>
              <a:rPr lang="en-US" b="1" dirty="0" smtClean="0">
                <a:solidFill>
                  <a:schemeClr val="tx2">
                    <a:lumMod val="40000"/>
                    <a:lumOff val="60000"/>
                  </a:schemeClr>
                </a:solidFill>
                <a:effectLst>
                  <a:outerShdw blurRad="63500" dist="25400" dir="2700000" algn="tl">
                    <a:srgbClr val="000000">
                      <a:alpha val="43137"/>
                    </a:srgbClr>
                  </a:outerShdw>
                </a:effectLst>
              </a:rPr>
              <a:t/>
            </a:r>
            <a:br>
              <a:rPr lang="en-US" b="1" dirty="0" smtClean="0">
                <a:solidFill>
                  <a:schemeClr val="tx2">
                    <a:lumMod val="40000"/>
                    <a:lumOff val="60000"/>
                  </a:schemeClr>
                </a:solidFill>
                <a:effectLst>
                  <a:outerShdw blurRad="63500" dist="25400" dir="2700000" algn="tl">
                    <a:srgbClr val="000000">
                      <a:alpha val="43137"/>
                    </a:srgbClr>
                  </a:outerShdw>
                </a:effectLst>
              </a:rPr>
            </a:br>
            <a:r>
              <a:rPr lang="en-US" sz="1600" spc="-30" dirty="0"/>
              <a:t>Centralized or Converged</a:t>
            </a:r>
          </a:p>
        </p:txBody>
      </p:sp>
      <p:sp>
        <p:nvSpPr>
          <p:cNvPr id="95" name="Rectangle 94"/>
          <p:cNvSpPr/>
          <p:nvPr/>
        </p:nvSpPr>
        <p:spPr>
          <a:xfrm>
            <a:off x="259475" y="4320346"/>
            <a:ext cx="7380878" cy="400110"/>
          </a:xfrm>
          <a:prstGeom prst="rect">
            <a:avLst/>
          </a:prstGeom>
        </p:spPr>
        <p:txBody>
          <a:bodyPr wrap="square" lIns="91440" anchor="ctr">
            <a:spAutoFit/>
          </a:bodyPr>
          <a:lstStyle/>
          <a:p>
            <a:pPr>
              <a:spcBef>
                <a:spcPts val="600"/>
              </a:spcBef>
              <a:defRPr/>
            </a:pPr>
            <a:r>
              <a:rPr lang="en-US" sz="2000" b="1" spc="-30" dirty="0"/>
              <a:t>Powered by New Programmable ASIC</a:t>
            </a:r>
          </a:p>
        </p:txBody>
      </p:sp>
      <p:sp>
        <p:nvSpPr>
          <p:cNvPr id="13" name="Isosceles Triangle 12"/>
          <p:cNvSpPr/>
          <p:nvPr/>
        </p:nvSpPr>
        <p:spPr>
          <a:xfrm>
            <a:off x="263187" y="3378187"/>
            <a:ext cx="11662450" cy="766624"/>
          </a:xfrm>
          <a:prstGeom prst="triangle">
            <a:avLst/>
          </a:prstGeom>
          <a:gradFill flip="none" rotWithShape="1">
            <a:gsLst>
              <a:gs pos="100000">
                <a:schemeClr val="bg1">
                  <a:alpha val="19000"/>
                </a:schemeClr>
              </a:gs>
              <a:gs pos="0">
                <a:schemeClr val="accent3">
                  <a:lumMod val="50000"/>
                  <a:alpha val="0"/>
                </a:schemeClr>
              </a:gs>
            </a:gsLst>
            <a:lin ang="16200000" scaled="1"/>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7" name="Chevron 56"/>
          <p:cNvSpPr/>
          <p:nvPr/>
        </p:nvSpPr>
        <p:spPr>
          <a:xfrm flipH="1">
            <a:off x="5660571" y="2717111"/>
            <a:ext cx="6379601" cy="802294"/>
          </a:xfrm>
          <a:prstGeom prst="chevron">
            <a:avLst>
              <a:gd name="adj" fmla="val 18576"/>
            </a:avLst>
          </a:prstGeom>
          <a:gradFill flip="none" rotWithShape="1">
            <a:gsLst>
              <a:gs pos="0">
                <a:schemeClr val="accent3">
                  <a:alpha val="49000"/>
                </a:schemeClr>
              </a:gs>
              <a:gs pos="100000">
                <a:schemeClr val="accent3">
                  <a:lumMod val="50000"/>
                  <a:alpha val="0"/>
                </a:schemeClr>
              </a:gs>
            </a:gsLst>
            <a:lin ang="108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59" name="Chevron 58"/>
          <p:cNvSpPr/>
          <p:nvPr/>
        </p:nvSpPr>
        <p:spPr>
          <a:xfrm rot="10800000" flipH="1">
            <a:off x="116114" y="2717111"/>
            <a:ext cx="7112000" cy="802294"/>
          </a:xfrm>
          <a:prstGeom prst="chevron">
            <a:avLst>
              <a:gd name="adj" fmla="val 18576"/>
            </a:avLst>
          </a:prstGeom>
          <a:gradFill flip="none" rotWithShape="1">
            <a:gsLst>
              <a:gs pos="0">
                <a:schemeClr val="accent3">
                  <a:alpha val="49000"/>
                </a:schemeClr>
              </a:gs>
              <a:gs pos="100000">
                <a:schemeClr val="accent3">
                  <a:lumMod val="50000"/>
                  <a:alpha val="0"/>
                </a:schemeClr>
              </a:gs>
            </a:gsLst>
            <a:lin ang="108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143" name="Rectangle 142"/>
          <p:cNvSpPr/>
          <p:nvPr/>
        </p:nvSpPr>
        <p:spPr>
          <a:xfrm>
            <a:off x="3701143" y="1216760"/>
            <a:ext cx="4498974" cy="2918406"/>
          </a:xfrm>
          <a:prstGeom prst="rect">
            <a:avLst/>
          </a:prstGeom>
          <a:gradFill flip="none" rotWithShape="1">
            <a:gsLst>
              <a:gs pos="100000">
                <a:schemeClr val="accent4">
                  <a:alpha val="0"/>
                </a:schemeClr>
              </a:gs>
              <a:gs pos="50000">
                <a:schemeClr val="accent4"/>
              </a:gs>
              <a:gs pos="0">
                <a:schemeClr val="accent4">
                  <a:alpha val="0"/>
                </a:schemeClr>
              </a:gs>
            </a:gsLst>
            <a:lin ang="5400000" scaled="1"/>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5" name="Rectangle 104"/>
          <p:cNvSpPr/>
          <p:nvPr/>
        </p:nvSpPr>
        <p:spPr>
          <a:xfrm rot="5400000" flipV="1">
            <a:off x="5583334" y="-4237412"/>
            <a:ext cx="1022162" cy="12188825"/>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147" name="TextBox 146"/>
          <p:cNvSpPr txBox="1"/>
          <p:nvPr/>
        </p:nvSpPr>
        <p:spPr>
          <a:xfrm>
            <a:off x="3038474" y="1626168"/>
            <a:ext cx="6111876" cy="461665"/>
          </a:xfrm>
          <a:prstGeom prst="rect">
            <a:avLst/>
          </a:prstGeom>
          <a:noFill/>
        </p:spPr>
        <p:txBody>
          <a:bodyPr wrap="square" rtlCol="0">
            <a:spAutoFit/>
          </a:bodyPr>
          <a:lstStyle/>
          <a:p>
            <a:pPr algn="ctr"/>
            <a:r>
              <a:rPr lang="en-US" sz="2400" b="1" dirty="0"/>
              <a:t>Cisco 5760 Wireless LAN Controller</a:t>
            </a:r>
          </a:p>
        </p:txBody>
      </p:sp>
      <p:sp>
        <p:nvSpPr>
          <p:cNvPr id="35" name="Rectangle 34"/>
          <p:cNvSpPr/>
          <p:nvPr/>
        </p:nvSpPr>
        <p:spPr>
          <a:xfrm>
            <a:off x="-1"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p:cNvSpPr txBox="1"/>
          <p:nvPr/>
        </p:nvSpPr>
        <p:spPr>
          <a:xfrm>
            <a:off x="2854884" y="5851762"/>
            <a:ext cx="6479057" cy="584776"/>
          </a:xfrm>
          <a:prstGeom prst="rect">
            <a:avLst/>
          </a:prstGeom>
          <a:noFill/>
        </p:spPr>
        <p:txBody>
          <a:bodyPr wrap="none" rtlCol="0">
            <a:spAutoFit/>
          </a:bodyPr>
          <a:lstStyle/>
          <a:p>
            <a:pPr algn="ctr"/>
            <a:r>
              <a:rPr lang="en-US" sz="3200" dirty="0" smtClean="0">
                <a:effectLst>
                  <a:outerShdw blurRad="25400" dist="12700" dir="5400000" algn="t" rotWithShape="0">
                    <a:prstClr val="black">
                      <a:alpha val="20000"/>
                    </a:prstClr>
                  </a:outerShdw>
                </a:effectLst>
              </a:rPr>
              <a:t>IOS </a:t>
            </a:r>
            <a:r>
              <a:rPr lang="en-US" sz="3200" dirty="0">
                <a:effectLst>
                  <a:outerShdw blurRad="25400" dist="12700" dir="5400000" algn="t" rotWithShape="0">
                    <a:prstClr val="black">
                      <a:alpha val="20000"/>
                    </a:prstClr>
                  </a:outerShdw>
                </a:effectLst>
              </a:rPr>
              <a:t>Excellence—Now on Wireless</a:t>
            </a:r>
          </a:p>
        </p:txBody>
      </p:sp>
      <p:sp>
        <p:nvSpPr>
          <p:cNvPr id="39" name="Oval 38"/>
          <p:cNvSpPr/>
          <p:nvPr/>
        </p:nvSpPr>
        <p:spPr>
          <a:xfrm>
            <a:off x="2846851" y="3042867"/>
            <a:ext cx="6302230" cy="953075"/>
          </a:xfrm>
          <a:prstGeom prst="ellipse">
            <a:avLst/>
          </a:prstGeom>
          <a:gradFill flip="none" rotWithShape="1">
            <a:gsLst>
              <a:gs pos="100000">
                <a:schemeClr val="accent1">
                  <a:alpha val="0"/>
                </a:schemeClr>
              </a:gs>
              <a:gs pos="0">
                <a:srgbClr val="000000"/>
              </a:gs>
            </a:gsLst>
            <a:path path="shape">
              <a:fillToRect l="50000" t="50000" r="50000" b="50000"/>
            </a:path>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pic>
        <p:nvPicPr>
          <p:cNvPr id="34" name="Picture 33" descr="5760_angle2.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66314" y="1448607"/>
            <a:ext cx="4267460" cy="3413968"/>
          </a:xfrm>
          <a:prstGeom prst="rect">
            <a:avLst/>
          </a:prstGeom>
          <a:effectLst>
            <a:outerShdw blurRad="50800" dist="38100" dir="5400000" algn="t" rotWithShape="0">
              <a:prstClr val="black">
                <a:alpha val="40000"/>
              </a:prstClr>
            </a:outerShdw>
          </a:effectLst>
        </p:spPr>
      </p:pic>
      <p:sp>
        <p:nvSpPr>
          <p:cNvPr id="40" name="Oval 39"/>
          <p:cNvSpPr/>
          <p:nvPr/>
        </p:nvSpPr>
        <p:spPr>
          <a:xfrm>
            <a:off x="3840107" y="2294956"/>
            <a:ext cx="3640927" cy="738415"/>
          </a:xfrm>
          <a:prstGeom prst="ellipse">
            <a:avLst/>
          </a:prstGeom>
          <a:gradFill flip="none" rotWithShape="1">
            <a:gsLst>
              <a:gs pos="100000">
                <a:schemeClr val="accent1">
                  <a:alpha val="0"/>
                </a:schemeClr>
              </a:gs>
              <a:gs pos="0">
                <a:schemeClr val="tx1">
                  <a:alpha val="46000"/>
                </a:schemeClr>
              </a:gs>
            </a:gsLst>
            <a:path path="shape">
              <a:fillToRect l="50000" t="50000" r="50000" b="50000"/>
            </a:path>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Tree>
    <p:extLst>
      <p:ext uri="{BB962C8B-B14F-4D97-AF65-F5344CB8AC3E}">
        <p14:creationId xmlns:p14="http://schemas.microsoft.com/office/powerpoint/2010/main" val="2687316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0" y="1019943"/>
            <a:ext cx="12188825" cy="5305951"/>
          </a:xfrm>
          <a:prstGeom prst="rect">
            <a:avLst/>
          </a:prstGeom>
          <a:gradFill flip="none" rotWithShape="1">
            <a:gsLst>
              <a:gs pos="0">
                <a:srgbClr val="C6F5FE"/>
              </a:gs>
              <a:gs pos="100000">
                <a:srgbClr val="8BDBFF"/>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tIns="457200" rtlCol="0" anchor="t"/>
          <a:lstStyle/>
          <a:p>
            <a:pPr marL="407988"/>
            <a:endParaRPr lang="en-US" sz="2000" dirty="0">
              <a:solidFill>
                <a:srgbClr val="000000"/>
              </a:solidFill>
            </a:endParaRPr>
          </a:p>
        </p:txBody>
      </p:sp>
      <p:sp>
        <p:nvSpPr>
          <p:cNvPr id="48" name="Rectangle 47"/>
          <p:cNvSpPr/>
          <p:nvPr/>
        </p:nvSpPr>
        <p:spPr>
          <a:xfrm rot="16200000" flipV="1">
            <a:off x="75983" y="2060688"/>
            <a:ext cx="3638723" cy="3809942"/>
          </a:xfrm>
          <a:prstGeom prst="rect">
            <a:avLst/>
          </a:prstGeom>
          <a:gradFill flip="none" rotWithShape="1">
            <a:gsLst>
              <a:gs pos="100000">
                <a:schemeClr val="bg1">
                  <a:alpha val="65000"/>
                </a:schemeClr>
              </a:gs>
              <a:gs pos="0">
                <a:schemeClr val="bg1">
                  <a:alpha val="0"/>
                </a:schemeClr>
              </a:gs>
              <a:gs pos="50000">
                <a:schemeClr val="bg1">
                  <a:alpha val="55000"/>
                </a:schemeClr>
              </a:gs>
            </a:gsLst>
            <a:lin ang="10800000" scaled="1"/>
            <a:tileRect/>
          </a:gradFill>
          <a:ln w="19050">
            <a:gradFill>
              <a:gsLst>
                <a:gs pos="0">
                  <a:schemeClr val="accent1">
                    <a:tint val="66000"/>
                    <a:satMod val="160000"/>
                    <a:lumMod val="0"/>
                    <a:lumOff val="100000"/>
                    <a:alpha val="0"/>
                  </a:schemeClr>
                </a:gs>
                <a:gs pos="50000">
                  <a:schemeClr val="accent1">
                    <a:tint val="66000"/>
                    <a:satMod val="160000"/>
                    <a:lumMod val="0"/>
                    <a:lumOff val="100000"/>
                  </a:schemeClr>
                </a:gs>
                <a:gs pos="100000">
                  <a:schemeClr val="accent1">
                    <a:tint val="23500"/>
                    <a:satMod val="160000"/>
                    <a:alpha val="0"/>
                  </a:schemeClr>
                </a:gs>
              </a:gsLst>
              <a:lin ang="10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vert="vert270" lIns="91440" tIns="640080" rtlCol="0" anchor="t"/>
          <a:lstStyle/>
          <a:p>
            <a:pPr marL="57150"/>
            <a:endParaRPr lang="en-US" sz="1400" dirty="0" smtClean="0">
              <a:solidFill>
                <a:srgbClr val="737373"/>
              </a:solidFill>
            </a:endParaRPr>
          </a:p>
        </p:txBody>
      </p:sp>
      <p:sp>
        <p:nvSpPr>
          <p:cNvPr id="1033" name="Oval 1032"/>
          <p:cNvSpPr/>
          <p:nvPr/>
        </p:nvSpPr>
        <p:spPr>
          <a:xfrm>
            <a:off x="3292" y="4381149"/>
            <a:ext cx="2549407" cy="1209566"/>
          </a:xfrm>
          <a:prstGeom prst="ellipse">
            <a:avLst/>
          </a:prstGeom>
          <a:gradFill flip="none" rotWithShape="1">
            <a:gsLst>
              <a:gs pos="100000">
                <a:schemeClr val="bg1">
                  <a:alpha val="0"/>
                </a:schemeClr>
              </a:gs>
              <a:gs pos="0">
                <a:srgbClr val="000000">
                  <a:alpha val="46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46" name="Rectangle 45"/>
          <p:cNvSpPr/>
          <p:nvPr/>
        </p:nvSpPr>
        <p:spPr>
          <a:xfrm rot="16200000" flipH="1" flipV="1">
            <a:off x="5254185" y="-584931"/>
            <a:ext cx="1661210" cy="12188828"/>
          </a:xfrm>
          <a:prstGeom prst="rect">
            <a:avLst/>
          </a:prstGeom>
          <a:gradFill flip="none" rotWithShape="1">
            <a:gsLst>
              <a:gs pos="100000">
                <a:schemeClr val="accent5">
                  <a:lumMod val="40000"/>
                  <a:lumOff val="60000"/>
                  <a:alpha val="0"/>
                </a:schemeClr>
              </a:gs>
              <a:gs pos="34000">
                <a:srgbClr val="696969">
                  <a:lumMod val="0"/>
                  <a:lumOff val="100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4" name="Rectangle 3"/>
          <p:cNvSpPr/>
          <p:nvPr/>
        </p:nvSpPr>
        <p:spPr>
          <a:xfrm>
            <a:off x="67519" y="6299428"/>
            <a:ext cx="11900704" cy="27810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9" name="Pentagon 8"/>
          <p:cNvSpPr/>
          <p:nvPr/>
        </p:nvSpPr>
        <p:spPr>
          <a:xfrm>
            <a:off x="420914" y="6200775"/>
            <a:ext cx="11547309" cy="405839"/>
          </a:xfrm>
          <a:prstGeom prst="homePlate">
            <a:avLst/>
          </a:prstGeom>
          <a:gradFill flip="none" rotWithShape="1">
            <a:gsLst>
              <a:gs pos="92000">
                <a:srgbClr val="429E3C"/>
              </a:gs>
              <a:gs pos="0">
                <a:srgbClr val="9AC72B"/>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entagon 9"/>
          <p:cNvSpPr/>
          <p:nvPr/>
        </p:nvSpPr>
        <p:spPr>
          <a:xfrm>
            <a:off x="420914" y="6200775"/>
            <a:ext cx="11547309" cy="405839"/>
          </a:xfrm>
          <a:prstGeom prst="homePlate">
            <a:avLst/>
          </a:prstGeom>
          <a:gradFill>
            <a:gsLst>
              <a:gs pos="0">
                <a:schemeClr val="bg1">
                  <a:alpha val="0"/>
                </a:schemeClr>
              </a:gs>
              <a:gs pos="100000">
                <a:schemeClr val="accent1">
                  <a:tint val="23500"/>
                  <a:satMod val="160000"/>
                  <a:lumMod val="0"/>
                  <a:lumOff val="100000"/>
                  <a:alpha val="17000"/>
                </a:schemeClr>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Pentagon 10"/>
          <p:cNvSpPr/>
          <p:nvPr/>
        </p:nvSpPr>
        <p:spPr>
          <a:xfrm>
            <a:off x="420914" y="6200775"/>
            <a:ext cx="11547309" cy="405839"/>
          </a:xfrm>
          <a:prstGeom prst="homePlate">
            <a:avLst/>
          </a:prstGeom>
          <a:gradFill flip="none" rotWithShape="1">
            <a:gsLst>
              <a:gs pos="88000">
                <a:srgbClr val="02CDF3">
                  <a:alpha val="0"/>
                </a:srgbClr>
              </a:gs>
              <a:gs pos="100000">
                <a:schemeClr val="accent4">
                  <a:lumMod val="75000"/>
                  <a:alpha val="22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pPr>
              <a:spcBef>
                <a:spcPts val="600"/>
              </a:spcBef>
              <a:defRPr/>
            </a:pPr>
            <a:r>
              <a:rPr lang="en-US" dirty="0"/>
              <a:t>Converged Access Deployment </a:t>
            </a:r>
            <a:r>
              <a:rPr lang="en-US" dirty="0" smtClean="0"/>
              <a:t>Modes</a:t>
            </a:r>
            <a:r>
              <a:rPr lang="en-US" dirty="0"/>
              <a:t/>
            </a:r>
            <a:br>
              <a:rPr lang="en-US" dirty="0"/>
            </a:br>
            <a:r>
              <a:rPr lang="en-US" sz="2000" spc="-50" dirty="0">
                <a:solidFill>
                  <a:schemeClr val="tx1">
                    <a:lumMod val="65000"/>
                  </a:schemeClr>
                </a:solidFill>
                <a:latin typeface="+mn-lt"/>
                <a:ea typeface="+mn-ea"/>
                <a:cs typeface="+mn-cs"/>
              </a:rPr>
              <a:t>Three Use Cases </a:t>
            </a:r>
            <a:r>
              <a:rPr lang="en-US" sz="2000" spc="-50" dirty="0" smtClean="0">
                <a:solidFill>
                  <a:schemeClr val="tx1">
                    <a:lumMod val="65000"/>
                  </a:schemeClr>
                </a:solidFill>
                <a:latin typeface="+mn-lt"/>
                <a:ea typeface="+mn-ea"/>
                <a:cs typeface="+mn-cs"/>
              </a:rPr>
              <a:t>with WiSM2 and </a:t>
            </a:r>
            <a:r>
              <a:rPr lang="en-US" sz="2000" spc="-50" dirty="0">
                <a:solidFill>
                  <a:schemeClr val="tx1">
                    <a:lumMod val="65000"/>
                  </a:schemeClr>
                </a:solidFill>
                <a:latin typeface="+mn-lt"/>
                <a:ea typeface="+mn-ea"/>
                <a:cs typeface="+mn-cs"/>
              </a:rPr>
              <a:t>New 5760 IOS Controller </a:t>
            </a:r>
            <a:r>
              <a:rPr lang="en-US" sz="2000" spc="-50" dirty="0" smtClean="0">
                <a:solidFill>
                  <a:schemeClr val="accent3">
                    <a:lumMod val="25000"/>
                  </a:schemeClr>
                </a:solidFill>
                <a:latin typeface="+mn-lt"/>
                <a:ea typeface="+mn-ea"/>
                <a:cs typeface="+mn-cs"/>
              </a:rPr>
              <a:t/>
            </a:r>
            <a:br>
              <a:rPr lang="en-US" sz="2000" spc="-50" dirty="0" smtClean="0">
                <a:solidFill>
                  <a:schemeClr val="accent3">
                    <a:lumMod val="25000"/>
                  </a:schemeClr>
                </a:solidFill>
                <a:latin typeface="+mn-lt"/>
                <a:ea typeface="+mn-ea"/>
                <a:cs typeface="+mn-cs"/>
              </a:rPr>
            </a:br>
            <a:endParaRPr lang="en-US" sz="2000" spc="-50" dirty="0">
              <a:solidFill>
                <a:schemeClr val="accent3">
                  <a:lumMod val="25000"/>
                </a:schemeClr>
              </a:solidFill>
              <a:latin typeface="+mn-lt"/>
              <a:ea typeface="+mn-ea"/>
              <a:cs typeface="+mn-cs"/>
            </a:endParaRPr>
          </a:p>
        </p:txBody>
      </p:sp>
      <p:sp>
        <p:nvSpPr>
          <p:cNvPr id="27" name="TextBox 26"/>
          <p:cNvSpPr txBox="1"/>
          <p:nvPr/>
        </p:nvSpPr>
        <p:spPr>
          <a:xfrm>
            <a:off x="899971" y="6259039"/>
            <a:ext cx="2421290" cy="289310"/>
          </a:xfrm>
          <a:prstGeom prst="rect">
            <a:avLst/>
          </a:prstGeom>
        </p:spPr>
        <p:txBody>
          <a:bodyPr wrap="square" rtlCol="0">
            <a:spAutoFit/>
          </a:bodyPr>
          <a:lstStyle/>
          <a:p>
            <a:pPr algn="ctr">
              <a:lnSpc>
                <a:spcPct val="80000"/>
              </a:lnSpc>
              <a:spcBef>
                <a:spcPct val="0"/>
              </a:spcBef>
            </a:pPr>
            <a:r>
              <a:rPr lang="en-US" sz="1600" dirty="0" smtClean="0">
                <a:solidFill>
                  <a:schemeClr val="tx1">
                    <a:lumMod val="65000"/>
                  </a:schemeClr>
                </a:solidFill>
                <a:effectLst>
                  <a:outerShdw blurRad="127000" algn="ctr" rotWithShape="0">
                    <a:prstClr val="black">
                      <a:alpha val="40000"/>
                    </a:prstClr>
                  </a:outerShdw>
                </a:effectLst>
                <a:latin typeface="+mj-lt"/>
                <a:ea typeface="+mj-ea"/>
                <a:cs typeface="+mj-cs"/>
              </a:rPr>
              <a:t>Up to 50 Access Points</a:t>
            </a:r>
            <a:endParaRPr lang="en-US" sz="1600" dirty="0">
              <a:solidFill>
                <a:schemeClr val="tx1">
                  <a:lumMod val="65000"/>
                </a:schemeClr>
              </a:solidFill>
              <a:effectLst>
                <a:outerShdw blurRad="127000" algn="ctr" rotWithShape="0">
                  <a:prstClr val="black">
                    <a:alpha val="40000"/>
                  </a:prstClr>
                </a:outerShdw>
              </a:effectLst>
              <a:latin typeface="+mj-lt"/>
              <a:ea typeface="+mj-ea"/>
              <a:cs typeface="+mj-cs"/>
            </a:endParaRPr>
          </a:p>
        </p:txBody>
      </p:sp>
      <p:sp>
        <p:nvSpPr>
          <p:cNvPr id="28" name="TextBox 27"/>
          <p:cNvSpPr txBox="1"/>
          <p:nvPr/>
        </p:nvSpPr>
        <p:spPr>
          <a:xfrm>
            <a:off x="4651654" y="6259039"/>
            <a:ext cx="2471648" cy="289310"/>
          </a:xfrm>
          <a:prstGeom prst="rect">
            <a:avLst/>
          </a:prstGeom>
        </p:spPr>
        <p:txBody>
          <a:bodyPr wrap="square" rtlCol="0">
            <a:spAutoFit/>
          </a:bodyPr>
          <a:lstStyle/>
          <a:p>
            <a:pPr algn="ctr">
              <a:lnSpc>
                <a:spcPct val="80000"/>
              </a:lnSpc>
              <a:spcBef>
                <a:spcPct val="0"/>
              </a:spcBef>
            </a:pPr>
            <a:r>
              <a:rPr lang="en-US" sz="1600" dirty="0" smtClean="0">
                <a:solidFill>
                  <a:schemeClr val="tx1">
                    <a:lumMod val="65000"/>
                  </a:schemeClr>
                </a:solidFill>
                <a:effectLst>
                  <a:outerShdw blurRad="127000" algn="ctr" rotWithShape="0">
                    <a:prstClr val="black">
                      <a:alpha val="40000"/>
                    </a:prstClr>
                  </a:outerShdw>
                </a:effectLst>
                <a:latin typeface="+mj-lt"/>
                <a:ea typeface="+mj-ea"/>
                <a:cs typeface="+mj-cs"/>
              </a:rPr>
              <a:t>Up to 250 Access Points</a:t>
            </a:r>
            <a:endParaRPr lang="en-US" sz="1600" dirty="0">
              <a:solidFill>
                <a:schemeClr val="tx1">
                  <a:lumMod val="65000"/>
                </a:schemeClr>
              </a:solidFill>
              <a:effectLst>
                <a:outerShdw blurRad="127000" algn="ctr" rotWithShape="0">
                  <a:prstClr val="black">
                    <a:alpha val="40000"/>
                  </a:prstClr>
                </a:outerShdw>
              </a:effectLst>
              <a:latin typeface="+mj-lt"/>
              <a:ea typeface="+mj-ea"/>
              <a:cs typeface="+mj-cs"/>
            </a:endParaRPr>
          </a:p>
        </p:txBody>
      </p:sp>
      <p:sp>
        <p:nvSpPr>
          <p:cNvPr id="35" name="TextBox 34"/>
          <p:cNvSpPr txBox="1"/>
          <p:nvPr/>
        </p:nvSpPr>
        <p:spPr>
          <a:xfrm>
            <a:off x="8172713" y="6259039"/>
            <a:ext cx="3294976" cy="289310"/>
          </a:xfrm>
          <a:prstGeom prst="rect">
            <a:avLst/>
          </a:prstGeom>
        </p:spPr>
        <p:txBody>
          <a:bodyPr wrap="square" rtlCol="0">
            <a:spAutoFit/>
          </a:bodyPr>
          <a:lstStyle/>
          <a:p>
            <a:pPr algn="ctr">
              <a:lnSpc>
                <a:spcPct val="80000"/>
              </a:lnSpc>
              <a:spcBef>
                <a:spcPct val="0"/>
              </a:spcBef>
            </a:pPr>
            <a:r>
              <a:rPr lang="en-US" sz="1600" dirty="0" smtClean="0">
                <a:solidFill>
                  <a:schemeClr val="tx1">
                    <a:lumMod val="65000"/>
                  </a:schemeClr>
                </a:solidFill>
                <a:effectLst>
                  <a:outerShdw blurRad="127000" algn="ctr" rotWithShape="0">
                    <a:prstClr val="black">
                      <a:alpha val="40000"/>
                    </a:prstClr>
                  </a:outerShdw>
                </a:effectLst>
                <a:latin typeface="+mj-lt"/>
                <a:ea typeface="+mj-ea"/>
                <a:cs typeface="+mj-cs"/>
              </a:rPr>
              <a:t>Greater Than 250 Access Points</a:t>
            </a:r>
            <a:endParaRPr lang="en-US" sz="1600" dirty="0">
              <a:solidFill>
                <a:schemeClr val="tx1">
                  <a:lumMod val="65000"/>
                </a:schemeClr>
              </a:solidFill>
              <a:effectLst>
                <a:outerShdw blurRad="127000" algn="ctr" rotWithShape="0">
                  <a:prstClr val="black">
                    <a:alpha val="40000"/>
                  </a:prstClr>
                </a:outerShdw>
              </a:effectLst>
              <a:latin typeface="+mj-lt"/>
              <a:ea typeface="+mj-ea"/>
              <a:cs typeface="+mj-cs"/>
            </a:endParaRPr>
          </a:p>
        </p:txBody>
      </p:sp>
      <p:grpSp>
        <p:nvGrpSpPr>
          <p:cNvPr id="38" name="Group 37"/>
          <p:cNvGrpSpPr/>
          <p:nvPr/>
        </p:nvGrpSpPr>
        <p:grpSpPr>
          <a:xfrm>
            <a:off x="420914" y="5832592"/>
            <a:ext cx="11248190" cy="337812"/>
            <a:chOff x="420914" y="5669178"/>
            <a:chExt cx="11248190" cy="337812"/>
          </a:xfrm>
        </p:grpSpPr>
        <p:grpSp>
          <p:nvGrpSpPr>
            <p:cNvPr id="3" name="Group 2"/>
            <p:cNvGrpSpPr/>
            <p:nvPr/>
          </p:nvGrpSpPr>
          <p:grpSpPr>
            <a:xfrm>
              <a:off x="420914" y="5669178"/>
              <a:ext cx="11248190" cy="337812"/>
              <a:chOff x="420914" y="5688428"/>
              <a:chExt cx="11356376" cy="337812"/>
            </a:xfrm>
          </p:grpSpPr>
          <p:sp>
            <p:nvSpPr>
              <p:cNvPr id="22" name="Rounded Rectangle 21"/>
              <p:cNvSpPr/>
              <p:nvPr/>
            </p:nvSpPr>
            <p:spPr>
              <a:xfrm>
                <a:off x="420914" y="5688428"/>
                <a:ext cx="7551083" cy="337812"/>
              </a:xfrm>
              <a:prstGeom prst="roundRect">
                <a:avLst>
                  <a:gd name="adj" fmla="val 0"/>
                </a:avLst>
              </a:prstGeom>
              <a:gradFill>
                <a:gsLst>
                  <a:gs pos="0">
                    <a:srgbClr val="696969"/>
                  </a:gs>
                  <a:gs pos="100000">
                    <a:srgbClr val="545454"/>
                  </a:gs>
                </a:gsLst>
                <a:lin ang="5100000" scaled="0"/>
              </a:gradFill>
              <a:ln>
                <a:noFill/>
              </a:ln>
              <a:effectLst>
                <a:innerShdw blurRad="127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6"/>
              <p:cNvSpPr/>
              <p:nvPr/>
            </p:nvSpPr>
            <p:spPr>
              <a:xfrm>
                <a:off x="8031501" y="5688428"/>
                <a:ext cx="3745789" cy="337812"/>
              </a:xfrm>
              <a:prstGeom prst="roundRect">
                <a:avLst>
                  <a:gd name="adj" fmla="val 0"/>
                </a:avLst>
              </a:prstGeom>
              <a:gradFill>
                <a:gsLst>
                  <a:gs pos="0">
                    <a:srgbClr val="696969"/>
                  </a:gs>
                  <a:gs pos="100000">
                    <a:srgbClr val="545454"/>
                  </a:gs>
                </a:gsLst>
                <a:lin ang="5100000" scaled="0"/>
              </a:gradFill>
              <a:ln>
                <a:noFill/>
              </a:ln>
              <a:effectLst>
                <a:innerShdw blurRad="127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 name="TextBox 64"/>
            <p:cNvSpPr txBox="1">
              <a:spLocks noChangeArrowheads="1"/>
            </p:cNvSpPr>
            <p:nvPr/>
          </p:nvSpPr>
          <p:spPr bwMode="auto">
            <a:xfrm>
              <a:off x="420915" y="5684196"/>
              <a:ext cx="7479148" cy="307777"/>
            </a:xfrm>
            <a:prstGeom prst="rect">
              <a:avLst/>
            </a:prstGeom>
            <a:noFill/>
            <a:ln>
              <a:noFill/>
            </a:ln>
            <a:effectLst/>
            <a:extLst/>
          </p:spPr>
          <p:txBody>
            <a:bodyPr wrap="square" anchor="ctr" anchorCtr="0">
              <a:spAutoFit/>
            </a:bodyPr>
            <a:lstStyle/>
            <a:p>
              <a:pPr algn="ctr"/>
              <a:r>
                <a:rPr lang="en-US" sz="1400" dirty="0" smtClean="0">
                  <a:solidFill>
                    <a:srgbClr val="FFFFFF"/>
                  </a:solidFill>
                  <a:effectLst>
                    <a:outerShdw blurRad="38100" dist="12700" dir="5400000" algn="t" rotWithShape="0">
                      <a:prstClr val="black">
                        <a:alpha val="30000"/>
                      </a:prstClr>
                    </a:outerShdw>
                  </a:effectLst>
                </a:rPr>
                <a:t>Integrated Controller Options</a:t>
              </a:r>
              <a:endParaRPr lang="en-US" sz="1400" dirty="0">
                <a:solidFill>
                  <a:srgbClr val="FFFFFF"/>
                </a:solidFill>
                <a:effectLst>
                  <a:outerShdw blurRad="38100" dist="12700" dir="5400000" algn="t" rotWithShape="0">
                    <a:prstClr val="black">
                      <a:alpha val="30000"/>
                    </a:prstClr>
                  </a:outerShdw>
                </a:effectLst>
              </a:endParaRPr>
            </a:p>
          </p:txBody>
        </p:sp>
        <p:sp>
          <p:nvSpPr>
            <p:cNvPr id="34" name="TextBox 64"/>
            <p:cNvSpPr txBox="1">
              <a:spLocks noChangeArrowheads="1"/>
            </p:cNvSpPr>
            <p:nvPr/>
          </p:nvSpPr>
          <p:spPr bwMode="auto">
            <a:xfrm>
              <a:off x="8077201" y="5684196"/>
              <a:ext cx="3454452" cy="307777"/>
            </a:xfrm>
            <a:prstGeom prst="rect">
              <a:avLst/>
            </a:prstGeom>
            <a:noFill/>
            <a:ln>
              <a:noFill/>
            </a:ln>
            <a:effectLst/>
            <a:extLst/>
          </p:spPr>
          <p:txBody>
            <a:bodyPr wrap="square" anchor="ctr" anchorCtr="0">
              <a:spAutoFit/>
            </a:bodyPr>
            <a:lstStyle/>
            <a:p>
              <a:pPr algn="ctr"/>
              <a:r>
                <a:rPr lang="en-US" sz="1400" dirty="0" smtClean="0">
                  <a:solidFill>
                    <a:srgbClr val="FFFFFF"/>
                  </a:solidFill>
                  <a:effectLst>
                    <a:outerShdw blurRad="38100" dist="12700" dir="5400000" algn="t" rotWithShape="0">
                      <a:prstClr val="black">
                        <a:alpha val="30000"/>
                      </a:prstClr>
                    </a:outerShdw>
                  </a:effectLst>
                </a:rPr>
                <a:t>External Mobility Controller Needed</a:t>
              </a:r>
              <a:endParaRPr lang="en-US" sz="1400" dirty="0">
                <a:solidFill>
                  <a:srgbClr val="FFFFFF"/>
                </a:solidFill>
                <a:effectLst>
                  <a:outerShdw blurRad="38100" dist="12700" dir="5400000" algn="t" rotWithShape="0">
                    <a:prstClr val="black">
                      <a:alpha val="30000"/>
                    </a:prstClr>
                  </a:outerShdw>
                </a:effectLst>
              </a:endParaRPr>
            </a:p>
          </p:txBody>
        </p:sp>
      </p:grpSp>
      <p:sp>
        <p:nvSpPr>
          <p:cNvPr id="49" name="Rectangle 48"/>
          <p:cNvSpPr/>
          <p:nvPr/>
        </p:nvSpPr>
        <p:spPr>
          <a:xfrm rot="16200000" flipV="1">
            <a:off x="4235629" y="1796870"/>
            <a:ext cx="3300910" cy="3999768"/>
          </a:xfrm>
          <a:prstGeom prst="rect">
            <a:avLst/>
          </a:prstGeom>
          <a:gradFill flip="none" rotWithShape="1">
            <a:gsLst>
              <a:gs pos="100000">
                <a:schemeClr val="bg1">
                  <a:alpha val="65000"/>
                </a:schemeClr>
              </a:gs>
              <a:gs pos="0">
                <a:schemeClr val="bg1">
                  <a:alpha val="0"/>
                </a:schemeClr>
              </a:gs>
              <a:gs pos="50000">
                <a:schemeClr val="bg1">
                  <a:alpha val="55000"/>
                </a:schemeClr>
              </a:gs>
            </a:gsLst>
            <a:lin ang="10800000" scaled="1"/>
            <a:tileRect/>
          </a:gradFill>
          <a:ln w="19050">
            <a:gradFill>
              <a:gsLst>
                <a:gs pos="0">
                  <a:schemeClr val="accent1">
                    <a:tint val="66000"/>
                    <a:satMod val="160000"/>
                    <a:lumMod val="0"/>
                    <a:lumOff val="100000"/>
                    <a:alpha val="0"/>
                  </a:schemeClr>
                </a:gs>
                <a:gs pos="50000">
                  <a:schemeClr val="accent1">
                    <a:tint val="66000"/>
                    <a:satMod val="160000"/>
                    <a:lumMod val="0"/>
                    <a:lumOff val="100000"/>
                  </a:schemeClr>
                </a:gs>
                <a:gs pos="100000">
                  <a:schemeClr val="accent1">
                    <a:tint val="23500"/>
                    <a:satMod val="160000"/>
                    <a:alpha val="0"/>
                  </a:schemeClr>
                </a:gs>
              </a:gsLst>
              <a:lin ang="10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vert="vert270" lIns="91440" tIns="640080" rtlCol="0" anchor="t"/>
          <a:lstStyle/>
          <a:p>
            <a:pPr marL="57150"/>
            <a:endParaRPr lang="en-US" sz="1400" dirty="0" smtClean="0">
              <a:solidFill>
                <a:srgbClr val="737373"/>
              </a:solidFill>
            </a:endParaRPr>
          </a:p>
        </p:txBody>
      </p:sp>
      <p:sp>
        <p:nvSpPr>
          <p:cNvPr id="50" name="Rectangle 49"/>
          <p:cNvSpPr/>
          <p:nvPr/>
        </p:nvSpPr>
        <p:spPr>
          <a:xfrm rot="16200000" flipV="1">
            <a:off x="8252815" y="1858632"/>
            <a:ext cx="3638722" cy="4214056"/>
          </a:xfrm>
          <a:prstGeom prst="rect">
            <a:avLst/>
          </a:prstGeom>
          <a:gradFill flip="none" rotWithShape="1">
            <a:gsLst>
              <a:gs pos="100000">
                <a:schemeClr val="bg1">
                  <a:alpha val="65000"/>
                </a:schemeClr>
              </a:gs>
              <a:gs pos="0">
                <a:schemeClr val="bg1">
                  <a:alpha val="0"/>
                </a:schemeClr>
              </a:gs>
              <a:gs pos="50000">
                <a:schemeClr val="bg1">
                  <a:alpha val="55000"/>
                </a:schemeClr>
              </a:gs>
            </a:gsLst>
            <a:lin ang="10800000" scaled="1"/>
            <a:tileRect/>
          </a:gradFill>
          <a:ln w="19050">
            <a:gradFill>
              <a:gsLst>
                <a:gs pos="0">
                  <a:schemeClr val="accent1">
                    <a:tint val="66000"/>
                    <a:satMod val="160000"/>
                    <a:lumMod val="0"/>
                    <a:lumOff val="100000"/>
                    <a:alpha val="0"/>
                  </a:schemeClr>
                </a:gs>
                <a:gs pos="50000">
                  <a:schemeClr val="accent1">
                    <a:tint val="66000"/>
                    <a:satMod val="160000"/>
                    <a:lumMod val="0"/>
                    <a:lumOff val="100000"/>
                  </a:schemeClr>
                </a:gs>
                <a:gs pos="100000">
                  <a:schemeClr val="accent1">
                    <a:tint val="23500"/>
                    <a:satMod val="160000"/>
                    <a:alpha val="0"/>
                  </a:schemeClr>
                </a:gs>
              </a:gsLst>
              <a:lin ang="10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vert="vert270" lIns="91440" tIns="640080" rtlCol="0" anchor="t"/>
          <a:lstStyle/>
          <a:p>
            <a:pPr marL="57150"/>
            <a:endParaRPr lang="en-US" sz="1400" dirty="0" smtClean="0">
              <a:solidFill>
                <a:srgbClr val="737373"/>
              </a:solidFill>
            </a:endParaRPr>
          </a:p>
        </p:txBody>
      </p:sp>
      <p:grpSp>
        <p:nvGrpSpPr>
          <p:cNvPr id="54" name="Group 53"/>
          <p:cNvGrpSpPr/>
          <p:nvPr/>
        </p:nvGrpSpPr>
        <p:grpSpPr>
          <a:xfrm>
            <a:off x="420915" y="5446838"/>
            <a:ext cx="3379402" cy="338554"/>
            <a:chOff x="420915" y="5283424"/>
            <a:chExt cx="3379402" cy="338554"/>
          </a:xfrm>
        </p:grpSpPr>
        <p:sp>
          <p:nvSpPr>
            <p:cNvPr id="40" name="Rounded Rectangle 39"/>
            <p:cNvSpPr/>
            <p:nvPr/>
          </p:nvSpPr>
          <p:spPr>
            <a:xfrm>
              <a:off x="420915" y="5283795"/>
              <a:ext cx="3379402" cy="337812"/>
            </a:xfrm>
            <a:prstGeom prst="roundRect">
              <a:avLst>
                <a:gd name="adj" fmla="val 0"/>
              </a:avLst>
            </a:prstGeom>
            <a:gradFill>
              <a:gsLst>
                <a:gs pos="0">
                  <a:schemeClr val="accent1"/>
                </a:gs>
                <a:gs pos="48300">
                  <a:srgbClr val="0072A2"/>
                </a:gs>
                <a:gs pos="100000">
                  <a:schemeClr val="tx1">
                    <a:lumMod val="50000"/>
                  </a:schemeClr>
                </a:gs>
              </a:gsLst>
              <a:lin ang="5100000" scaled="0"/>
            </a:gradFill>
            <a:ln>
              <a:noFill/>
            </a:ln>
            <a:effectLst>
              <a:innerShdw blurRad="127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64"/>
            <p:cNvSpPr txBox="1">
              <a:spLocks noChangeArrowheads="1"/>
            </p:cNvSpPr>
            <p:nvPr/>
          </p:nvSpPr>
          <p:spPr bwMode="auto">
            <a:xfrm>
              <a:off x="586265" y="5283424"/>
              <a:ext cx="3048703" cy="338554"/>
            </a:xfrm>
            <a:prstGeom prst="rect">
              <a:avLst/>
            </a:prstGeom>
            <a:noFill/>
            <a:ln>
              <a:noFill/>
            </a:ln>
            <a:effectLst/>
            <a:extLst/>
          </p:spPr>
          <p:txBody>
            <a:bodyPr wrap="square" anchor="ctr" anchorCtr="0">
              <a:spAutoFit/>
            </a:bodyPr>
            <a:lstStyle/>
            <a:p>
              <a:pPr algn="ctr"/>
              <a:r>
                <a:rPr lang="en-US" sz="1600" dirty="0" smtClean="0">
                  <a:solidFill>
                    <a:srgbClr val="FFFFFF"/>
                  </a:solidFill>
                  <a:effectLst>
                    <a:outerShdw blurRad="38100" dist="25400" dir="5400000" algn="t" rotWithShape="0">
                      <a:prstClr val="black">
                        <a:alpha val="30000"/>
                      </a:prstClr>
                    </a:outerShdw>
                  </a:effectLst>
                </a:rPr>
                <a:t>Branch</a:t>
              </a:r>
              <a:endParaRPr lang="en-US" sz="1600" dirty="0">
                <a:solidFill>
                  <a:srgbClr val="FFFFFF"/>
                </a:solidFill>
                <a:effectLst>
                  <a:outerShdw blurRad="38100" dist="25400" dir="5400000" algn="t" rotWithShape="0">
                    <a:prstClr val="black">
                      <a:alpha val="30000"/>
                    </a:prstClr>
                  </a:outerShdw>
                </a:effectLst>
              </a:endParaRPr>
            </a:p>
          </p:txBody>
        </p:sp>
      </p:grpSp>
      <p:grpSp>
        <p:nvGrpSpPr>
          <p:cNvPr id="52" name="Group 51"/>
          <p:cNvGrpSpPr/>
          <p:nvPr/>
        </p:nvGrpSpPr>
        <p:grpSpPr>
          <a:xfrm>
            <a:off x="3887595" y="5446838"/>
            <a:ext cx="3999767" cy="338554"/>
            <a:chOff x="4189957" y="5283424"/>
            <a:chExt cx="3710105" cy="338554"/>
          </a:xfrm>
        </p:grpSpPr>
        <p:sp>
          <p:nvSpPr>
            <p:cNvPr id="41" name="Rounded Rectangle 40"/>
            <p:cNvSpPr/>
            <p:nvPr/>
          </p:nvSpPr>
          <p:spPr>
            <a:xfrm>
              <a:off x="4189957" y="5283795"/>
              <a:ext cx="3710105" cy="337812"/>
            </a:xfrm>
            <a:prstGeom prst="roundRect">
              <a:avLst>
                <a:gd name="adj" fmla="val 0"/>
              </a:avLst>
            </a:prstGeom>
            <a:gradFill>
              <a:gsLst>
                <a:gs pos="0">
                  <a:schemeClr val="accent1"/>
                </a:gs>
                <a:gs pos="48300">
                  <a:srgbClr val="0072A2"/>
                </a:gs>
                <a:gs pos="100000">
                  <a:schemeClr val="tx1">
                    <a:lumMod val="50000"/>
                  </a:schemeClr>
                </a:gs>
              </a:gsLst>
              <a:lin ang="5100000" scaled="0"/>
            </a:gradFill>
            <a:ln>
              <a:noFill/>
            </a:ln>
            <a:effectLst>
              <a:innerShdw blurRad="127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64"/>
            <p:cNvSpPr txBox="1">
              <a:spLocks noChangeArrowheads="1"/>
            </p:cNvSpPr>
            <p:nvPr/>
          </p:nvSpPr>
          <p:spPr bwMode="auto">
            <a:xfrm>
              <a:off x="4346400" y="5283424"/>
              <a:ext cx="3397218" cy="338554"/>
            </a:xfrm>
            <a:prstGeom prst="rect">
              <a:avLst/>
            </a:prstGeom>
            <a:noFill/>
            <a:ln>
              <a:noFill/>
            </a:ln>
            <a:effectLst/>
            <a:extLst/>
          </p:spPr>
          <p:txBody>
            <a:bodyPr wrap="square" anchor="ctr" anchorCtr="0">
              <a:spAutoFit/>
            </a:bodyPr>
            <a:lstStyle/>
            <a:p>
              <a:pPr algn="ctr"/>
              <a:r>
                <a:rPr lang="en-US" sz="1600" dirty="0" smtClean="0">
                  <a:solidFill>
                    <a:srgbClr val="FFFFFF"/>
                  </a:solidFill>
                  <a:effectLst>
                    <a:outerShdw blurRad="38100" dist="25400" dir="5400000" algn="t" rotWithShape="0">
                      <a:prstClr val="black">
                        <a:alpha val="30000"/>
                      </a:prstClr>
                    </a:outerShdw>
                  </a:effectLst>
                </a:rPr>
                <a:t>Small Campus</a:t>
              </a:r>
              <a:endParaRPr lang="en-US" sz="1600" dirty="0">
                <a:solidFill>
                  <a:srgbClr val="FFFFFF"/>
                </a:solidFill>
                <a:effectLst>
                  <a:outerShdw blurRad="38100" dist="25400" dir="5400000" algn="t" rotWithShape="0">
                    <a:prstClr val="black">
                      <a:alpha val="30000"/>
                    </a:prstClr>
                  </a:outerShdw>
                </a:effectLst>
              </a:endParaRPr>
            </a:p>
          </p:txBody>
        </p:sp>
      </p:grpSp>
      <p:grpSp>
        <p:nvGrpSpPr>
          <p:cNvPr id="53" name="Group 52"/>
          <p:cNvGrpSpPr/>
          <p:nvPr/>
        </p:nvGrpSpPr>
        <p:grpSpPr>
          <a:xfrm>
            <a:off x="7958999" y="5446838"/>
            <a:ext cx="3710105" cy="338554"/>
            <a:chOff x="7958999" y="5283424"/>
            <a:chExt cx="3710105" cy="338554"/>
          </a:xfrm>
        </p:grpSpPr>
        <p:sp>
          <p:nvSpPr>
            <p:cNvPr id="42" name="Rounded Rectangle 41"/>
            <p:cNvSpPr/>
            <p:nvPr/>
          </p:nvSpPr>
          <p:spPr>
            <a:xfrm>
              <a:off x="7958999" y="5283795"/>
              <a:ext cx="3710105" cy="337812"/>
            </a:xfrm>
            <a:prstGeom prst="roundRect">
              <a:avLst>
                <a:gd name="adj" fmla="val 0"/>
              </a:avLst>
            </a:prstGeom>
            <a:gradFill>
              <a:gsLst>
                <a:gs pos="0">
                  <a:schemeClr val="accent1"/>
                </a:gs>
                <a:gs pos="48300">
                  <a:srgbClr val="0072A2"/>
                </a:gs>
                <a:gs pos="100000">
                  <a:schemeClr val="tx1">
                    <a:lumMod val="50000"/>
                  </a:schemeClr>
                </a:gs>
              </a:gsLst>
              <a:lin ang="5100000" scaled="0"/>
            </a:gradFill>
            <a:ln>
              <a:noFill/>
            </a:ln>
            <a:effectLst>
              <a:innerShdw blurRad="127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64"/>
            <p:cNvSpPr txBox="1">
              <a:spLocks noChangeArrowheads="1"/>
            </p:cNvSpPr>
            <p:nvPr/>
          </p:nvSpPr>
          <p:spPr bwMode="auto">
            <a:xfrm>
              <a:off x="8124291" y="5283424"/>
              <a:ext cx="3379521" cy="338554"/>
            </a:xfrm>
            <a:prstGeom prst="rect">
              <a:avLst/>
            </a:prstGeom>
            <a:noFill/>
            <a:ln>
              <a:noFill/>
            </a:ln>
            <a:effectLst/>
            <a:extLst/>
          </p:spPr>
          <p:txBody>
            <a:bodyPr wrap="square" anchor="ctr" anchorCtr="0">
              <a:spAutoFit/>
            </a:bodyPr>
            <a:lstStyle/>
            <a:p>
              <a:pPr algn="ctr"/>
              <a:r>
                <a:rPr lang="en-US" sz="1600" dirty="0" smtClean="0">
                  <a:solidFill>
                    <a:srgbClr val="FFFFFF"/>
                  </a:solidFill>
                  <a:effectLst>
                    <a:outerShdw blurRad="38100" dist="25400" dir="5400000" algn="t" rotWithShape="0">
                      <a:prstClr val="black">
                        <a:alpha val="30000"/>
                      </a:prstClr>
                    </a:outerShdw>
                  </a:effectLst>
                </a:rPr>
                <a:t>Large Campus</a:t>
              </a:r>
              <a:endParaRPr lang="en-US" sz="1600" dirty="0">
                <a:solidFill>
                  <a:srgbClr val="FFFFFF"/>
                </a:solidFill>
                <a:effectLst>
                  <a:outerShdw blurRad="38100" dist="25400" dir="5400000" algn="t" rotWithShape="0">
                    <a:prstClr val="black">
                      <a:alpha val="30000"/>
                    </a:prstClr>
                  </a:outerShdw>
                </a:effectLst>
              </a:endParaRPr>
            </a:p>
          </p:txBody>
        </p:sp>
      </p:grpSp>
      <p:pic>
        <p:nvPicPr>
          <p:cNvPr id="51" name="Picture 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109" y="3742834"/>
            <a:ext cx="2134622" cy="1603742"/>
          </a:xfrm>
          <a:prstGeom prst="rect">
            <a:avLst/>
          </a:prstGeom>
        </p:spPr>
      </p:pic>
      <p:sp>
        <p:nvSpPr>
          <p:cNvPr id="142" name="Rectangle 141"/>
          <p:cNvSpPr/>
          <p:nvPr/>
        </p:nvSpPr>
        <p:spPr>
          <a:xfrm rot="16200000" flipV="1">
            <a:off x="7297325" y="-62266"/>
            <a:ext cx="2224973" cy="2349501"/>
          </a:xfrm>
          <a:prstGeom prst="rect">
            <a:avLst/>
          </a:prstGeom>
          <a:gradFill flip="none" rotWithShape="1">
            <a:gsLst>
              <a:gs pos="100000">
                <a:schemeClr val="bg1">
                  <a:alpha val="32000"/>
                </a:schemeClr>
              </a:gs>
              <a:gs pos="0">
                <a:schemeClr val="bg1">
                  <a:alpha val="0"/>
                </a:schemeClr>
              </a:gs>
              <a:gs pos="50000">
                <a:schemeClr val="bg1">
                  <a:alpha val="55000"/>
                </a:schemeClr>
              </a:gs>
            </a:gsLst>
            <a:lin ang="10800000" scaled="1"/>
            <a:tileRect/>
          </a:gradFill>
          <a:ln w="19050">
            <a:gradFill>
              <a:gsLst>
                <a:gs pos="0">
                  <a:schemeClr val="accent1">
                    <a:tint val="66000"/>
                    <a:satMod val="160000"/>
                    <a:lumMod val="0"/>
                    <a:lumOff val="100000"/>
                    <a:alpha val="0"/>
                  </a:schemeClr>
                </a:gs>
                <a:gs pos="50000">
                  <a:schemeClr val="accent1">
                    <a:tint val="66000"/>
                    <a:satMod val="160000"/>
                    <a:lumMod val="0"/>
                    <a:lumOff val="100000"/>
                  </a:schemeClr>
                </a:gs>
                <a:gs pos="100000">
                  <a:schemeClr val="accent1">
                    <a:tint val="23500"/>
                    <a:satMod val="160000"/>
                    <a:alpha val="0"/>
                  </a:schemeClr>
                </a:gs>
              </a:gsLst>
              <a:lin ang="10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vert="vert270" lIns="91440" tIns="640080" rtlCol="0" anchor="t"/>
          <a:lstStyle/>
          <a:p>
            <a:pPr marL="57150"/>
            <a:endParaRPr lang="en-US" sz="1400" dirty="0" smtClean="0">
              <a:solidFill>
                <a:srgbClr val="737373"/>
              </a:solidFill>
            </a:endParaRPr>
          </a:p>
        </p:txBody>
      </p:sp>
      <p:sp>
        <p:nvSpPr>
          <p:cNvPr id="144" name="Oval 143"/>
          <p:cNvSpPr/>
          <p:nvPr/>
        </p:nvSpPr>
        <p:spPr>
          <a:xfrm>
            <a:off x="3614681" y="2313764"/>
            <a:ext cx="2549407" cy="1209566"/>
          </a:xfrm>
          <a:prstGeom prst="ellipse">
            <a:avLst/>
          </a:prstGeom>
          <a:gradFill flip="none" rotWithShape="1">
            <a:gsLst>
              <a:gs pos="100000">
                <a:schemeClr val="bg1">
                  <a:alpha val="0"/>
                </a:schemeClr>
              </a:gs>
              <a:gs pos="0">
                <a:srgbClr val="000000">
                  <a:alpha val="46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45" name="Oval 144"/>
          <p:cNvSpPr/>
          <p:nvPr/>
        </p:nvSpPr>
        <p:spPr>
          <a:xfrm>
            <a:off x="8801100" y="4022249"/>
            <a:ext cx="3972048" cy="1568466"/>
          </a:xfrm>
          <a:prstGeom prst="ellipse">
            <a:avLst/>
          </a:prstGeom>
          <a:gradFill flip="none" rotWithShape="1">
            <a:gsLst>
              <a:gs pos="100000">
                <a:schemeClr val="bg1">
                  <a:alpha val="0"/>
                </a:schemeClr>
              </a:gs>
              <a:gs pos="0">
                <a:srgbClr val="000000">
                  <a:alpha val="46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99" name="TextBox 64"/>
          <p:cNvSpPr txBox="1">
            <a:spLocks noChangeArrowheads="1"/>
          </p:cNvSpPr>
          <p:nvPr/>
        </p:nvSpPr>
        <p:spPr bwMode="auto">
          <a:xfrm>
            <a:off x="7235061" y="1880773"/>
            <a:ext cx="898805" cy="338554"/>
          </a:xfrm>
          <a:prstGeom prst="rect">
            <a:avLst/>
          </a:prstGeom>
          <a:noFill/>
          <a:ln>
            <a:noFill/>
          </a:ln>
          <a:effectLst/>
          <a:extLst/>
        </p:spPr>
        <p:txBody>
          <a:bodyPr wrap="square" anchor="ctr" anchorCtr="0">
            <a:spAutoFit/>
          </a:bodyPr>
          <a:lstStyle/>
          <a:p>
            <a:pPr algn="ctr"/>
            <a:r>
              <a:rPr lang="en-US" sz="1600" dirty="0" smtClean="0">
                <a:solidFill>
                  <a:schemeClr val="tx1">
                    <a:lumMod val="50000"/>
                  </a:schemeClr>
                </a:solidFill>
              </a:rPr>
              <a:t>Home</a:t>
            </a:r>
            <a:endParaRPr lang="en-US" sz="1600" dirty="0">
              <a:solidFill>
                <a:schemeClr val="tx1">
                  <a:lumMod val="50000"/>
                </a:schemeClr>
              </a:solidFill>
            </a:endParaRPr>
          </a:p>
        </p:txBody>
      </p:sp>
      <p:cxnSp>
        <p:nvCxnSpPr>
          <p:cNvPr id="200" name="Straight Connector 199"/>
          <p:cNvCxnSpPr/>
          <p:nvPr/>
        </p:nvCxnSpPr>
        <p:spPr>
          <a:xfrm>
            <a:off x="8801100" y="1829683"/>
            <a:ext cx="1986024" cy="1024653"/>
          </a:xfrm>
          <a:prstGeom prst="line">
            <a:avLst/>
          </a:prstGeom>
          <a:ln w="31750">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p:nvCxnSpPr>
        <p:spPr>
          <a:xfrm flipH="1">
            <a:off x="5156200" y="1554201"/>
            <a:ext cx="2528264" cy="896899"/>
          </a:xfrm>
          <a:prstGeom prst="line">
            <a:avLst/>
          </a:prstGeom>
          <a:ln w="31750">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rot="5400000" flipH="1">
            <a:off x="5820082" y="-4831126"/>
            <a:ext cx="548671" cy="12188828"/>
          </a:xfrm>
          <a:prstGeom prst="rect">
            <a:avLst/>
          </a:prstGeom>
          <a:gradFill flip="none" rotWithShape="1">
            <a:gsLst>
              <a:gs pos="100000">
                <a:schemeClr val="accent5">
                  <a:lumMod val="40000"/>
                  <a:lumOff val="60000"/>
                  <a:alpha val="0"/>
                </a:schemeClr>
              </a:gs>
              <a:gs pos="0">
                <a:srgbClr val="696969">
                  <a:lumMod val="0"/>
                  <a:lumOff val="100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pic>
        <p:nvPicPr>
          <p:cNvPr id="56" name="Picture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89400" y="1271360"/>
            <a:ext cx="1587500" cy="2043362"/>
          </a:xfrm>
          <a:prstGeom prst="rect">
            <a:avLst/>
          </a:prstGeom>
        </p:spPr>
      </p:pic>
      <p:cxnSp>
        <p:nvCxnSpPr>
          <p:cNvPr id="135" name="Straight Connector 134"/>
          <p:cNvCxnSpPr/>
          <p:nvPr/>
        </p:nvCxnSpPr>
        <p:spPr>
          <a:xfrm>
            <a:off x="5321300" y="2980552"/>
            <a:ext cx="4750876" cy="1059840"/>
          </a:xfrm>
          <a:prstGeom prst="line">
            <a:avLst/>
          </a:prstGeom>
          <a:ln w="31750">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77449" y="1015876"/>
            <a:ext cx="2419350" cy="433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8" name="Straight Connector 57"/>
          <p:cNvCxnSpPr/>
          <p:nvPr/>
        </p:nvCxnSpPr>
        <p:spPr>
          <a:xfrm>
            <a:off x="1638300" y="4755077"/>
            <a:ext cx="8597900" cy="0"/>
          </a:xfrm>
          <a:prstGeom prst="line">
            <a:avLst/>
          </a:prstGeom>
          <a:ln w="31750">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pic>
        <p:nvPicPr>
          <p:cNvPr id="55" name="Picture 5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18983" y="666450"/>
            <a:ext cx="1781656" cy="1463626"/>
          </a:xfrm>
          <a:prstGeom prst="rect">
            <a:avLst/>
          </a:prstGeom>
        </p:spPr>
      </p:pic>
      <p:grpSp>
        <p:nvGrpSpPr>
          <p:cNvPr id="958" name="Group 957"/>
          <p:cNvGrpSpPr/>
          <p:nvPr/>
        </p:nvGrpSpPr>
        <p:grpSpPr>
          <a:xfrm>
            <a:off x="1053981" y="1182953"/>
            <a:ext cx="2629941" cy="3369338"/>
            <a:chOff x="1053981" y="1011812"/>
            <a:chExt cx="2629941" cy="3369338"/>
          </a:xfrm>
        </p:grpSpPr>
        <p:sp>
          <p:nvSpPr>
            <p:cNvPr id="1044" name="Rounded Rectangle 1043"/>
            <p:cNvSpPr/>
            <p:nvPr/>
          </p:nvSpPr>
          <p:spPr>
            <a:xfrm>
              <a:off x="1053981" y="1011812"/>
              <a:ext cx="2590053" cy="3369338"/>
            </a:xfrm>
            <a:prstGeom prst="roundRect">
              <a:avLst>
                <a:gd name="adj" fmla="val 0"/>
              </a:avLst>
            </a:prstGeom>
            <a:gradFill flip="none" rotWithShape="1">
              <a:gsLst>
                <a:gs pos="50000">
                  <a:schemeClr val="bg1"/>
                </a:gs>
                <a:gs pos="100000">
                  <a:schemeClr val="bg1">
                    <a:alpha val="86000"/>
                  </a:schemeClr>
                </a:gs>
                <a:gs pos="0">
                  <a:schemeClr val="bg1">
                    <a:alpha val="86000"/>
                  </a:schemeClr>
                </a:gs>
              </a:gsLst>
              <a:lin ang="30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45" name="Group 1044"/>
            <p:cNvGrpSpPr/>
            <p:nvPr/>
          </p:nvGrpSpPr>
          <p:grpSpPr>
            <a:xfrm>
              <a:off x="1834962" y="3865858"/>
              <a:ext cx="466619" cy="466619"/>
              <a:chOff x="1993746" y="7749132"/>
              <a:chExt cx="518466" cy="518466"/>
            </a:xfrm>
          </p:grpSpPr>
          <p:sp>
            <p:nvSpPr>
              <p:cNvPr id="372" name="Oval 371"/>
              <p:cNvSpPr/>
              <p:nvPr/>
            </p:nvSpPr>
            <p:spPr>
              <a:xfrm>
                <a:off x="1993746" y="7749132"/>
                <a:ext cx="518466" cy="518466"/>
              </a:xfrm>
              <a:prstGeom prst="ellipse">
                <a:avLst/>
              </a:prstGeom>
              <a:gradFill flip="none" rotWithShape="1">
                <a:gsLst>
                  <a:gs pos="100000">
                    <a:srgbClr val="429E3C"/>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360" name="Group 359"/>
              <p:cNvGrpSpPr/>
              <p:nvPr/>
            </p:nvGrpSpPr>
            <p:grpSpPr>
              <a:xfrm>
                <a:off x="2068177" y="7868263"/>
                <a:ext cx="365544" cy="270288"/>
                <a:chOff x="3635792" y="3204511"/>
                <a:chExt cx="434507" cy="321280"/>
              </a:xfrm>
              <a:solidFill>
                <a:schemeClr val="bg1"/>
              </a:solidFill>
            </p:grpSpPr>
            <p:sp>
              <p:nvSpPr>
                <p:cNvPr id="367" name="Freeform 125"/>
                <p:cNvSpPr>
                  <a:spLocks/>
                </p:cNvSpPr>
                <p:nvPr/>
              </p:nvSpPr>
              <p:spPr bwMode="auto">
                <a:xfrm>
                  <a:off x="3676129" y="3204511"/>
                  <a:ext cx="354542" cy="267497"/>
                </a:xfrm>
                <a:custGeom>
                  <a:avLst/>
                  <a:gdLst/>
                  <a:ahLst/>
                  <a:cxnLst>
                    <a:cxn ang="0">
                      <a:pos x="8" y="8"/>
                    </a:cxn>
                    <a:cxn ang="0">
                      <a:pos x="9" y="8"/>
                    </a:cxn>
                    <a:cxn ang="0">
                      <a:pos x="203" y="8"/>
                    </a:cxn>
                    <a:cxn ang="0">
                      <a:pos x="204" y="8"/>
                    </a:cxn>
                    <a:cxn ang="0">
                      <a:pos x="204" y="96"/>
                    </a:cxn>
                    <a:cxn ang="0">
                      <a:pos x="212" y="96"/>
                    </a:cxn>
                    <a:cxn ang="0">
                      <a:pos x="212" y="8"/>
                    </a:cxn>
                    <a:cxn ang="0">
                      <a:pos x="203" y="0"/>
                    </a:cxn>
                    <a:cxn ang="0">
                      <a:pos x="9" y="0"/>
                    </a:cxn>
                    <a:cxn ang="0">
                      <a:pos x="0" y="8"/>
                    </a:cxn>
                    <a:cxn ang="0">
                      <a:pos x="0" y="160"/>
                    </a:cxn>
                    <a:cxn ang="0">
                      <a:pos x="8" y="160"/>
                    </a:cxn>
                    <a:cxn ang="0">
                      <a:pos x="8" y="8"/>
                    </a:cxn>
                  </a:cxnLst>
                  <a:rect l="0" t="0" r="r" b="b"/>
                  <a:pathLst>
                    <a:path w="212" h="160">
                      <a:moveTo>
                        <a:pt x="8" y="8"/>
                      </a:moveTo>
                      <a:cubicBezTo>
                        <a:pt x="8" y="8"/>
                        <a:pt x="8" y="8"/>
                        <a:pt x="9" y="8"/>
                      </a:cubicBezTo>
                      <a:cubicBezTo>
                        <a:pt x="203" y="8"/>
                        <a:pt x="203" y="8"/>
                        <a:pt x="203" y="8"/>
                      </a:cubicBezTo>
                      <a:cubicBezTo>
                        <a:pt x="204" y="8"/>
                        <a:pt x="204" y="8"/>
                        <a:pt x="204" y="8"/>
                      </a:cubicBezTo>
                      <a:cubicBezTo>
                        <a:pt x="204" y="96"/>
                        <a:pt x="204" y="96"/>
                        <a:pt x="204" y="96"/>
                      </a:cubicBezTo>
                      <a:cubicBezTo>
                        <a:pt x="212" y="96"/>
                        <a:pt x="212" y="96"/>
                        <a:pt x="212" y="96"/>
                      </a:cubicBezTo>
                      <a:cubicBezTo>
                        <a:pt x="212" y="8"/>
                        <a:pt x="212" y="8"/>
                        <a:pt x="212" y="8"/>
                      </a:cubicBezTo>
                      <a:cubicBezTo>
                        <a:pt x="212" y="4"/>
                        <a:pt x="208" y="0"/>
                        <a:pt x="203" y="0"/>
                      </a:cubicBezTo>
                      <a:cubicBezTo>
                        <a:pt x="9" y="0"/>
                        <a:pt x="9" y="0"/>
                        <a:pt x="9" y="0"/>
                      </a:cubicBezTo>
                      <a:cubicBezTo>
                        <a:pt x="4" y="0"/>
                        <a:pt x="0" y="4"/>
                        <a:pt x="0" y="8"/>
                      </a:cubicBezTo>
                      <a:cubicBezTo>
                        <a:pt x="0" y="160"/>
                        <a:pt x="0" y="160"/>
                        <a:pt x="0" y="160"/>
                      </a:cubicBezTo>
                      <a:cubicBezTo>
                        <a:pt x="8" y="160"/>
                        <a:pt x="8" y="160"/>
                        <a:pt x="8" y="160"/>
                      </a:cubicBezTo>
                      <a:lnTo>
                        <a:pt x="8" y="8"/>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68" name="Rectangle 126"/>
                <p:cNvSpPr>
                  <a:spLocks noChangeArrowheads="1"/>
                </p:cNvSpPr>
                <p:nvPr/>
              </p:nvSpPr>
              <p:spPr bwMode="auto">
                <a:xfrm>
                  <a:off x="4017225" y="3365151"/>
                  <a:ext cx="13446" cy="106857"/>
                </a:xfrm>
                <a:prstGeom prst="rect">
                  <a:avLst/>
                </a:pr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69" name="Freeform 127"/>
                <p:cNvSpPr>
                  <a:spLocks noEditPoints="1"/>
                </p:cNvSpPr>
                <p:nvPr/>
              </p:nvSpPr>
              <p:spPr bwMode="auto">
                <a:xfrm>
                  <a:off x="3635792" y="3472008"/>
                  <a:ext cx="434507" cy="53783"/>
                </a:xfrm>
                <a:custGeom>
                  <a:avLst/>
                  <a:gdLst/>
                  <a:ahLst/>
                  <a:cxnLst>
                    <a:cxn ang="0">
                      <a:pos x="249" y="0"/>
                    </a:cxn>
                    <a:cxn ang="0">
                      <a:pos x="236" y="0"/>
                    </a:cxn>
                    <a:cxn ang="0">
                      <a:pos x="228" y="0"/>
                    </a:cxn>
                    <a:cxn ang="0">
                      <a:pos x="228" y="1"/>
                    </a:cxn>
                    <a:cxn ang="0">
                      <a:pos x="227" y="0"/>
                    </a:cxn>
                    <a:cxn ang="0">
                      <a:pos x="104" y="0"/>
                    </a:cxn>
                    <a:cxn ang="0">
                      <a:pos x="33" y="0"/>
                    </a:cxn>
                    <a:cxn ang="0">
                      <a:pos x="32" y="1"/>
                    </a:cxn>
                    <a:cxn ang="0">
                      <a:pos x="32" y="0"/>
                    </a:cxn>
                    <a:cxn ang="0">
                      <a:pos x="24" y="0"/>
                    </a:cxn>
                    <a:cxn ang="0">
                      <a:pos x="11" y="0"/>
                    </a:cxn>
                    <a:cxn ang="0">
                      <a:pos x="0" y="11"/>
                    </a:cxn>
                    <a:cxn ang="0">
                      <a:pos x="0" y="18"/>
                    </a:cxn>
                    <a:cxn ang="0">
                      <a:pos x="11" y="32"/>
                    </a:cxn>
                    <a:cxn ang="0">
                      <a:pos x="104" y="32"/>
                    </a:cxn>
                    <a:cxn ang="0">
                      <a:pos x="249" y="32"/>
                    </a:cxn>
                    <a:cxn ang="0">
                      <a:pos x="260" y="18"/>
                    </a:cxn>
                    <a:cxn ang="0">
                      <a:pos x="260" y="11"/>
                    </a:cxn>
                    <a:cxn ang="0">
                      <a:pos x="249" y="0"/>
                    </a:cxn>
                    <a:cxn ang="0">
                      <a:pos x="113" y="20"/>
                    </a:cxn>
                    <a:cxn ang="0">
                      <a:pos x="107" y="15"/>
                    </a:cxn>
                    <a:cxn ang="0">
                      <a:pos x="113" y="9"/>
                    </a:cxn>
                    <a:cxn ang="0">
                      <a:pos x="118" y="15"/>
                    </a:cxn>
                    <a:cxn ang="0">
                      <a:pos x="113" y="20"/>
                    </a:cxn>
                    <a:cxn ang="0">
                      <a:pos x="130" y="20"/>
                    </a:cxn>
                    <a:cxn ang="0">
                      <a:pos x="124" y="15"/>
                    </a:cxn>
                    <a:cxn ang="0">
                      <a:pos x="130" y="9"/>
                    </a:cxn>
                    <a:cxn ang="0">
                      <a:pos x="135" y="15"/>
                    </a:cxn>
                    <a:cxn ang="0">
                      <a:pos x="130" y="20"/>
                    </a:cxn>
                    <a:cxn ang="0">
                      <a:pos x="147" y="20"/>
                    </a:cxn>
                    <a:cxn ang="0">
                      <a:pos x="141" y="15"/>
                    </a:cxn>
                    <a:cxn ang="0">
                      <a:pos x="147" y="9"/>
                    </a:cxn>
                    <a:cxn ang="0">
                      <a:pos x="152" y="15"/>
                    </a:cxn>
                    <a:cxn ang="0">
                      <a:pos x="147" y="20"/>
                    </a:cxn>
                    <a:cxn ang="0">
                      <a:pos x="236" y="20"/>
                    </a:cxn>
                    <a:cxn ang="0">
                      <a:pos x="188" y="20"/>
                    </a:cxn>
                    <a:cxn ang="0">
                      <a:pos x="188" y="8"/>
                    </a:cxn>
                    <a:cxn ang="0">
                      <a:pos x="227" y="8"/>
                    </a:cxn>
                    <a:cxn ang="0">
                      <a:pos x="236" y="8"/>
                    </a:cxn>
                    <a:cxn ang="0">
                      <a:pos x="236" y="20"/>
                    </a:cxn>
                  </a:cxnLst>
                  <a:rect l="0" t="0" r="r" b="b"/>
                  <a:pathLst>
                    <a:path w="260" h="32">
                      <a:moveTo>
                        <a:pt x="249" y="0"/>
                      </a:moveTo>
                      <a:cubicBezTo>
                        <a:pt x="236" y="0"/>
                        <a:pt x="236" y="0"/>
                        <a:pt x="236" y="0"/>
                      </a:cubicBezTo>
                      <a:cubicBezTo>
                        <a:pt x="228" y="0"/>
                        <a:pt x="228" y="0"/>
                        <a:pt x="228" y="0"/>
                      </a:cubicBezTo>
                      <a:cubicBezTo>
                        <a:pt x="228" y="1"/>
                        <a:pt x="228" y="1"/>
                        <a:pt x="228" y="1"/>
                      </a:cubicBezTo>
                      <a:cubicBezTo>
                        <a:pt x="228" y="1"/>
                        <a:pt x="228" y="0"/>
                        <a:pt x="227" y="0"/>
                      </a:cubicBezTo>
                      <a:cubicBezTo>
                        <a:pt x="104" y="0"/>
                        <a:pt x="104" y="0"/>
                        <a:pt x="104" y="0"/>
                      </a:cubicBezTo>
                      <a:cubicBezTo>
                        <a:pt x="33" y="0"/>
                        <a:pt x="33" y="0"/>
                        <a:pt x="33" y="0"/>
                      </a:cubicBezTo>
                      <a:cubicBezTo>
                        <a:pt x="32" y="0"/>
                        <a:pt x="32" y="1"/>
                        <a:pt x="32" y="1"/>
                      </a:cubicBezTo>
                      <a:cubicBezTo>
                        <a:pt x="32" y="0"/>
                        <a:pt x="32" y="0"/>
                        <a:pt x="32" y="0"/>
                      </a:cubicBezTo>
                      <a:cubicBezTo>
                        <a:pt x="24" y="0"/>
                        <a:pt x="24" y="0"/>
                        <a:pt x="24" y="0"/>
                      </a:cubicBezTo>
                      <a:cubicBezTo>
                        <a:pt x="11" y="0"/>
                        <a:pt x="11" y="0"/>
                        <a:pt x="11" y="0"/>
                      </a:cubicBezTo>
                      <a:cubicBezTo>
                        <a:pt x="4" y="0"/>
                        <a:pt x="0" y="4"/>
                        <a:pt x="0" y="11"/>
                      </a:cubicBezTo>
                      <a:cubicBezTo>
                        <a:pt x="0" y="18"/>
                        <a:pt x="0" y="18"/>
                        <a:pt x="0" y="18"/>
                      </a:cubicBezTo>
                      <a:cubicBezTo>
                        <a:pt x="0" y="25"/>
                        <a:pt x="4" y="32"/>
                        <a:pt x="11" y="32"/>
                      </a:cubicBezTo>
                      <a:cubicBezTo>
                        <a:pt x="104" y="32"/>
                        <a:pt x="104" y="32"/>
                        <a:pt x="104" y="32"/>
                      </a:cubicBezTo>
                      <a:cubicBezTo>
                        <a:pt x="249" y="32"/>
                        <a:pt x="249" y="32"/>
                        <a:pt x="249" y="32"/>
                      </a:cubicBezTo>
                      <a:cubicBezTo>
                        <a:pt x="256" y="32"/>
                        <a:pt x="260" y="25"/>
                        <a:pt x="260" y="18"/>
                      </a:cubicBezTo>
                      <a:cubicBezTo>
                        <a:pt x="260" y="11"/>
                        <a:pt x="260" y="11"/>
                        <a:pt x="260" y="11"/>
                      </a:cubicBezTo>
                      <a:cubicBezTo>
                        <a:pt x="260" y="4"/>
                        <a:pt x="256" y="0"/>
                        <a:pt x="249" y="0"/>
                      </a:cubicBezTo>
                      <a:close/>
                      <a:moveTo>
                        <a:pt x="113" y="20"/>
                      </a:moveTo>
                      <a:cubicBezTo>
                        <a:pt x="110" y="20"/>
                        <a:pt x="107" y="18"/>
                        <a:pt x="107" y="15"/>
                      </a:cubicBezTo>
                      <a:cubicBezTo>
                        <a:pt x="107" y="12"/>
                        <a:pt x="110" y="9"/>
                        <a:pt x="113" y="9"/>
                      </a:cubicBezTo>
                      <a:cubicBezTo>
                        <a:pt x="116" y="9"/>
                        <a:pt x="118" y="12"/>
                        <a:pt x="118" y="15"/>
                      </a:cubicBezTo>
                      <a:cubicBezTo>
                        <a:pt x="118" y="18"/>
                        <a:pt x="116" y="20"/>
                        <a:pt x="113" y="20"/>
                      </a:cubicBezTo>
                      <a:close/>
                      <a:moveTo>
                        <a:pt x="130" y="20"/>
                      </a:moveTo>
                      <a:cubicBezTo>
                        <a:pt x="127" y="20"/>
                        <a:pt x="124" y="18"/>
                        <a:pt x="124" y="15"/>
                      </a:cubicBezTo>
                      <a:cubicBezTo>
                        <a:pt x="124" y="12"/>
                        <a:pt x="127" y="9"/>
                        <a:pt x="130" y="9"/>
                      </a:cubicBezTo>
                      <a:cubicBezTo>
                        <a:pt x="133" y="9"/>
                        <a:pt x="135" y="12"/>
                        <a:pt x="135" y="15"/>
                      </a:cubicBezTo>
                      <a:cubicBezTo>
                        <a:pt x="135" y="18"/>
                        <a:pt x="133" y="20"/>
                        <a:pt x="130" y="20"/>
                      </a:cubicBezTo>
                      <a:close/>
                      <a:moveTo>
                        <a:pt x="147" y="20"/>
                      </a:moveTo>
                      <a:cubicBezTo>
                        <a:pt x="144" y="20"/>
                        <a:pt x="141" y="18"/>
                        <a:pt x="141" y="15"/>
                      </a:cubicBezTo>
                      <a:cubicBezTo>
                        <a:pt x="141" y="12"/>
                        <a:pt x="144" y="9"/>
                        <a:pt x="147" y="9"/>
                      </a:cubicBezTo>
                      <a:cubicBezTo>
                        <a:pt x="150" y="9"/>
                        <a:pt x="152" y="12"/>
                        <a:pt x="152" y="15"/>
                      </a:cubicBezTo>
                      <a:cubicBezTo>
                        <a:pt x="152" y="18"/>
                        <a:pt x="150" y="20"/>
                        <a:pt x="147" y="20"/>
                      </a:cubicBezTo>
                      <a:close/>
                      <a:moveTo>
                        <a:pt x="236" y="20"/>
                      </a:moveTo>
                      <a:cubicBezTo>
                        <a:pt x="188" y="20"/>
                        <a:pt x="188" y="20"/>
                        <a:pt x="188" y="20"/>
                      </a:cubicBezTo>
                      <a:cubicBezTo>
                        <a:pt x="188" y="8"/>
                        <a:pt x="188" y="8"/>
                        <a:pt x="188" y="8"/>
                      </a:cubicBezTo>
                      <a:cubicBezTo>
                        <a:pt x="227" y="8"/>
                        <a:pt x="227" y="8"/>
                        <a:pt x="227" y="8"/>
                      </a:cubicBezTo>
                      <a:cubicBezTo>
                        <a:pt x="236" y="8"/>
                        <a:pt x="236" y="8"/>
                        <a:pt x="236" y="8"/>
                      </a:cubicBezTo>
                      <a:lnTo>
                        <a:pt x="236" y="2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70" name="Freeform 128"/>
                <p:cNvSpPr>
                  <a:spLocks/>
                </p:cNvSpPr>
                <p:nvPr/>
              </p:nvSpPr>
              <p:spPr bwMode="auto">
                <a:xfrm>
                  <a:off x="3689575" y="3472008"/>
                  <a:ext cx="120303" cy="2123"/>
                </a:xfrm>
                <a:custGeom>
                  <a:avLst/>
                  <a:gdLst/>
                  <a:ahLst/>
                  <a:cxnLst>
                    <a:cxn ang="0">
                      <a:pos x="0" y="0"/>
                    </a:cxn>
                    <a:cxn ang="0">
                      <a:pos x="0" y="1"/>
                    </a:cxn>
                    <a:cxn ang="0">
                      <a:pos x="1" y="0"/>
                    </a:cxn>
                    <a:cxn ang="0">
                      <a:pos x="72" y="0"/>
                    </a:cxn>
                    <a:cxn ang="0">
                      <a:pos x="72" y="0"/>
                    </a:cxn>
                    <a:cxn ang="0">
                      <a:pos x="0" y="0"/>
                    </a:cxn>
                  </a:cxnLst>
                  <a:rect l="0" t="0" r="r" b="b"/>
                  <a:pathLst>
                    <a:path w="72" h="1">
                      <a:moveTo>
                        <a:pt x="0" y="0"/>
                      </a:moveTo>
                      <a:cubicBezTo>
                        <a:pt x="0" y="1"/>
                        <a:pt x="0" y="1"/>
                        <a:pt x="0" y="1"/>
                      </a:cubicBezTo>
                      <a:cubicBezTo>
                        <a:pt x="0" y="1"/>
                        <a:pt x="0" y="0"/>
                        <a:pt x="1" y="0"/>
                      </a:cubicBezTo>
                      <a:cubicBezTo>
                        <a:pt x="72" y="0"/>
                        <a:pt x="72" y="0"/>
                        <a:pt x="72" y="0"/>
                      </a:cubicBezTo>
                      <a:cubicBezTo>
                        <a:pt x="72" y="0"/>
                        <a:pt x="72" y="0"/>
                        <a:pt x="72" y="0"/>
                      </a:cubicBezTo>
                      <a:lnTo>
                        <a:pt x="0" y="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71" name="Freeform 129"/>
                <p:cNvSpPr>
                  <a:spLocks/>
                </p:cNvSpPr>
                <p:nvPr/>
              </p:nvSpPr>
              <p:spPr bwMode="auto">
                <a:xfrm>
                  <a:off x="3809878" y="3472008"/>
                  <a:ext cx="207347" cy="2123"/>
                </a:xfrm>
                <a:custGeom>
                  <a:avLst/>
                  <a:gdLst/>
                  <a:ahLst/>
                  <a:cxnLst>
                    <a:cxn ang="0">
                      <a:pos x="124" y="1"/>
                    </a:cxn>
                    <a:cxn ang="0">
                      <a:pos x="124" y="0"/>
                    </a:cxn>
                    <a:cxn ang="0">
                      <a:pos x="0" y="0"/>
                    </a:cxn>
                    <a:cxn ang="0">
                      <a:pos x="0" y="0"/>
                    </a:cxn>
                    <a:cxn ang="0">
                      <a:pos x="123" y="0"/>
                    </a:cxn>
                    <a:cxn ang="0">
                      <a:pos x="124" y="1"/>
                    </a:cxn>
                  </a:cxnLst>
                  <a:rect l="0" t="0" r="r" b="b"/>
                  <a:pathLst>
                    <a:path w="124" h="1">
                      <a:moveTo>
                        <a:pt x="124" y="1"/>
                      </a:moveTo>
                      <a:cubicBezTo>
                        <a:pt x="124" y="0"/>
                        <a:pt x="124" y="0"/>
                        <a:pt x="124" y="0"/>
                      </a:cubicBezTo>
                      <a:cubicBezTo>
                        <a:pt x="0" y="0"/>
                        <a:pt x="0" y="0"/>
                        <a:pt x="0" y="0"/>
                      </a:cubicBezTo>
                      <a:cubicBezTo>
                        <a:pt x="0" y="0"/>
                        <a:pt x="0" y="0"/>
                        <a:pt x="0" y="0"/>
                      </a:cubicBezTo>
                      <a:cubicBezTo>
                        <a:pt x="123" y="0"/>
                        <a:pt x="123" y="0"/>
                        <a:pt x="123" y="0"/>
                      </a:cubicBezTo>
                      <a:cubicBezTo>
                        <a:pt x="124" y="0"/>
                        <a:pt x="124" y="1"/>
                        <a:pt x="124" y="1"/>
                      </a:cubicBez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grpSp>
        <p:grpSp>
          <p:nvGrpSpPr>
            <p:cNvPr id="1047" name="Group 1046"/>
            <p:cNvGrpSpPr/>
            <p:nvPr/>
          </p:nvGrpSpPr>
          <p:grpSpPr>
            <a:xfrm>
              <a:off x="2555078" y="3865858"/>
              <a:ext cx="466619" cy="466619"/>
              <a:chOff x="5234658" y="7749132"/>
              <a:chExt cx="518466" cy="518466"/>
            </a:xfrm>
          </p:grpSpPr>
          <p:sp>
            <p:nvSpPr>
              <p:cNvPr id="379" name="Oval 378"/>
              <p:cNvSpPr/>
              <p:nvPr/>
            </p:nvSpPr>
            <p:spPr>
              <a:xfrm>
                <a:off x="5234658" y="7749132"/>
                <a:ext cx="518466" cy="518466"/>
              </a:xfrm>
              <a:prstGeom prst="ellipse">
                <a:avLst/>
              </a:prstGeom>
              <a:gradFill flip="none" rotWithShape="1">
                <a:gsLst>
                  <a:gs pos="100000">
                    <a:srgbClr val="429E3C"/>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77" name="Freeform 6"/>
              <p:cNvSpPr>
                <a:spLocks noEditPoints="1"/>
              </p:cNvSpPr>
              <p:nvPr/>
            </p:nvSpPr>
            <p:spPr bwMode="auto">
              <a:xfrm>
                <a:off x="5366882" y="7842121"/>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sp>
          <p:nvSpPr>
            <p:cNvPr id="385" name="TextBox 384"/>
            <p:cNvSpPr txBox="1"/>
            <p:nvPr/>
          </p:nvSpPr>
          <p:spPr>
            <a:xfrm>
              <a:off x="1082832" y="4003662"/>
              <a:ext cx="752129" cy="238527"/>
            </a:xfrm>
            <a:prstGeom prst="rect">
              <a:avLst/>
            </a:prstGeom>
            <a:noFill/>
          </p:spPr>
          <p:txBody>
            <a:bodyPr wrap="none" rtlCol="0">
              <a:spAutoFit/>
            </a:bodyPr>
            <a:lstStyle/>
            <a:p>
              <a:pPr algn="r">
                <a:lnSpc>
                  <a:spcPct val="95000"/>
                </a:lnSpc>
              </a:pPr>
              <a:r>
                <a:rPr lang="en-US" sz="1000" dirty="0">
                  <a:solidFill>
                    <a:srgbClr val="545454"/>
                  </a:solidFill>
                </a:rPr>
                <a:t>Employee</a:t>
              </a:r>
            </a:p>
          </p:txBody>
        </p:sp>
        <p:sp>
          <p:nvSpPr>
            <p:cNvPr id="386" name="TextBox 385"/>
            <p:cNvSpPr txBox="1"/>
            <p:nvPr/>
          </p:nvSpPr>
          <p:spPr>
            <a:xfrm>
              <a:off x="3090759" y="4003662"/>
              <a:ext cx="524503" cy="238527"/>
            </a:xfrm>
            <a:prstGeom prst="rect">
              <a:avLst/>
            </a:prstGeom>
            <a:noFill/>
          </p:spPr>
          <p:txBody>
            <a:bodyPr wrap="none" rtlCol="0">
              <a:spAutoFit/>
            </a:bodyPr>
            <a:lstStyle/>
            <a:p>
              <a:pPr>
                <a:lnSpc>
                  <a:spcPct val="95000"/>
                </a:lnSpc>
              </a:pPr>
              <a:r>
                <a:rPr lang="en-US" sz="1000" dirty="0" smtClean="0">
                  <a:solidFill>
                    <a:srgbClr val="545454"/>
                  </a:solidFill>
                </a:rPr>
                <a:t>Guest</a:t>
              </a:r>
              <a:endParaRPr lang="en-US" sz="1000" dirty="0">
                <a:solidFill>
                  <a:srgbClr val="545454"/>
                </a:solidFill>
              </a:endParaRPr>
            </a:p>
          </p:txBody>
        </p:sp>
        <p:sp>
          <p:nvSpPr>
            <p:cNvPr id="198" name="TextBox 197"/>
            <p:cNvSpPr txBox="1"/>
            <p:nvPr/>
          </p:nvSpPr>
          <p:spPr>
            <a:xfrm>
              <a:off x="2638198" y="3497861"/>
              <a:ext cx="930967" cy="238527"/>
            </a:xfrm>
            <a:prstGeom prst="rect">
              <a:avLst/>
            </a:prstGeom>
            <a:noFill/>
          </p:spPr>
          <p:txBody>
            <a:bodyPr wrap="square" rtlCol="0">
              <a:spAutoFit/>
            </a:bodyPr>
            <a:lstStyle/>
            <a:p>
              <a:pPr>
                <a:lnSpc>
                  <a:spcPct val="95000"/>
                </a:lnSpc>
              </a:pPr>
              <a:r>
                <a:rPr lang="en-US" sz="1000" dirty="0" smtClean="0">
                  <a:solidFill>
                    <a:srgbClr val="545454"/>
                  </a:solidFill>
                </a:rPr>
                <a:t>Access Point</a:t>
              </a:r>
              <a:endParaRPr lang="en-US" sz="1000" dirty="0">
                <a:solidFill>
                  <a:srgbClr val="545454"/>
                </a:solidFill>
              </a:endParaRPr>
            </a:p>
          </p:txBody>
        </p:sp>
        <p:sp>
          <p:nvSpPr>
            <p:cNvPr id="399" name="TextBox 398"/>
            <p:cNvSpPr txBox="1"/>
            <p:nvPr/>
          </p:nvSpPr>
          <p:spPr>
            <a:xfrm>
              <a:off x="2647262" y="2874493"/>
              <a:ext cx="1036660" cy="400110"/>
            </a:xfrm>
            <a:prstGeom prst="rect">
              <a:avLst/>
            </a:prstGeom>
            <a:noFill/>
          </p:spPr>
          <p:txBody>
            <a:bodyPr wrap="square" rtlCol="0">
              <a:spAutoFit/>
            </a:bodyPr>
            <a:lstStyle/>
            <a:p>
              <a:r>
                <a:rPr lang="en-US" sz="1000" b="1" dirty="0" smtClean="0">
                  <a:solidFill>
                    <a:srgbClr val="F08300"/>
                  </a:solidFill>
                </a:rPr>
                <a:t>NEW: </a:t>
              </a:r>
            </a:p>
            <a:p>
              <a:r>
                <a:rPr lang="en-US" sz="1000" dirty="0" smtClean="0">
                  <a:solidFill>
                    <a:srgbClr val="4D4D4D"/>
                  </a:solidFill>
                </a:rPr>
                <a:t>Catalyst 3850</a:t>
              </a:r>
            </a:p>
          </p:txBody>
        </p:sp>
        <p:sp>
          <p:nvSpPr>
            <p:cNvPr id="404" name="Rounded Rectangle 403"/>
            <p:cNvSpPr/>
            <p:nvPr/>
          </p:nvSpPr>
          <p:spPr>
            <a:xfrm>
              <a:off x="1230950" y="1019943"/>
              <a:ext cx="2259010" cy="1158258"/>
            </a:xfrm>
            <a:prstGeom prst="roundRect">
              <a:avLst>
                <a:gd name="adj" fmla="val 0"/>
              </a:avLst>
            </a:prstGeom>
            <a:solidFill>
              <a:schemeClr val="tx1">
                <a:lumMod val="95000"/>
                <a:alpha val="18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solidFill>
                  <a:srgbClr val="FFFFFF"/>
                </a:solidFill>
              </a:endParaRPr>
            </a:p>
          </p:txBody>
        </p:sp>
        <p:sp>
          <p:nvSpPr>
            <p:cNvPr id="405" name="Rectangle 157"/>
            <p:cNvSpPr>
              <a:spLocks noChangeArrowheads="1"/>
            </p:cNvSpPr>
            <p:nvPr/>
          </p:nvSpPr>
          <p:spPr bwMode="auto">
            <a:xfrm>
              <a:off x="1249120" y="1861935"/>
              <a:ext cx="462801" cy="259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txBody>
            <a:bodyPr wrap="none" lIns="91050" tIns="44633" rIns="91050" bIns="44633">
              <a:spAutoFit/>
            </a:bodyPr>
            <a:lstStyle/>
            <a:p>
              <a:pPr defTabSz="889000"/>
              <a:r>
                <a:rPr lang="en-US" sz="1100" b="1" dirty="0" smtClean="0">
                  <a:solidFill>
                    <a:srgbClr val="0096D6"/>
                  </a:solidFill>
                  <a:latin typeface="Calibri"/>
                </a:rPr>
                <a:t>DMZ</a:t>
              </a:r>
              <a:endParaRPr lang="en-US" sz="1100" b="1" dirty="0">
                <a:solidFill>
                  <a:srgbClr val="0096D6"/>
                </a:solidFill>
                <a:latin typeface="Calibri"/>
              </a:endParaRPr>
            </a:p>
          </p:txBody>
        </p:sp>
        <p:grpSp>
          <p:nvGrpSpPr>
            <p:cNvPr id="408" name="Group 407"/>
            <p:cNvGrpSpPr/>
            <p:nvPr/>
          </p:nvGrpSpPr>
          <p:grpSpPr>
            <a:xfrm>
              <a:off x="2093858" y="1095211"/>
              <a:ext cx="466619" cy="466619"/>
              <a:chOff x="-3582609" y="6386913"/>
              <a:chExt cx="518466" cy="518466"/>
            </a:xfrm>
          </p:grpSpPr>
          <p:sp>
            <p:nvSpPr>
              <p:cNvPr id="409" name="Oval 408"/>
              <p:cNvSpPr/>
              <p:nvPr/>
            </p:nvSpPr>
            <p:spPr>
              <a:xfrm>
                <a:off x="-3582609" y="6386913"/>
                <a:ext cx="518466" cy="518466"/>
              </a:xfrm>
              <a:prstGeom prst="ellipse">
                <a:avLst/>
              </a:prstGeom>
              <a:gradFill flip="none" rotWithShape="1">
                <a:gsLst>
                  <a:gs pos="100000">
                    <a:schemeClr val="tx1">
                      <a:lumMod val="75000"/>
                    </a:schemeClr>
                  </a:gs>
                  <a:gs pos="0">
                    <a:schemeClr val="tx1">
                      <a:lumMod val="60000"/>
                      <a:lumOff val="40000"/>
                    </a:schemeClr>
                  </a:gs>
                </a:gsLst>
                <a:path path="circle">
                  <a:fillToRect l="100000" t="100000"/>
                </a:path>
                <a:tileRect r="-100000" b="-100000"/>
              </a:gra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410" name="Freeform 18"/>
              <p:cNvSpPr>
                <a:spLocks noEditPoints="1"/>
              </p:cNvSpPr>
              <p:nvPr/>
            </p:nvSpPr>
            <p:spPr bwMode="auto">
              <a:xfrm>
                <a:off x="-3313974" y="6564016"/>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11" name="Freeform 6"/>
              <p:cNvSpPr>
                <a:spLocks noEditPoints="1"/>
              </p:cNvSpPr>
              <p:nvPr/>
            </p:nvSpPr>
            <p:spPr bwMode="auto">
              <a:xfrm>
                <a:off x="-3470144" y="6502971"/>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nvGrpSpPr>
            <p:cNvPr id="413" name="Group 412"/>
            <p:cNvGrpSpPr/>
            <p:nvPr/>
          </p:nvGrpSpPr>
          <p:grpSpPr>
            <a:xfrm>
              <a:off x="2690230" y="1095211"/>
              <a:ext cx="466619" cy="466619"/>
              <a:chOff x="-3582607" y="5404844"/>
              <a:chExt cx="518466" cy="518466"/>
            </a:xfrm>
          </p:grpSpPr>
          <p:sp>
            <p:nvSpPr>
              <p:cNvPr id="414" name="Oval 413"/>
              <p:cNvSpPr/>
              <p:nvPr/>
            </p:nvSpPr>
            <p:spPr>
              <a:xfrm>
                <a:off x="-3582607" y="5404844"/>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rgbClr val="545454"/>
                  </a:solidFill>
                </a:endParaRPr>
              </a:p>
            </p:txBody>
          </p:sp>
          <p:grpSp>
            <p:nvGrpSpPr>
              <p:cNvPr id="415" name="Group 63"/>
              <p:cNvGrpSpPr/>
              <p:nvPr/>
            </p:nvGrpSpPr>
            <p:grpSpPr>
              <a:xfrm>
                <a:off x="-3459948" y="5476188"/>
                <a:ext cx="269505" cy="377820"/>
                <a:chOff x="543004" y="6860135"/>
                <a:chExt cx="382845" cy="548004"/>
              </a:xfrm>
              <a:solidFill>
                <a:srgbClr val="FFFFFF"/>
              </a:solidFill>
              <a:effectLst/>
            </p:grpSpPr>
            <p:sp>
              <p:nvSpPr>
                <p:cNvPr id="416"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17"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18"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19"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0"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1"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2"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3"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4"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5"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6"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7"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8"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29"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0"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1"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2"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3"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4"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5"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6"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7"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8"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439"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sp>
          <p:nvSpPr>
            <p:cNvPr id="444" name="TextBox 443"/>
            <p:cNvSpPr txBox="1"/>
            <p:nvPr/>
          </p:nvSpPr>
          <p:spPr>
            <a:xfrm>
              <a:off x="3114715" y="1209257"/>
              <a:ext cx="420881" cy="238527"/>
            </a:xfrm>
            <a:prstGeom prst="rect">
              <a:avLst/>
            </a:prstGeom>
            <a:noFill/>
          </p:spPr>
          <p:txBody>
            <a:bodyPr wrap="square" rtlCol="0">
              <a:spAutoFit/>
            </a:bodyPr>
            <a:lstStyle/>
            <a:p>
              <a:pPr>
                <a:lnSpc>
                  <a:spcPct val="95000"/>
                </a:lnSpc>
              </a:pPr>
              <a:r>
                <a:rPr lang="en-US" sz="1000" dirty="0" smtClean="0">
                  <a:solidFill>
                    <a:srgbClr val="545454"/>
                  </a:solidFill>
                </a:rPr>
                <a:t>ISE</a:t>
              </a:r>
              <a:endParaRPr lang="en-US" sz="1000" dirty="0">
                <a:solidFill>
                  <a:srgbClr val="545454"/>
                </a:solidFill>
              </a:endParaRPr>
            </a:p>
          </p:txBody>
        </p:sp>
        <p:sp>
          <p:nvSpPr>
            <p:cNvPr id="445" name="TextBox 444"/>
            <p:cNvSpPr txBox="1"/>
            <p:nvPr/>
          </p:nvSpPr>
          <p:spPr>
            <a:xfrm>
              <a:off x="1509793" y="1209257"/>
              <a:ext cx="544248" cy="238527"/>
            </a:xfrm>
            <a:prstGeom prst="rect">
              <a:avLst/>
            </a:prstGeom>
            <a:noFill/>
          </p:spPr>
          <p:txBody>
            <a:bodyPr wrap="square" rtlCol="0">
              <a:spAutoFit/>
            </a:bodyPr>
            <a:lstStyle/>
            <a:p>
              <a:pPr algn="r">
                <a:lnSpc>
                  <a:spcPct val="95000"/>
                </a:lnSpc>
              </a:pPr>
              <a:r>
                <a:rPr lang="en-US" sz="1000" dirty="0" smtClean="0">
                  <a:solidFill>
                    <a:srgbClr val="545454"/>
                  </a:solidFill>
                </a:rPr>
                <a:t>Prime</a:t>
              </a:r>
              <a:endParaRPr lang="en-US" sz="1000" dirty="0">
                <a:solidFill>
                  <a:srgbClr val="545454"/>
                </a:solidFill>
              </a:endParaRPr>
            </a:p>
          </p:txBody>
        </p:sp>
        <p:cxnSp>
          <p:nvCxnSpPr>
            <p:cNvPr id="132" name="Straight Connector 131"/>
            <p:cNvCxnSpPr>
              <a:stCxn id="195" idx="11"/>
            </p:cNvCxnSpPr>
            <p:nvPr/>
          </p:nvCxnSpPr>
          <p:spPr>
            <a:xfrm flipV="1">
              <a:off x="2408998" y="2675387"/>
              <a:ext cx="2985" cy="896799"/>
            </a:xfrm>
            <a:prstGeom prst="line">
              <a:avLst/>
            </a:prstGeom>
            <a:ln w="44450"/>
          </p:spPr>
          <p:style>
            <a:lnRef idx="1">
              <a:schemeClr val="accent1"/>
            </a:lnRef>
            <a:fillRef idx="0">
              <a:schemeClr val="accent1"/>
            </a:fillRef>
            <a:effectRef idx="0">
              <a:schemeClr val="accent1"/>
            </a:effectRef>
            <a:fontRef idx="minor">
              <a:schemeClr val="tx1"/>
            </a:fontRef>
          </p:style>
        </p:cxnSp>
        <p:cxnSp>
          <p:nvCxnSpPr>
            <p:cNvPr id="477" name="Straight Connector 476"/>
            <p:cNvCxnSpPr/>
            <p:nvPr/>
          </p:nvCxnSpPr>
          <p:spPr>
            <a:xfrm flipV="1">
              <a:off x="2312842" y="1737649"/>
              <a:ext cx="2985" cy="896799"/>
            </a:xfrm>
            <a:prstGeom prst="line">
              <a:avLst/>
            </a:prstGeom>
            <a:ln w="44450"/>
          </p:spPr>
          <p:style>
            <a:lnRef idx="1">
              <a:schemeClr val="accent1"/>
            </a:lnRef>
            <a:fillRef idx="0">
              <a:schemeClr val="accent1"/>
            </a:fillRef>
            <a:effectRef idx="0">
              <a:schemeClr val="accent1"/>
            </a:effectRef>
            <a:fontRef idx="minor">
              <a:schemeClr val="tx1"/>
            </a:fontRef>
          </p:style>
        </p:cxnSp>
        <p:grpSp>
          <p:nvGrpSpPr>
            <p:cNvPr id="1050" name="Group 1049"/>
            <p:cNvGrpSpPr/>
            <p:nvPr/>
          </p:nvGrpSpPr>
          <p:grpSpPr>
            <a:xfrm>
              <a:off x="2069399" y="2105911"/>
              <a:ext cx="744912" cy="744912"/>
              <a:chOff x="2069399" y="1895027"/>
              <a:chExt cx="744912" cy="744912"/>
            </a:xfrm>
          </p:grpSpPr>
          <p:pic>
            <p:nvPicPr>
              <p:cNvPr id="401" name="Picture 3"/>
              <p:cNvPicPr>
                <a:picLocks noChangeAspect="1" noChangeArrowheads="1"/>
              </p:cNvPicPr>
              <p:nvPr/>
            </p:nvPicPr>
            <p:blipFill rotWithShape="1">
              <a:blip r:embed="rId7" cstate="print">
                <a:extLst>
                  <a:ext uri="{28A0092B-C50C-407E-A947-70E740481C1C}">
                    <a14:useLocalDpi xmlns:a14="http://schemas.microsoft.com/office/drawing/2010/main" val="0"/>
                  </a:ext>
                </a:extLst>
              </a:blip>
              <a:stretch/>
            </p:blipFill>
            <p:spPr bwMode="auto">
              <a:xfrm>
                <a:off x="2069399" y="1895027"/>
                <a:ext cx="744912" cy="744912"/>
              </a:xfrm>
              <a:prstGeom prst="rect">
                <a:avLst/>
              </a:prstGeom>
              <a:noFill/>
              <a:effectLst/>
            </p:spPr>
          </p:pic>
          <p:sp>
            <p:nvSpPr>
              <p:cNvPr id="402" name="Rectangle 157"/>
              <p:cNvSpPr>
                <a:spLocks noChangeArrowheads="1"/>
              </p:cNvSpPr>
              <p:nvPr/>
            </p:nvSpPr>
            <p:spPr bwMode="auto">
              <a:xfrm>
                <a:off x="2192220" y="2205088"/>
                <a:ext cx="490052" cy="259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txBody>
              <a:bodyPr wrap="none" lIns="91050" tIns="44633" rIns="91050" bIns="44633">
                <a:spAutoFit/>
              </a:bodyPr>
              <a:lstStyle/>
              <a:p>
                <a:pPr defTabSz="889000"/>
                <a:r>
                  <a:rPr lang="en-US" sz="1100" b="1" dirty="0">
                    <a:solidFill>
                      <a:srgbClr val="0096D6"/>
                    </a:solidFill>
                    <a:latin typeface="Calibri"/>
                  </a:rPr>
                  <a:t>WAN</a:t>
                </a:r>
              </a:p>
            </p:txBody>
          </p:sp>
        </p:grpSp>
        <p:grpSp>
          <p:nvGrpSpPr>
            <p:cNvPr id="1048" name="Group 1047"/>
            <p:cNvGrpSpPr/>
            <p:nvPr/>
          </p:nvGrpSpPr>
          <p:grpSpPr>
            <a:xfrm>
              <a:off x="2178675" y="3383815"/>
              <a:ext cx="466619" cy="466619"/>
              <a:chOff x="-1469674" y="7975005"/>
              <a:chExt cx="518466" cy="518466"/>
            </a:xfrm>
          </p:grpSpPr>
          <p:sp>
            <p:nvSpPr>
              <p:cNvPr id="197" name="Oval 196"/>
              <p:cNvSpPr/>
              <p:nvPr/>
            </p:nvSpPr>
            <p:spPr>
              <a:xfrm>
                <a:off x="-1469674" y="7975005"/>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194" name="Group 382"/>
              <p:cNvGrpSpPr/>
              <p:nvPr/>
            </p:nvGrpSpPr>
            <p:grpSpPr>
              <a:xfrm>
                <a:off x="-1349518" y="8093507"/>
                <a:ext cx="280980" cy="285227"/>
                <a:chOff x="2784571" y="3205550"/>
                <a:chExt cx="408950" cy="544212"/>
              </a:xfrm>
              <a:solidFill>
                <a:schemeClr val="bg1"/>
              </a:solidFill>
            </p:grpSpPr>
            <p:sp>
              <p:nvSpPr>
                <p:cNvPr id="195"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196" name="Freeform 195"/>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sp>
          <p:nvSpPr>
            <p:cNvPr id="400" name="Rounded Rectangle 399"/>
            <p:cNvSpPr/>
            <p:nvPr/>
          </p:nvSpPr>
          <p:spPr>
            <a:xfrm>
              <a:off x="1458896" y="2887614"/>
              <a:ext cx="953087" cy="373868"/>
            </a:xfrm>
            <a:prstGeom prst="roundRect">
              <a:avLst>
                <a:gd name="adj" fmla="val 9422"/>
              </a:avLst>
            </a:prstGeom>
            <a:gradFill>
              <a:gsLst>
                <a:gs pos="0">
                  <a:srgbClr val="7B7B7B"/>
                </a:gs>
                <a:gs pos="100000">
                  <a:srgbClr val="696969"/>
                </a:gs>
              </a:gsLst>
              <a:lin ang="3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smtClean="0">
                  <a:solidFill>
                    <a:srgbClr val="FFFFFF"/>
                  </a:solidFill>
                </a:rPr>
                <a:t>Integrated Controller</a:t>
              </a:r>
              <a:endParaRPr lang="en-US" sz="800" dirty="0">
                <a:solidFill>
                  <a:srgbClr val="FFFFFF"/>
                </a:solidFill>
              </a:endParaRPr>
            </a:p>
          </p:txBody>
        </p:sp>
        <p:grpSp>
          <p:nvGrpSpPr>
            <p:cNvPr id="1049" name="Group 1048"/>
            <p:cNvGrpSpPr/>
            <p:nvPr/>
          </p:nvGrpSpPr>
          <p:grpSpPr>
            <a:xfrm>
              <a:off x="2178675" y="2841239"/>
              <a:ext cx="466619" cy="466619"/>
              <a:chOff x="2089774" y="2497986"/>
              <a:chExt cx="518466" cy="518466"/>
            </a:xfrm>
          </p:grpSpPr>
          <p:sp>
            <p:nvSpPr>
              <p:cNvPr id="394" name="Oval 393"/>
              <p:cNvSpPr/>
              <p:nvPr/>
            </p:nvSpPr>
            <p:spPr>
              <a:xfrm>
                <a:off x="2089774" y="2497986"/>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390" name="Group 389"/>
              <p:cNvGrpSpPr/>
              <p:nvPr/>
            </p:nvGrpSpPr>
            <p:grpSpPr>
              <a:xfrm>
                <a:off x="2189378" y="2556208"/>
                <a:ext cx="319259" cy="402022"/>
                <a:chOff x="10769162" y="4211408"/>
                <a:chExt cx="318019" cy="455341"/>
              </a:xfrm>
            </p:grpSpPr>
            <p:pic>
              <p:nvPicPr>
                <p:cNvPr id="391" name="Picture 390" descr="whiteparts.ai"/>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10769162" y="4211408"/>
                  <a:ext cx="318019" cy="192952"/>
                </a:xfrm>
                <a:prstGeom prst="rect">
                  <a:avLst/>
                </a:prstGeom>
              </p:spPr>
            </p:pic>
            <p:pic>
              <p:nvPicPr>
                <p:cNvPr id="392" name="Picture 391" descr="whiteparts.ai"/>
                <p:cNvPicPr>
                  <a:picLocks noChangeAspect="1"/>
                </p:cNvPicPr>
                <p:nvPr/>
              </p:nvPicPr>
              <p:blipFill>
                <a:blip r:embed="rId9" cstate="print">
                  <a:biLevel thresh="50000"/>
                  <a:extLst>
                    <a:ext uri="{28A0092B-C50C-407E-A947-70E740481C1C}">
                      <a14:useLocalDpi xmlns:a14="http://schemas.microsoft.com/office/drawing/2010/main"/>
                    </a:ext>
                  </a:extLst>
                </a:blip>
                <a:srcRect/>
                <a:stretch>
                  <a:fillRect/>
                </a:stretch>
              </p:blipFill>
              <p:spPr>
                <a:xfrm>
                  <a:off x="10775123" y="4404410"/>
                  <a:ext cx="306097" cy="262339"/>
                </a:xfrm>
                <a:prstGeom prst="rect">
                  <a:avLst/>
                </a:prstGeom>
              </p:spPr>
            </p:pic>
          </p:grpSp>
        </p:grpSp>
        <p:grpSp>
          <p:nvGrpSpPr>
            <p:cNvPr id="134" name="Group 133"/>
            <p:cNvGrpSpPr/>
            <p:nvPr/>
          </p:nvGrpSpPr>
          <p:grpSpPr>
            <a:xfrm>
              <a:off x="2321133" y="1820884"/>
              <a:ext cx="543431" cy="68300"/>
              <a:chOff x="2321133" y="1707127"/>
              <a:chExt cx="543431" cy="68300"/>
            </a:xfrm>
          </p:grpSpPr>
          <p:cxnSp>
            <p:nvCxnSpPr>
              <p:cNvPr id="481" name="Straight Connector 480"/>
              <p:cNvCxnSpPr/>
              <p:nvPr/>
            </p:nvCxnSpPr>
            <p:spPr>
              <a:xfrm>
                <a:off x="2321133" y="1707127"/>
                <a:ext cx="543431" cy="0"/>
              </a:xfrm>
              <a:prstGeom prst="line">
                <a:avLst/>
              </a:prstGeom>
              <a:ln w="44450"/>
            </p:spPr>
            <p:style>
              <a:lnRef idx="1">
                <a:schemeClr val="accent1"/>
              </a:lnRef>
              <a:fillRef idx="0">
                <a:schemeClr val="accent1"/>
              </a:fillRef>
              <a:effectRef idx="0">
                <a:schemeClr val="accent1"/>
              </a:effectRef>
              <a:fontRef idx="minor">
                <a:schemeClr val="tx1"/>
              </a:fontRef>
            </p:style>
          </p:cxnSp>
          <p:cxnSp>
            <p:nvCxnSpPr>
              <p:cNvPr id="483" name="Straight Connector 482"/>
              <p:cNvCxnSpPr/>
              <p:nvPr/>
            </p:nvCxnSpPr>
            <p:spPr>
              <a:xfrm>
                <a:off x="2321133" y="1775427"/>
                <a:ext cx="543431" cy="0"/>
              </a:xfrm>
              <a:prstGeom prst="line">
                <a:avLst/>
              </a:prstGeom>
              <a:ln w="4445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441" name="Group 440"/>
            <p:cNvGrpSpPr/>
            <p:nvPr/>
          </p:nvGrpSpPr>
          <p:grpSpPr>
            <a:xfrm>
              <a:off x="2694403" y="1621725"/>
              <a:ext cx="466619" cy="466619"/>
              <a:chOff x="-1469671" y="7223165"/>
              <a:chExt cx="518466" cy="518466"/>
            </a:xfrm>
          </p:grpSpPr>
          <p:sp>
            <p:nvSpPr>
              <p:cNvPr id="442" name="Oval 441"/>
              <p:cNvSpPr/>
              <p:nvPr/>
            </p:nvSpPr>
            <p:spPr>
              <a:xfrm>
                <a:off x="-1469671" y="7223165"/>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pic>
            <p:nvPicPr>
              <p:cNvPr id="443" name="Picture 442" descr="whiteparts.ai"/>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1420431" y="7355202"/>
                <a:ext cx="420012" cy="254834"/>
              </a:xfrm>
              <a:prstGeom prst="rect">
                <a:avLst/>
              </a:prstGeom>
            </p:spPr>
          </p:pic>
        </p:grpSp>
        <p:grpSp>
          <p:nvGrpSpPr>
            <p:cNvPr id="1054" name="Group 1053"/>
            <p:cNvGrpSpPr/>
            <p:nvPr/>
          </p:nvGrpSpPr>
          <p:grpSpPr>
            <a:xfrm>
              <a:off x="2093858" y="1621725"/>
              <a:ext cx="466619" cy="466619"/>
              <a:chOff x="2093858" y="1515850"/>
              <a:chExt cx="466619" cy="466619"/>
            </a:xfrm>
          </p:grpSpPr>
          <p:sp>
            <p:nvSpPr>
              <p:cNvPr id="450" name="Oval 449"/>
              <p:cNvSpPr/>
              <p:nvPr/>
            </p:nvSpPr>
            <p:spPr>
              <a:xfrm>
                <a:off x="2093858" y="1515850"/>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452" name="Group 157"/>
              <p:cNvGrpSpPr>
                <a:grpSpLocks noChangeAspect="1"/>
              </p:cNvGrpSpPr>
              <p:nvPr/>
            </p:nvGrpSpPr>
            <p:grpSpPr>
              <a:xfrm>
                <a:off x="2178434" y="1656867"/>
                <a:ext cx="297466" cy="184585"/>
                <a:chOff x="13636625" y="1373188"/>
                <a:chExt cx="1330325" cy="825500"/>
              </a:xfrm>
              <a:solidFill>
                <a:schemeClr val="bg1"/>
              </a:solidFill>
            </p:grpSpPr>
            <p:sp>
              <p:nvSpPr>
                <p:cNvPr id="453" name="Rectangle 17"/>
                <p:cNvSpPr>
                  <a:spLocks noChangeArrowheads="1"/>
                </p:cNvSpPr>
                <p:nvPr/>
              </p:nvSpPr>
              <p:spPr bwMode="auto">
                <a:xfrm>
                  <a:off x="13636625" y="1373188"/>
                  <a:ext cx="406400"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54" name="Rectangle 18"/>
                <p:cNvSpPr>
                  <a:spLocks noChangeArrowheads="1"/>
                </p:cNvSpPr>
                <p:nvPr/>
              </p:nvSpPr>
              <p:spPr bwMode="auto">
                <a:xfrm>
                  <a:off x="14100175" y="1373188"/>
                  <a:ext cx="406400"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55" name="Rectangle 19"/>
                <p:cNvSpPr>
                  <a:spLocks noChangeArrowheads="1"/>
                </p:cNvSpPr>
                <p:nvPr/>
              </p:nvSpPr>
              <p:spPr bwMode="auto">
                <a:xfrm>
                  <a:off x="14560550" y="1373188"/>
                  <a:ext cx="406400"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56" name="Rectangle 20"/>
                <p:cNvSpPr>
                  <a:spLocks noChangeArrowheads="1"/>
                </p:cNvSpPr>
                <p:nvPr/>
              </p:nvSpPr>
              <p:spPr bwMode="auto">
                <a:xfrm>
                  <a:off x="13868400" y="1519238"/>
                  <a:ext cx="406400"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57" name="Rectangle 21"/>
                <p:cNvSpPr>
                  <a:spLocks noChangeArrowheads="1"/>
                </p:cNvSpPr>
                <p:nvPr/>
              </p:nvSpPr>
              <p:spPr bwMode="auto">
                <a:xfrm>
                  <a:off x="14328775" y="1519238"/>
                  <a:ext cx="406400"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58" name="Rectangle 22"/>
                <p:cNvSpPr>
                  <a:spLocks noChangeArrowheads="1"/>
                </p:cNvSpPr>
                <p:nvPr/>
              </p:nvSpPr>
              <p:spPr bwMode="auto">
                <a:xfrm>
                  <a:off x="13636625" y="1519238"/>
                  <a:ext cx="174625"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59" name="Rectangle 23"/>
                <p:cNvSpPr>
                  <a:spLocks noChangeArrowheads="1"/>
                </p:cNvSpPr>
                <p:nvPr/>
              </p:nvSpPr>
              <p:spPr bwMode="auto">
                <a:xfrm>
                  <a:off x="14792325" y="1519238"/>
                  <a:ext cx="174625"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0" name="Rectangle 24"/>
                <p:cNvSpPr>
                  <a:spLocks noChangeArrowheads="1"/>
                </p:cNvSpPr>
                <p:nvPr/>
              </p:nvSpPr>
              <p:spPr bwMode="auto">
                <a:xfrm>
                  <a:off x="13636625" y="1665288"/>
                  <a:ext cx="406400"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1" name="Rectangle 25"/>
                <p:cNvSpPr>
                  <a:spLocks noChangeArrowheads="1"/>
                </p:cNvSpPr>
                <p:nvPr/>
              </p:nvSpPr>
              <p:spPr bwMode="auto">
                <a:xfrm>
                  <a:off x="14100175" y="1665288"/>
                  <a:ext cx="406400"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2" name="Rectangle 26"/>
                <p:cNvSpPr>
                  <a:spLocks noChangeArrowheads="1"/>
                </p:cNvSpPr>
                <p:nvPr/>
              </p:nvSpPr>
              <p:spPr bwMode="auto">
                <a:xfrm>
                  <a:off x="14560550" y="1665288"/>
                  <a:ext cx="406400"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3" name="Rectangle 27"/>
                <p:cNvSpPr>
                  <a:spLocks noChangeArrowheads="1"/>
                </p:cNvSpPr>
                <p:nvPr/>
              </p:nvSpPr>
              <p:spPr bwMode="auto">
                <a:xfrm>
                  <a:off x="13868400" y="1814513"/>
                  <a:ext cx="406400"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4" name="Rectangle 28"/>
                <p:cNvSpPr>
                  <a:spLocks noChangeArrowheads="1"/>
                </p:cNvSpPr>
                <p:nvPr/>
              </p:nvSpPr>
              <p:spPr bwMode="auto">
                <a:xfrm>
                  <a:off x="14328775" y="1814513"/>
                  <a:ext cx="406400"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5" name="Rectangle 29"/>
                <p:cNvSpPr>
                  <a:spLocks noChangeArrowheads="1"/>
                </p:cNvSpPr>
                <p:nvPr/>
              </p:nvSpPr>
              <p:spPr bwMode="auto">
                <a:xfrm>
                  <a:off x="13636625" y="1814513"/>
                  <a:ext cx="174625"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6" name="Rectangle 30"/>
                <p:cNvSpPr>
                  <a:spLocks noChangeArrowheads="1"/>
                </p:cNvSpPr>
                <p:nvPr/>
              </p:nvSpPr>
              <p:spPr bwMode="auto">
                <a:xfrm>
                  <a:off x="14792325" y="1814513"/>
                  <a:ext cx="174625"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7" name="Rectangle 31"/>
                <p:cNvSpPr>
                  <a:spLocks noChangeArrowheads="1"/>
                </p:cNvSpPr>
                <p:nvPr/>
              </p:nvSpPr>
              <p:spPr bwMode="auto">
                <a:xfrm>
                  <a:off x="13636625" y="1960563"/>
                  <a:ext cx="406400"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8" name="Rectangle 32"/>
                <p:cNvSpPr>
                  <a:spLocks noChangeArrowheads="1"/>
                </p:cNvSpPr>
                <p:nvPr/>
              </p:nvSpPr>
              <p:spPr bwMode="auto">
                <a:xfrm>
                  <a:off x="14100175" y="1960563"/>
                  <a:ext cx="406400"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69" name="Rectangle 33"/>
                <p:cNvSpPr>
                  <a:spLocks noChangeArrowheads="1"/>
                </p:cNvSpPr>
                <p:nvPr/>
              </p:nvSpPr>
              <p:spPr bwMode="auto">
                <a:xfrm>
                  <a:off x="14560550" y="1960563"/>
                  <a:ext cx="406400" cy="88900"/>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70" name="Rectangle 34"/>
                <p:cNvSpPr>
                  <a:spLocks noChangeArrowheads="1"/>
                </p:cNvSpPr>
                <p:nvPr/>
              </p:nvSpPr>
              <p:spPr bwMode="auto">
                <a:xfrm>
                  <a:off x="13868400" y="2106613"/>
                  <a:ext cx="406400"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71" name="Rectangle 35"/>
                <p:cNvSpPr>
                  <a:spLocks noChangeArrowheads="1"/>
                </p:cNvSpPr>
                <p:nvPr/>
              </p:nvSpPr>
              <p:spPr bwMode="auto">
                <a:xfrm>
                  <a:off x="14328775" y="2106613"/>
                  <a:ext cx="406400"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72" name="Rectangle 36"/>
                <p:cNvSpPr>
                  <a:spLocks noChangeArrowheads="1"/>
                </p:cNvSpPr>
                <p:nvPr/>
              </p:nvSpPr>
              <p:spPr bwMode="auto">
                <a:xfrm>
                  <a:off x="13636625" y="2106613"/>
                  <a:ext cx="174625"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sp>
              <p:nvSpPr>
                <p:cNvPr id="473" name="Rectangle 37"/>
                <p:cNvSpPr>
                  <a:spLocks noChangeArrowheads="1"/>
                </p:cNvSpPr>
                <p:nvPr/>
              </p:nvSpPr>
              <p:spPr bwMode="auto">
                <a:xfrm>
                  <a:off x="14792325" y="2106613"/>
                  <a:ext cx="174625" cy="92075"/>
                </a:xfrm>
                <a:prstGeom prst="rect">
                  <a:avLst/>
                </a:prstGeom>
                <a:grpFill/>
                <a:ln w="19050" cap="flat" cmpd="sng">
                  <a:noFill/>
                  <a:prstDash val="solid"/>
                  <a:round/>
                  <a:headEnd type="none" w="med" len="med"/>
                  <a:tailEnd type="none" w="med" len="med"/>
                </a:ln>
                <a:effectLst/>
              </p:spPr>
              <p:txBody>
                <a:bodyPr/>
                <a:lstStyle/>
                <a:p>
                  <a:pPr defTabSz="1190625"/>
                  <a:endParaRPr lang="en-US" dirty="0" smtClean="0">
                    <a:solidFill>
                      <a:srgbClr val="4C4D4F"/>
                    </a:solidFill>
                  </a:endParaRPr>
                </a:p>
              </p:txBody>
            </p:sp>
          </p:grpSp>
        </p:grpSp>
      </p:grpSp>
      <p:sp>
        <p:nvSpPr>
          <p:cNvPr id="971" name="TextBox 970"/>
          <p:cNvSpPr txBox="1"/>
          <p:nvPr/>
        </p:nvSpPr>
        <p:spPr>
          <a:xfrm>
            <a:off x="10236200" y="30696"/>
            <a:ext cx="1920471" cy="230832"/>
          </a:xfrm>
          <a:prstGeom prst="rect">
            <a:avLst/>
          </a:prstGeom>
          <a:noFill/>
        </p:spPr>
        <p:txBody>
          <a:bodyPr wrap="square" rtlCol="0">
            <a:spAutoFit/>
          </a:bodyPr>
          <a:lstStyle/>
          <a:p>
            <a:r>
              <a:rPr lang="en-US" sz="900" dirty="0" smtClean="0">
                <a:solidFill>
                  <a:srgbClr val="4D4D4D"/>
                </a:solidFill>
              </a:rPr>
              <a:t>Capwap Tunnel</a:t>
            </a:r>
            <a:endParaRPr lang="en-US" sz="900" dirty="0">
              <a:solidFill>
                <a:srgbClr val="4D4D4D"/>
              </a:solidFill>
            </a:endParaRPr>
          </a:p>
        </p:txBody>
      </p:sp>
      <p:sp>
        <p:nvSpPr>
          <p:cNvPr id="972" name="TextBox 971"/>
          <p:cNvSpPr txBox="1"/>
          <p:nvPr/>
        </p:nvSpPr>
        <p:spPr>
          <a:xfrm>
            <a:off x="10236200" y="272033"/>
            <a:ext cx="1920471" cy="230832"/>
          </a:xfrm>
          <a:prstGeom prst="rect">
            <a:avLst/>
          </a:prstGeom>
          <a:noFill/>
        </p:spPr>
        <p:txBody>
          <a:bodyPr wrap="square" rtlCol="0">
            <a:spAutoFit/>
          </a:bodyPr>
          <a:lstStyle/>
          <a:p>
            <a:r>
              <a:rPr lang="en-US" sz="900" dirty="0" smtClean="0">
                <a:solidFill>
                  <a:srgbClr val="4D4D4D"/>
                </a:solidFill>
              </a:rPr>
              <a:t>Standard Ethernet, No Tunnels</a:t>
            </a:r>
            <a:endParaRPr lang="en-US" sz="900" dirty="0">
              <a:solidFill>
                <a:srgbClr val="4D4D4D"/>
              </a:solidFill>
            </a:endParaRPr>
          </a:p>
        </p:txBody>
      </p:sp>
      <p:sp>
        <p:nvSpPr>
          <p:cNvPr id="973" name="TextBox 972"/>
          <p:cNvSpPr txBox="1"/>
          <p:nvPr/>
        </p:nvSpPr>
        <p:spPr>
          <a:xfrm>
            <a:off x="10236200" y="513370"/>
            <a:ext cx="1920471" cy="369332"/>
          </a:xfrm>
          <a:prstGeom prst="rect">
            <a:avLst/>
          </a:prstGeom>
          <a:noFill/>
        </p:spPr>
        <p:txBody>
          <a:bodyPr wrap="square" rtlCol="0">
            <a:spAutoFit/>
          </a:bodyPr>
          <a:lstStyle/>
          <a:p>
            <a:r>
              <a:rPr lang="en-US" sz="900" dirty="0" smtClean="0">
                <a:solidFill>
                  <a:srgbClr val="4D4D4D"/>
                </a:solidFill>
              </a:rPr>
              <a:t>Guest Tunnel from Switch </a:t>
            </a:r>
            <a:br>
              <a:rPr lang="en-US" sz="900" dirty="0" smtClean="0">
                <a:solidFill>
                  <a:srgbClr val="4D4D4D"/>
                </a:solidFill>
              </a:rPr>
            </a:br>
            <a:r>
              <a:rPr lang="en-US" sz="900" dirty="0" smtClean="0">
                <a:solidFill>
                  <a:srgbClr val="4D4D4D"/>
                </a:solidFill>
              </a:rPr>
              <a:t>to DMZ Controller</a:t>
            </a:r>
            <a:endParaRPr lang="en-US" sz="900" dirty="0">
              <a:solidFill>
                <a:srgbClr val="4D4D4D"/>
              </a:solidFill>
            </a:endParaRPr>
          </a:p>
        </p:txBody>
      </p:sp>
      <p:cxnSp>
        <p:nvCxnSpPr>
          <p:cNvPr id="974" name="Straight Connector 96"/>
          <p:cNvCxnSpPr>
            <a:cxnSpLocks noChangeShapeType="1"/>
          </p:cNvCxnSpPr>
          <p:nvPr/>
        </p:nvCxnSpPr>
        <p:spPr bwMode="auto">
          <a:xfrm flipH="1" flipV="1">
            <a:off x="9922020" y="146112"/>
            <a:ext cx="308723" cy="1"/>
          </a:xfrm>
          <a:prstGeom prst="line">
            <a:avLst/>
          </a:prstGeom>
          <a:noFill/>
          <a:ln w="44450">
            <a:solidFill>
              <a:srgbClr val="FF8C01"/>
            </a:solidFill>
            <a:round/>
            <a:headEnd/>
            <a:tailEnd/>
          </a:ln>
        </p:spPr>
      </p:cxnSp>
      <p:cxnSp>
        <p:nvCxnSpPr>
          <p:cNvPr id="975" name="Straight Connector 96"/>
          <p:cNvCxnSpPr>
            <a:cxnSpLocks noChangeShapeType="1"/>
          </p:cNvCxnSpPr>
          <p:nvPr/>
        </p:nvCxnSpPr>
        <p:spPr bwMode="auto">
          <a:xfrm flipH="1" flipV="1">
            <a:off x="9922020" y="387449"/>
            <a:ext cx="308723" cy="1"/>
          </a:xfrm>
          <a:prstGeom prst="line">
            <a:avLst/>
          </a:prstGeom>
          <a:noFill/>
          <a:ln w="44450">
            <a:solidFill>
              <a:schemeClr val="accent4"/>
            </a:solidFill>
            <a:round/>
            <a:headEnd/>
            <a:tailEnd/>
          </a:ln>
        </p:spPr>
      </p:cxnSp>
      <p:grpSp>
        <p:nvGrpSpPr>
          <p:cNvPr id="285" name="Group 284"/>
          <p:cNvGrpSpPr/>
          <p:nvPr/>
        </p:nvGrpSpPr>
        <p:grpSpPr>
          <a:xfrm>
            <a:off x="4160488" y="2342008"/>
            <a:ext cx="3451190" cy="3104829"/>
            <a:chOff x="4160488" y="2342008"/>
            <a:chExt cx="3451190" cy="3104829"/>
          </a:xfrm>
        </p:grpSpPr>
        <p:sp>
          <p:nvSpPr>
            <p:cNvPr id="564" name="Rounded Rectangle 563"/>
            <p:cNvSpPr/>
            <p:nvPr/>
          </p:nvSpPr>
          <p:spPr>
            <a:xfrm>
              <a:off x="4160488" y="2586322"/>
              <a:ext cx="3451190" cy="2860515"/>
            </a:xfrm>
            <a:prstGeom prst="roundRect">
              <a:avLst>
                <a:gd name="adj" fmla="val 0"/>
              </a:avLst>
            </a:prstGeom>
            <a:gradFill flip="none" rotWithShape="1">
              <a:gsLst>
                <a:gs pos="50000">
                  <a:schemeClr val="bg1"/>
                </a:gs>
                <a:gs pos="100000">
                  <a:schemeClr val="bg1">
                    <a:alpha val="86000"/>
                  </a:schemeClr>
                </a:gs>
                <a:gs pos="0">
                  <a:schemeClr val="bg1">
                    <a:alpha val="86000"/>
                  </a:schemeClr>
                </a:gs>
              </a:gsLst>
              <a:lin ang="30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cxnSp>
          <p:nvCxnSpPr>
            <p:cNvPr id="582" name="Straight Connector 581"/>
            <p:cNvCxnSpPr/>
            <p:nvPr/>
          </p:nvCxnSpPr>
          <p:spPr>
            <a:xfrm flipV="1">
              <a:off x="5170066" y="4165139"/>
              <a:ext cx="2985" cy="896799"/>
            </a:xfrm>
            <a:prstGeom prst="line">
              <a:avLst/>
            </a:prstGeom>
            <a:ln w="444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5" name="TextBox 664"/>
            <p:cNvSpPr txBox="1"/>
            <p:nvPr/>
          </p:nvSpPr>
          <p:spPr>
            <a:xfrm>
              <a:off x="5403190" y="4994000"/>
              <a:ext cx="1045724" cy="238527"/>
            </a:xfrm>
            <a:prstGeom prst="rect">
              <a:avLst/>
            </a:prstGeom>
            <a:noFill/>
          </p:spPr>
          <p:txBody>
            <a:bodyPr wrap="square" rtlCol="0">
              <a:spAutoFit/>
            </a:bodyPr>
            <a:lstStyle/>
            <a:p>
              <a:pPr algn="ctr">
                <a:lnSpc>
                  <a:spcPct val="95000"/>
                </a:lnSpc>
              </a:pPr>
              <a:r>
                <a:rPr lang="en-US" sz="1000" dirty="0" smtClean="0">
                  <a:solidFill>
                    <a:srgbClr val="545454"/>
                  </a:solidFill>
                </a:rPr>
                <a:t>Access Points</a:t>
              </a:r>
              <a:endParaRPr lang="en-US" sz="1000" dirty="0">
                <a:solidFill>
                  <a:srgbClr val="545454"/>
                </a:solidFill>
              </a:endParaRPr>
            </a:p>
          </p:txBody>
        </p:sp>
        <p:sp>
          <p:nvSpPr>
            <p:cNvPr id="666" name="TextBox 665"/>
            <p:cNvSpPr txBox="1"/>
            <p:nvPr/>
          </p:nvSpPr>
          <p:spPr>
            <a:xfrm>
              <a:off x="5407722" y="4332532"/>
              <a:ext cx="1036660" cy="400110"/>
            </a:xfrm>
            <a:prstGeom prst="rect">
              <a:avLst/>
            </a:prstGeom>
            <a:noFill/>
          </p:spPr>
          <p:txBody>
            <a:bodyPr wrap="square" rtlCol="0">
              <a:spAutoFit/>
            </a:bodyPr>
            <a:lstStyle/>
            <a:p>
              <a:pPr algn="ctr"/>
              <a:r>
                <a:rPr lang="en-US" sz="1000" b="1" dirty="0" smtClean="0">
                  <a:solidFill>
                    <a:srgbClr val="F08300"/>
                  </a:solidFill>
                </a:rPr>
                <a:t>NEW: </a:t>
              </a:r>
            </a:p>
            <a:p>
              <a:pPr algn="ctr"/>
              <a:r>
                <a:rPr lang="en-US" sz="1000" dirty="0" smtClean="0">
                  <a:solidFill>
                    <a:srgbClr val="4D4D4D"/>
                  </a:solidFill>
                </a:rPr>
                <a:t>Catalyst 3850</a:t>
              </a:r>
            </a:p>
          </p:txBody>
        </p:sp>
        <p:grpSp>
          <p:nvGrpSpPr>
            <p:cNvPr id="667" name="Group 666"/>
            <p:cNvGrpSpPr/>
            <p:nvPr/>
          </p:nvGrpSpPr>
          <p:grpSpPr>
            <a:xfrm>
              <a:off x="4935187" y="4879954"/>
              <a:ext cx="466619" cy="466619"/>
              <a:chOff x="-1469674" y="7975005"/>
              <a:chExt cx="518466" cy="518466"/>
            </a:xfrm>
          </p:grpSpPr>
          <p:sp>
            <p:nvSpPr>
              <p:cNvPr id="668" name="Oval 667"/>
              <p:cNvSpPr/>
              <p:nvPr/>
            </p:nvSpPr>
            <p:spPr>
              <a:xfrm>
                <a:off x="-1469674" y="7975005"/>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669" name="Group 382"/>
              <p:cNvGrpSpPr/>
              <p:nvPr/>
            </p:nvGrpSpPr>
            <p:grpSpPr>
              <a:xfrm>
                <a:off x="-1349518" y="8093507"/>
                <a:ext cx="280980" cy="285227"/>
                <a:chOff x="2784571" y="3205550"/>
                <a:chExt cx="408950" cy="544212"/>
              </a:xfrm>
              <a:solidFill>
                <a:schemeClr val="bg1"/>
              </a:solidFill>
            </p:grpSpPr>
            <p:sp>
              <p:nvSpPr>
                <p:cNvPr id="670"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671" name="Freeform 670"/>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sp>
          <p:nvSpPr>
            <p:cNvPr id="672" name="Rounded Rectangle 671"/>
            <p:cNvSpPr/>
            <p:nvPr/>
          </p:nvSpPr>
          <p:spPr>
            <a:xfrm>
              <a:off x="4215408" y="4391373"/>
              <a:ext cx="953087" cy="373868"/>
            </a:xfrm>
            <a:prstGeom prst="roundRect">
              <a:avLst>
                <a:gd name="adj" fmla="val 9422"/>
              </a:avLst>
            </a:prstGeom>
            <a:gradFill>
              <a:gsLst>
                <a:gs pos="0">
                  <a:srgbClr val="7B7B7B"/>
                </a:gs>
                <a:gs pos="100000">
                  <a:srgbClr val="696969"/>
                </a:gs>
              </a:gsLst>
              <a:lin ang="3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smtClean="0">
                  <a:solidFill>
                    <a:srgbClr val="FFFFFF"/>
                  </a:solidFill>
                </a:rPr>
                <a:t>Integrated Controller</a:t>
              </a:r>
              <a:endParaRPr lang="en-US" sz="800" dirty="0">
                <a:solidFill>
                  <a:srgbClr val="FFFFFF"/>
                </a:solidFill>
              </a:endParaRPr>
            </a:p>
          </p:txBody>
        </p:sp>
        <p:grpSp>
          <p:nvGrpSpPr>
            <p:cNvPr id="673" name="Group 672"/>
            <p:cNvGrpSpPr/>
            <p:nvPr/>
          </p:nvGrpSpPr>
          <p:grpSpPr>
            <a:xfrm>
              <a:off x="4935187" y="4344998"/>
              <a:ext cx="466619" cy="466619"/>
              <a:chOff x="2089774" y="2497986"/>
              <a:chExt cx="518466" cy="518466"/>
            </a:xfrm>
          </p:grpSpPr>
          <p:sp>
            <p:nvSpPr>
              <p:cNvPr id="674" name="Oval 673"/>
              <p:cNvSpPr/>
              <p:nvPr/>
            </p:nvSpPr>
            <p:spPr>
              <a:xfrm>
                <a:off x="2089774" y="2497986"/>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675" name="Group 674"/>
              <p:cNvGrpSpPr/>
              <p:nvPr/>
            </p:nvGrpSpPr>
            <p:grpSpPr>
              <a:xfrm>
                <a:off x="2189378" y="2556208"/>
                <a:ext cx="319259" cy="402022"/>
                <a:chOff x="10769162" y="4211408"/>
                <a:chExt cx="318019" cy="455341"/>
              </a:xfrm>
            </p:grpSpPr>
            <p:pic>
              <p:nvPicPr>
                <p:cNvPr id="676" name="Picture 675" descr="whiteparts.ai"/>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10769162" y="4211408"/>
                  <a:ext cx="318019" cy="192952"/>
                </a:xfrm>
                <a:prstGeom prst="rect">
                  <a:avLst/>
                </a:prstGeom>
              </p:spPr>
            </p:pic>
            <p:pic>
              <p:nvPicPr>
                <p:cNvPr id="677" name="Picture 676" descr="whiteparts.ai"/>
                <p:cNvPicPr>
                  <a:picLocks noChangeAspect="1"/>
                </p:cNvPicPr>
                <p:nvPr/>
              </p:nvPicPr>
              <p:blipFill>
                <a:blip r:embed="rId9" cstate="print">
                  <a:biLevel thresh="50000"/>
                  <a:extLst>
                    <a:ext uri="{28A0092B-C50C-407E-A947-70E740481C1C}">
                      <a14:useLocalDpi xmlns:a14="http://schemas.microsoft.com/office/drawing/2010/main"/>
                    </a:ext>
                  </a:extLst>
                </a:blip>
                <a:srcRect/>
                <a:stretch>
                  <a:fillRect/>
                </a:stretch>
              </p:blipFill>
              <p:spPr>
                <a:xfrm>
                  <a:off x="10775123" y="4404410"/>
                  <a:ext cx="306097" cy="262339"/>
                </a:xfrm>
                <a:prstGeom prst="rect">
                  <a:avLst/>
                </a:prstGeom>
              </p:spPr>
            </p:pic>
          </p:grpSp>
        </p:grpSp>
        <p:sp>
          <p:nvSpPr>
            <p:cNvPr id="688" name="Rounded Rectangle 687"/>
            <p:cNvSpPr/>
            <p:nvPr/>
          </p:nvSpPr>
          <p:spPr>
            <a:xfrm>
              <a:off x="6590440" y="4391373"/>
              <a:ext cx="953087" cy="373868"/>
            </a:xfrm>
            <a:prstGeom prst="roundRect">
              <a:avLst>
                <a:gd name="adj" fmla="val 9422"/>
              </a:avLst>
            </a:prstGeom>
            <a:gradFill>
              <a:gsLst>
                <a:gs pos="0">
                  <a:srgbClr val="7B7B7B"/>
                </a:gs>
                <a:gs pos="100000">
                  <a:srgbClr val="696969"/>
                </a:gs>
              </a:gsLst>
              <a:lin ang="3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800" dirty="0" smtClean="0">
                  <a:solidFill>
                    <a:srgbClr val="FFFFFF"/>
                  </a:solidFill>
                </a:rPr>
                <a:t>Integrated Controller</a:t>
              </a:r>
              <a:endParaRPr lang="en-US" sz="800" dirty="0">
                <a:solidFill>
                  <a:srgbClr val="FFFFFF"/>
                </a:solidFill>
              </a:endParaRPr>
            </a:p>
          </p:txBody>
        </p:sp>
        <p:pic>
          <p:nvPicPr>
            <p:cNvPr id="690" name="Picture 3"/>
            <p:cNvPicPr>
              <a:picLocks noChangeAspect="1" noChangeArrowheads="1"/>
            </p:cNvPicPr>
            <p:nvPr/>
          </p:nvPicPr>
          <p:blipFill rotWithShape="1">
            <a:blip r:embed="rId7" cstate="print">
              <a:extLst>
                <a:ext uri="{28A0092B-C50C-407E-A947-70E740481C1C}">
                  <a14:useLocalDpi xmlns:a14="http://schemas.microsoft.com/office/drawing/2010/main" val="0"/>
                </a:ext>
              </a:extLst>
            </a:blip>
            <a:stretch/>
          </p:blipFill>
          <p:spPr bwMode="auto">
            <a:xfrm>
              <a:off x="5113441" y="2342008"/>
              <a:ext cx="1596084" cy="1698383"/>
            </a:xfrm>
            <a:prstGeom prst="rect">
              <a:avLst/>
            </a:prstGeom>
            <a:noFill/>
            <a:effectLst/>
          </p:spPr>
        </p:pic>
        <p:sp>
          <p:nvSpPr>
            <p:cNvPr id="696" name="TextBox 695"/>
            <p:cNvSpPr txBox="1"/>
            <p:nvPr/>
          </p:nvSpPr>
          <p:spPr>
            <a:xfrm>
              <a:off x="4246698" y="2765153"/>
              <a:ext cx="544248" cy="238527"/>
            </a:xfrm>
            <a:prstGeom prst="rect">
              <a:avLst/>
            </a:prstGeom>
            <a:noFill/>
          </p:spPr>
          <p:txBody>
            <a:bodyPr wrap="square" rtlCol="0">
              <a:spAutoFit/>
            </a:bodyPr>
            <a:lstStyle/>
            <a:p>
              <a:pPr algn="r">
                <a:lnSpc>
                  <a:spcPct val="95000"/>
                </a:lnSpc>
              </a:pPr>
              <a:r>
                <a:rPr lang="en-US" sz="1000" dirty="0" smtClean="0">
                  <a:solidFill>
                    <a:srgbClr val="545454"/>
                  </a:solidFill>
                </a:rPr>
                <a:t>Prime</a:t>
              </a:r>
              <a:endParaRPr lang="en-US" sz="1000" dirty="0">
                <a:solidFill>
                  <a:srgbClr val="545454"/>
                </a:solidFill>
              </a:endParaRPr>
            </a:p>
          </p:txBody>
        </p:sp>
        <p:sp>
          <p:nvSpPr>
            <p:cNvPr id="724" name="TextBox 723"/>
            <p:cNvSpPr txBox="1"/>
            <p:nvPr/>
          </p:nvSpPr>
          <p:spPr>
            <a:xfrm>
              <a:off x="7037289" y="2765152"/>
              <a:ext cx="420881" cy="238527"/>
            </a:xfrm>
            <a:prstGeom prst="rect">
              <a:avLst/>
            </a:prstGeom>
            <a:noFill/>
          </p:spPr>
          <p:txBody>
            <a:bodyPr wrap="square" rtlCol="0">
              <a:spAutoFit/>
            </a:bodyPr>
            <a:lstStyle/>
            <a:p>
              <a:pPr>
                <a:lnSpc>
                  <a:spcPct val="95000"/>
                </a:lnSpc>
              </a:pPr>
              <a:r>
                <a:rPr lang="en-US" sz="1000" dirty="0" smtClean="0">
                  <a:solidFill>
                    <a:srgbClr val="545454"/>
                  </a:solidFill>
                </a:rPr>
                <a:t>ISE</a:t>
              </a:r>
              <a:endParaRPr lang="en-US" sz="1000" dirty="0">
                <a:solidFill>
                  <a:srgbClr val="545454"/>
                </a:solidFill>
              </a:endParaRPr>
            </a:p>
          </p:txBody>
        </p:sp>
        <p:cxnSp>
          <p:nvCxnSpPr>
            <p:cNvPr id="745" name="Straight Connector 744"/>
            <p:cNvCxnSpPr/>
            <p:nvPr/>
          </p:nvCxnSpPr>
          <p:spPr>
            <a:xfrm flipV="1">
              <a:off x="5173051" y="3442342"/>
              <a:ext cx="435227" cy="621843"/>
            </a:xfrm>
            <a:prstGeom prst="line">
              <a:avLst/>
            </a:prstGeom>
            <a:ln w="444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50" name="Straight Connector 749"/>
            <p:cNvCxnSpPr/>
            <p:nvPr/>
          </p:nvCxnSpPr>
          <p:spPr>
            <a:xfrm flipH="1" flipV="1">
              <a:off x="6262515" y="3442342"/>
              <a:ext cx="435227" cy="621843"/>
            </a:xfrm>
            <a:prstGeom prst="line">
              <a:avLst/>
            </a:prstGeom>
            <a:ln w="44450">
              <a:solidFill>
                <a:srgbClr val="6DB344"/>
              </a:solidFill>
            </a:ln>
          </p:spPr>
          <p:style>
            <a:lnRef idx="1">
              <a:schemeClr val="accent1"/>
            </a:lnRef>
            <a:fillRef idx="0">
              <a:schemeClr val="accent1"/>
            </a:fillRef>
            <a:effectRef idx="0">
              <a:schemeClr val="accent1"/>
            </a:effectRef>
            <a:fontRef idx="minor">
              <a:schemeClr val="tx1"/>
            </a:fontRef>
          </p:style>
        </p:cxnSp>
        <p:cxnSp>
          <p:nvCxnSpPr>
            <p:cNvPr id="751" name="Straight Connector 750"/>
            <p:cNvCxnSpPr/>
            <p:nvPr/>
          </p:nvCxnSpPr>
          <p:spPr>
            <a:xfrm flipV="1">
              <a:off x="6682768" y="4165139"/>
              <a:ext cx="2985" cy="896799"/>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678" name="Group 677"/>
            <p:cNvGrpSpPr/>
            <p:nvPr/>
          </p:nvGrpSpPr>
          <p:grpSpPr>
            <a:xfrm>
              <a:off x="6450298" y="4879954"/>
              <a:ext cx="466619" cy="466619"/>
              <a:chOff x="-1469674" y="7975005"/>
              <a:chExt cx="518466" cy="518466"/>
            </a:xfrm>
          </p:grpSpPr>
          <p:sp>
            <p:nvSpPr>
              <p:cNvPr id="679" name="Oval 678"/>
              <p:cNvSpPr/>
              <p:nvPr/>
            </p:nvSpPr>
            <p:spPr>
              <a:xfrm>
                <a:off x="-1469674" y="7975005"/>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680" name="Group 382"/>
              <p:cNvGrpSpPr/>
              <p:nvPr/>
            </p:nvGrpSpPr>
            <p:grpSpPr>
              <a:xfrm>
                <a:off x="-1349518" y="8093507"/>
                <a:ext cx="280980" cy="285227"/>
                <a:chOff x="2784571" y="3205550"/>
                <a:chExt cx="408950" cy="544212"/>
              </a:xfrm>
              <a:solidFill>
                <a:schemeClr val="bg1"/>
              </a:solidFill>
            </p:grpSpPr>
            <p:sp>
              <p:nvSpPr>
                <p:cNvPr id="681"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682" name="Freeform 681"/>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grpSp>
          <p:nvGrpSpPr>
            <p:cNvPr id="683" name="Group 682"/>
            <p:cNvGrpSpPr/>
            <p:nvPr/>
          </p:nvGrpSpPr>
          <p:grpSpPr>
            <a:xfrm>
              <a:off x="6450298" y="4344998"/>
              <a:ext cx="466619" cy="466619"/>
              <a:chOff x="2089774" y="2497986"/>
              <a:chExt cx="518466" cy="518466"/>
            </a:xfrm>
          </p:grpSpPr>
          <p:sp>
            <p:nvSpPr>
              <p:cNvPr id="684" name="Oval 683"/>
              <p:cNvSpPr/>
              <p:nvPr/>
            </p:nvSpPr>
            <p:spPr>
              <a:xfrm>
                <a:off x="2089774" y="2497986"/>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685" name="Group 684"/>
              <p:cNvGrpSpPr/>
              <p:nvPr/>
            </p:nvGrpSpPr>
            <p:grpSpPr>
              <a:xfrm>
                <a:off x="2189378" y="2556208"/>
                <a:ext cx="319259" cy="402022"/>
                <a:chOff x="10769162" y="4211408"/>
                <a:chExt cx="318019" cy="455341"/>
              </a:xfrm>
            </p:grpSpPr>
            <p:pic>
              <p:nvPicPr>
                <p:cNvPr id="686" name="Picture 685" descr="whiteparts.ai"/>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10769162" y="4211408"/>
                  <a:ext cx="318019" cy="192952"/>
                </a:xfrm>
                <a:prstGeom prst="rect">
                  <a:avLst/>
                </a:prstGeom>
              </p:spPr>
            </p:pic>
            <p:pic>
              <p:nvPicPr>
                <p:cNvPr id="687" name="Picture 686" descr="whiteparts.ai"/>
                <p:cNvPicPr>
                  <a:picLocks noChangeAspect="1"/>
                </p:cNvPicPr>
                <p:nvPr/>
              </p:nvPicPr>
              <p:blipFill>
                <a:blip r:embed="rId9" cstate="print">
                  <a:biLevel thresh="50000"/>
                  <a:extLst>
                    <a:ext uri="{28A0092B-C50C-407E-A947-70E740481C1C}">
                      <a14:useLocalDpi xmlns:a14="http://schemas.microsoft.com/office/drawing/2010/main"/>
                    </a:ext>
                  </a:extLst>
                </a:blip>
                <a:srcRect/>
                <a:stretch>
                  <a:fillRect/>
                </a:stretch>
              </p:blipFill>
              <p:spPr>
                <a:xfrm>
                  <a:off x="10775123" y="4404410"/>
                  <a:ext cx="306097" cy="262339"/>
                </a:xfrm>
                <a:prstGeom prst="rect">
                  <a:avLst/>
                </a:prstGeom>
              </p:spPr>
            </p:pic>
          </p:grpSp>
        </p:grpSp>
        <p:cxnSp>
          <p:nvCxnSpPr>
            <p:cNvPr id="752" name="Straight Connector 751"/>
            <p:cNvCxnSpPr/>
            <p:nvPr/>
          </p:nvCxnSpPr>
          <p:spPr>
            <a:xfrm>
              <a:off x="5038608" y="2910286"/>
              <a:ext cx="590473" cy="478849"/>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4" name="Straight Connector 753"/>
            <p:cNvCxnSpPr/>
            <p:nvPr/>
          </p:nvCxnSpPr>
          <p:spPr>
            <a:xfrm>
              <a:off x="5753953" y="3438314"/>
              <a:ext cx="358073" cy="0"/>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92" name="Group 691"/>
            <p:cNvGrpSpPr/>
            <p:nvPr/>
          </p:nvGrpSpPr>
          <p:grpSpPr>
            <a:xfrm>
              <a:off x="4830763" y="2651107"/>
              <a:ext cx="466619" cy="466619"/>
              <a:chOff x="-3582609" y="6386913"/>
              <a:chExt cx="518466" cy="518466"/>
            </a:xfrm>
          </p:grpSpPr>
          <p:sp>
            <p:nvSpPr>
              <p:cNvPr id="693" name="Oval 692"/>
              <p:cNvSpPr/>
              <p:nvPr/>
            </p:nvSpPr>
            <p:spPr>
              <a:xfrm>
                <a:off x="-3582609" y="6386913"/>
                <a:ext cx="518466" cy="518466"/>
              </a:xfrm>
              <a:prstGeom prst="ellipse">
                <a:avLst/>
              </a:prstGeom>
              <a:gradFill flip="none" rotWithShape="1">
                <a:gsLst>
                  <a:gs pos="100000">
                    <a:schemeClr val="tx1">
                      <a:lumMod val="75000"/>
                    </a:schemeClr>
                  </a:gs>
                  <a:gs pos="0">
                    <a:schemeClr val="tx1">
                      <a:lumMod val="60000"/>
                      <a:lumOff val="40000"/>
                    </a:schemeClr>
                  </a:gs>
                </a:gsLst>
                <a:path path="circle">
                  <a:fillToRect l="100000" t="100000"/>
                </a:path>
                <a:tileRect r="-100000" b="-100000"/>
              </a:gra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694" name="Freeform 18"/>
              <p:cNvSpPr>
                <a:spLocks noEditPoints="1"/>
              </p:cNvSpPr>
              <p:nvPr/>
            </p:nvSpPr>
            <p:spPr bwMode="auto">
              <a:xfrm>
                <a:off x="-3313974" y="6564016"/>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695" name="Freeform 6"/>
              <p:cNvSpPr>
                <a:spLocks noEditPoints="1"/>
              </p:cNvSpPr>
              <p:nvPr/>
            </p:nvSpPr>
            <p:spPr bwMode="auto">
              <a:xfrm>
                <a:off x="-3470144" y="6502971"/>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cxnSp>
          <p:nvCxnSpPr>
            <p:cNvPr id="756" name="Straight Connector 755"/>
            <p:cNvCxnSpPr/>
            <p:nvPr/>
          </p:nvCxnSpPr>
          <p:spPr>
            <a:xfrm flipH="1">
              <a:off x="6227843" y="2910286"/>
              <a:ext cx="590473" cy="478849"/>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97" name="Group 696"/>
            <p:cNvGrpSpPr/>
            <p:nvPr/>
          </p:nvGrpSpPr>
          <p:grpSpPr>
            <a:xfrm>
              <a:off x="6612804" y="2651106"/>
              <a:ext cx="466619" cy="466619"/>
              <a:chOff x="-3582607" y="5404844"/>
              <a:chExt cx="518466" cy="518466"/>
            </a:xfrm>
          </p:grpSpPr>
          <p:sp>
            <p:nvSpPr>
              <p:cNvPr id="698" name="Oval 697"/>
              <p:cNvSpPr/>
              <p:nvPr/>
            </p:nvSpPr>
            <p:spPr>
              <a:xfrm>
                <a:off x="-3582607" y="5404844"/>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rgbClr val="545454"/>
                  </a:solidFill>
                </a:endParaRPr>
              </a:p>
            </p:txBody>
          </p:sp>
          <p:grpSp>
            <p:nvGrpSpPr>
              <p:cNvPr id="699" name="Group 63"/>
              <p:cNvGrpSpPr/>
              <p:nvPr/>
            </p:nvGrpSpPr>
            <p:grpSpPr>
              <a:xfrm>
                <a:off x="-3459948" y="5476188"/>
                <a:ext cx="269505" cy="377820"/>
                <a:chOff x="543004" y="6860135"/>
                <a:chExt cx="382845" cy="548004"/>
              </a:xfrm>
              <a:solidFill>
                <a:srgbClr val="FFFFFF"/>
              </a:solidFill>
              <a:effectLst/>
            </p:grpSpPr>
            <p:sp>
              <p:nvSpPr>
                <p:cNvPr id="700"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1"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2"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3"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4"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5"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6"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7"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8"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09"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0"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1"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2"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3"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4"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5"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6"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7"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8"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19"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20"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21"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22"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23"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cxnSp>
          <p:nvCxnSpPr>
            <p:cNvPr id="981" name="Straight Connector 980"/>
            <p:cNvCxnSpPr/>
            <p:nvPr/>
          </p:nvCxnSpPr>
          <p:spPr>
            <a:xfrm>
              <a:off x="5753953" y="3335690"/>
              <a:ext cx="358073" cy="0"/>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962" name="Group 961"/>
            <p:cNvGrpSpPr/>
            <p:nvPr/>
          </p:nvGrpSpPr>
          <p:grpSpPr>
            <a:xfrm>
              <a:off x="5374969" y="3155826"/>
              <a:ext cx="466619" cy="466619"/>
              <a:chOff x="5374969" y="3155826"/>
              <a:chExt cx="466619" cy="466619"/>
            </a:xfrm>
          </p:grpSpPr>
          <p:sp>
            <p:nvSpPr>
              <p:cNvPr id="736" name="Oval 735"/>
              <p:cNvSpPr/>
              <p:nvPr/>
            </p:nvSpPr>
            <p:spPr>
              <a:xfrm>
                <a:off x="5374969" y="3155826"/>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961" name="Group 960"/>
              <p:cNvGrpSpPr/>
              <p:nvPr/>
            </p:nvGrpSpPr>
            <p:grpSpPr>
              <a:xfrm>
                <a:off x="5492608" y="3246817"/>
                <a:ext cx="231341" cy="284636"/>
                <a:chOff x="5492608" y="3246817"/>
                <a:chExt cx="231341" cy="284636"/>
              </a:xfrm>
            </p:grpSpPr>
            <p:sp>
              <p:nvSpPr>
                <p:cNvPr id="988" name="Rectangle 987"/>
                <p:cNvSpPr/>
                <p:nvPr/>
              </p:nvSpPr>
              <p:spPr>
                <a:xfrm>
                  <a:off x="5492608" y="3246817"/>
                  <a:ext cx="231341" cy="284636"/>
                </a:xfrm>
                <a:prstGeom prst="rect">
                  <a:avLst/>
                </a:pr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solidFill>
                      <a:srgbClr val="545454"/>
                    </a:solidFill>
                  </a:endParaRPr>
                </a:p>
              </p:txBody>
            </p:sp>
            <p:grpSp>
              <p:nvGrpSpPr>
                <p:cNvPr id="989" name="Group 988"/>
                <p:cNvGrpSpPr/>
                <p:nvPr/>
              </p:nvGrpSpPr>
              <p:grpSpPr>
                <a:xfrm>
                  <a:off x="5533853" y="3276591"/>
                  <a:ext cx="148850" cy="225089"/>
                  <a:chOff x="5030789" y="1952625"/>
                  <a:chExt cx="2024073" cy="3060785"/>
                </a:xfrm>
              </p:grpSpPr>
              <p:sp>
                <p:nvSpPr>
                  <p:cNvPr id="990" name="Freeform 6"/>
                  <p:cNvSpPr>
                    <a:spLocks noEditPoints="1"/>
                  </p:cNvSpPr>
                  <p:nvPr/>
                </p:nvSpPr>
                <p:spPr bwMode="auto">
                  <a:xfrm>
                    <a:off x="5135563" y="1952625"/>
                    <a:ext cx="1919287" cy="739775"/>
                  </a:xfrm>
                  <a:custGeom>
                    <a:avLst/>
                    <a:gdLst>
                      <a:gd name="T0" fmla="*/ 971 w 1209"/>
                      <a:gd name="T1" fmla="*/ 147 h 466"/>
                      <a:gd name="T2" fmla="*/ 1209 w 1209"/>
                      <a:gd name="T3" fmla="*/ 147 h 466"/>
                      <a:gd name="T4" fmla="*/ 1209 w 1209"/>
                      <a:gd name="T5" fmla="*/ 0 h 466"/>
                      <a:gd name="T6" fmla="*/ 921 w 1209"/>
                      <a:gd name="T7" fmla="*/ 0 h 466"/>
                      <a:gd name="T8" fmla="*/ 921 w 1209"/>
                      <a:gd name="T9" fmla="*/ 62 h 466"/>
                      <a:gd name="T10" fmla="*/ 285 w 1209"/>
                      <a:gd name="T11" fmla="*/ 62 h 466"/>
                      <a:gd name="T12" fmla="*/ 285 w 1209"/>
                      <a:gd name="T13" fmla="*/ 0 h 466"/>
                      <a:gd name="T14" fmla="*/ 0 w 1209"/>
                      <a:gd name="T15" fmla="*/ 0 h 466"/>
                      <a:gd name="T16" fmla="*/ 0 w 1209"/>
                      <a:gd name="T17" fmla="*/ 147 h 466"/>
                      <a:gd name="T18" fmla="*/ 248 w 1209"/>
                      <a:gd name="T19" fmla="*/ 147 h 466"/>
                      <a:gd name="T20" fmla="*/ 262 w 1209"/>
                      <a:gd name="T21" fmla="*/ 149 h 466"/>
                      <a:gd name="T22" fmla="*/ 567 w 1209"/>
                      <a:gd name="T23" fmla="*/ 234 h 466"/>
                      <a:gd name="T24" fmla="*/ 262 w 1209"/>
                      <a:gd name="T25" fmla="*/ 319 h 466"/>
                      <a:gd name="T26" fmla="*/ 0 w 1209"/>
                      <a:gd name="T27" fmla="*/ 319 h 466"/>
                      <a:gd name="T28" fmla="*/ 0 w 1209"/>
                      <a:gd name="T29" fmla="*/ 466 h 466"/>
                      <a:gd name="T30" fmla="*/ 285 w 1209"/>
                      <a:gd name="T31" fmla="*/ 466 h 466"/>
                      <a:gd name="T32" fmla="*/ 285 w 1209"/>
                      <a:gd name="T33" fmla="*/ 402 h 466"/>
                      <a:gd name="T34" fmla="*/ 921 w 1209"/>
                      <a:gd name="T35" fmla="*/ 402 h 466"/>
                      <a:gd name="T36" fmla="*/ 921 w 1209"/>
                      <a:gd name="T37" fmla="*/ 466 h 466"/>
                      <a:gd name="T38" fmla="*/ 1209 w 1209"/>
                      <a:gd name="T39" fmla="*/ 466 h 466"/>
                      <a:gd name="T40" fmla="*/ 1209 w 1209"/>
                      <a:gd name="T41" fmla="*/ 319 h 466"/>
                      <a:gd name="T42" fmla="*/ 954 w 1209"/>
                      <a:gd name="T43" fmla="*/ 319 h 466"/>
                      <a:gd name="T44" fmla="*/ 649 w 1209"/>
                      <a:gd name="T45" fmla="*/ 234 h 466"/>
                      <a:gd name="T46" fmla="*/ 954 w 1209"/>
                      <a:gd name="T47" fmla="*/ 149 h 466"/>
                      <a:gd name="T48" fmla="*/ 971 w 1209"/>
                      <a:gd name="T49" fmla="*/ 147 h 466"/>
                      <a:gd name="T50" fmla="*/ 921 w 1209"/>
                      <a:gd name="T51" fmla="*/ 333 h 466"/>
                      <a:gd name="T52" fmla="*/ 921 w 1209"/>
                      <a:gd name="T53" fmla="*/ 381 h 466"/>
                      <a:gd name="T54" fmla="*/ 285 w 1209"/>
                      <a:gd name="T55" fmla="*/ 381 h 466"/>
                      <a:gd name="T56" fmla="*/ 285 w 1209"/>
                      <a:gd name="T57" fmla="*/ 333 h 466"/>
                      <a:gd name="T58" fmla="*/ 609 w 1209"/>
                      <a:gd name="T59" fmla="*/ 246 h 466"/>
                      <a:gd name="T60" fmla="*/ 921 w 1209"/>
                      <a:gd name="T61" fmla="*/ 333 h 466"/>
                      <a:gd name="T62" fmla="*/ 921 w 1209"/>
                      <a:gd name="T63" fmla="*/ 137 h 466"/>
                      <a:gd name="T64" fmla="*/ 609 w 1209"/>
                      <a:gd name="T65" fmla="*/ 222 h 466"/>
                      <a:gd name="T66" fmla="*/ 285 w 1209"/>
                      <a:gd name="T67" fmla="*/ 135 h 466"/>
                      <a:gd name="T68" fmla="*/ 285 w 1209"/>
                      <a:gd name="T69" fmla="*/ 85 h 466"/>
                      <a:gd name="T70" fmla="*/ 921 w 1209"/>
                      <a:gd name="T71" fmla="*/ 85 h 466"/>
                      <a:gd name="T72" fmla="*/ 921 w 1209"/>
                      <a:gd name="T73" fmla="*/ 13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9" h="466">
                        <a:moveTo>
                          <a:pt x="971" y="147"/>
                        </a:moveTo>
                        <a:lnTo>
                          <a:pt x="1209" y="147"/>
                        </a:lnTo>
                        <a:lnTo>
                          <a:pt x="1209" y="0"/>
                        </a:lnTo>
                        <a:lnTo>
                          <a:pt x="921" y="0"/>
                        </a:lnTo>
                        <a:lnTo>
                          <a:pt x="921" y="62"/>
                        </a:lnTo>
                        <a:lnTo>
                          <a:pt x="285" y="62"/>
                        </a:lnTo>
                        <a:lnTo>
                          <a:pt x="285" y="0"/>
                        </a:lnTo>
                        <a:lnTo>
                          <a:pt x="0" y="0"/>
                        </a:lnTo>
                        <a:lnTo>
                          <a:pt x="0" y="147"/>
                        </a:lnTo>
                        <a:lnTo>
                          <a:pt x="248" y="147"/>
                        </a:lnTo>
                        <a:lnTo>
                          <a:pt x="262" y="149"/>
                        </a:lnTo>
                        <a:lnTo>
                          <a:pt x="567" y="234"/>
                        </a:lnTo>
                        <a:lnTo>
                          <a:pt x="262" y="319"/>
                        </a:lnTo>
                        <a:lnTo>
                          <a:pt x="0" y="319"/>
                        </a:lnTo>
                        <a:lnTo>
                          <a:pt x="0" y="466"/>
                        </a:lnTo>
                        <a:lnTo>
                          <a:pt x="285" y="466"/>
                        </a:lnTo>
                        <a:lnTo>
                          <a:pt x="285" y="402"/>
                        </a:lnTo>
                        <a:lnTo>
                          <a:pt x="921" y="402"/>
                        </a:lnTo>
                        <a:lnTo>
                          <a:pt x="921" y="466"/>
                        </a:lnTo>
                        <a:lnTo>
                          <a:pt x="1209" y="466"/>
                        </a:lnTo>
                        <a:lnTo>
                          <a:pt x="1209" y="319"/>
                        </a:lnTo>
                        <a:lnTo>
                          <a:pt x="954" y="319"/>
                        </a:lnTo>
                        <a:lnTo>
                          <a:pt x="649" y="234"/>
                        </a:lnTo>
                        <a:lnTo>
                          <a:pt x="954" y="149"/>
                        </a:lnTo>
                        <a:lnTo>
                          <a:pt x="971" y="147"/>
                        </a:lnTo>
                        <a:close/>
                        <a:moveTo>
                          <a:pt x="921" y="333"/>
                        </a:moveTo>
                        <a:lnTo>
                          <a:pt x="921" y="381"/>
                        </a:lnTo>
                        <a:lnTo>
                          <a:pt x="285" y="381"/>
                        </a:lnTo>
                        <a:lnTo>
                          <a:pt x="285" y="333"/>
                        </a:lnTo>
                        <a:lnTo>
                          <a:pt x="609" y="246"/>
                        </a:lnTo>
                        <a:lnTo>
                          <a:pt x="921" y="333"/>
                        </a:lnTo>
                        <a:close/>
                        <a:moveTo>
                          <a:pt x="921" y="137"/>
                        </a:moveTo>
                        <a:lnTo>
                          <a:pt x="609" y="222"/>
                        </a:lnTo>
                        <a:lnTo>
                          <a:pt x="285" y="135"/>
                        </a:lnTo>
                        <a:lnTo>
                          <a:pt x="285" y="85"/>
                        </a:lnTo>
                        <a:lnTo>
                          <a:pt x="921" y="85"/>
                        </a:lnTo>
                        <a:lnTo>
                          <a:pt x="921" y="1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91" name="Freeform 7"/>
                  <p:cNvSpPr>
                    <a:spLocks/>
                  </p:cNvSpPr>
                  <p:nvPr/>
                </p:nvSpPr>
                <p:spPr bwMode="auto">
                  <a:xfrm>
                    <a:off x="5030789" y="2987584"/>
                    <a:ext cx="2024073" cy="2025826"/>
                  </a:xfrm>
                  <a:custGeom>
                    <a:avLst/>
                    <a:gdLst>
                      <a:gd name="T0" fmla="*/ 436 w 484"/>
                      <a:gd name="T1" fmla="*/ 188 h 484"/>
                      <a:gd name="T2" fmla="*/ 420 w 484"/>
                      <a:gd name="T3" fmla="*/ 205 h 484"/>
                      <a:gd name="T4" fmla="*/ 339 w 484"/>
                      <a:gd name="T5" fmla="*/ 161 h 484"/>
                      <a:gd name="T6" fmla="*/ 404 w 484"/>
                      <a:gd name="T7" fmla="*/ 152 h 484"/>
                      <a:gd name="T8" fmla="*/ 417 w 484"/>
                      <a:gd name="T9" fmla="*/ 81 h 484"/>
                      <a:gd name="T10" fmla="*/ 412 w 484"/>
                      <a:gd name="T11" fmla="*/ 70 h 484"/>
                      <a:gd name="T12" fmla="*/ 342 w 484"/>
                      <a:gd name="T13" fmla="*/ 66 h 484"/>
                      <a:gd name="T14" fmla="*/ 342 w 484"/>
                      <a:gd name="T15" fmla="*/ 90 h 484"/>
                      <a:gd name="T16" fmla="*/ 254 w 484"/>
                      <a:gd name="T17" fmla="*/ 116 h 484"/>
                      <a:gd name="T18" fmla="*/ 294 w 484"/>
                      <a:gd name="T19" fmla="*/ 64 h 484"/>
                      <a:gd name="T20" fmla="*/ 252 w 484"/>
                      <a:gd name="T21" fmla="*/ 4 h 484"/>
                      <a:gd name="T22" fmla="*/ 241 w 484"/>
                      <a:gd name="T23" fmla="*/ 0 h 484"/>
                      <a:gd name="T24" fmla="*/ 189 w 484"/>
                      <a:gd name="T25" fmla="*/ 47 h 484"/>
                      <a:gd name="T26" fmla="*/ 205 w 484"/>
                      <a:gd name="T27" fmla="*/ 64 h 484"/>
                      <a:gd name="T28" fmla="*/ 161 w 484"/>
                      <a:gd name="T29" fmla="*/ 145 h 484"/>
                      <a:gd name="T30" fmla="*/ 153 w 484"/>
                      <a:gd name="T31" fmla="*/ 79 h 484"/>
                      <a:gd name="T32" fmla="*/ 81 w 484"/>
                      <a:gd name="T33" fmla="*/ 66 h 484"/>
                      <a:gd name="T34" fmla="*/ 70 w 484"/>
                      <a:gd name="T35" fmla="*/ 71 h 484"/>
                      <a:gd name="T36" fmla="*/ 67 w 484"/>
                      <a:gd name="T37" fmla="*/ 142 h 484"/>
                      <a:gd name="T38" fmla="*/ 90 w 484"/>
                      <a:gd name="T39" fmla="*/ 142 h 484"/>
                      <a:gd name="T40" fmla="*/ 116 w 484"/>
                      <a:gd name="T41" fmla="*/ 230 h 484"/>
                      <a:gd name="T42" fmla="*/ 64 w 484"/>
                      <a:gd name="T43" fmla="*/ 190 h 484"/>
                      <a:gd name="T44" fmla="*/ 4 w 484"/>
                      <a:gd name="T45" fmla="*/ 231 h 484"/>
                      <a:gd name="T46" fmla="*/ 0 w 484"/>
                      <a:gd name="T47" fmla="*/ 243 h 484"/>
                      <a:gd name="T48" fmla="*/ 47 w 484"/>
                      <a:gd name="T49" fmla="*/ 295 h 484"/>
                      <a:gd name="T50" fmla="*/ 64 w 484"/>
                      <a:gd name="T51" fmla="*/ 278 h 484"/>
                      <a:gd name="T52" fmla="*/ 145 w 484"/>
                      <a:gd name="T53" fmla="*/ 323 h 484"/>
                      <a:gd name="T54" fmla="*/ 79 w 484"/>
                      <a:gd name="T55" fmla="*/ 331 h 484"/>
                      <a:gd name="T56" fmla="*/ 67 w 484"/>
                      <a:gd name="T57" fmla="*/ 403 h 484"/>
                      <a:gd name="T58" fmla="*/ 72 w 484"/>
                      <a:gd name="T59" fmla="*/ 414 h 484"/>
                      <a:gd name="T60" fmla="*/ 142 w 484"/>
                      <a:gd name="T61" fmla="*/ 417 h 484"/>
                      <a:gd name="T62" fmla="*/ 142 w 484"/>
                      <a:gd name="T63" fmla="*/ 394 h 484"/>
                      <a:gd name="T64" fmla="*/ 230 w 484"/>
                      <a:gd name="T65" fmla="*/ 368 h 484"/>
                      <a:gd name="T66" fmla="*/ 190 w 484"/>
                      <a:gd name="T67" fmla="*/ 420 h 484"/>
                      <a:gd name="T68" fmla="*/ 232 w 484"/>
                      <a:gd name="T69" fmla="*/ 479 h 484"/>
                      <a:gd name="T70" fmla="*/ 243 w 484"/>
                      <a:gd name="T71" fmla="*/ 484 h 484"/>
                      <a:gd name="T72" fmla="*/ 295 w 484"/>
                      <a:gd name="T73" fmla="*/ 436 h 484"/>
                      <a:gd name="T74" fmla="*/ 279 w 484"/>
                      <a:gd name="T75" fmla="*/ 420 h 484"/>
                      <a:gd name="T76" fmla="*/ 322 w 484"/>
                      <a:gd name="T77" fmla="*/ 339 h 484"/>
                      <a:gd name="T78" fmla="*/ 331 w 484"/>
                      <a:gd name="T79" fmla="*/ 404 h 484"/>
                      <a:gd name="T80" fmla="*/ 403 w 484"/>
                      <a:gd name="T81" fmla="*/ 417 h 484"/>
                      <a:gd name="T82" fmla="*/ 414 w 484"/>
                      <a:gd name="T83" fmla="*/ 412 h 484"/>
                      <a:gd name="T84" fmla="*/ 417 w 484"/>
                      <a:gd name="T85" fmla="*/ 342 h 484"/>
                      <a:gd name="T86" fmla="*/ 394 w 484"/>
                      <a:gd name="T87" fmla="*/ 342 h 484"/>
                      <a:gd name="T88" fmla="*/ 368 w 484"/>
                      <a:gd name="T89" fmla="*/ 254 h 484"/>
                      <a:gd name="T90" fmla="*/ 420 w 484"/>
                      <a:gd name="T91" fmla="*/ 294 h 484"/>
                      <a:gd name="T92" fmla="*/ 480 w 484"/>
                      <a:gd name="T93" fmla="*/ 252 h 484"/>
                      <a:gd name="T94" fmla="*/ 484 w 484"/>
                      <a:gd name="T95" fmla="*/ 241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4" h="484">
                        <a:moveTo>
                          <a:pt x="481" y="234"/>
                        </a:moveTo>
                        <a:cubicBezTo>
                          <a:pt x="481" y="233"/>
                          <a:pt x="480" y="232"/>
                          <a:pt x="480" y="231"/>
                        </a:cubicBezTo>
                        <a:cubicBezTo>
                          <a:pt x="436" y="188"/>
                          <a:pt x="436" y="188"/>
                          <a:pt x="436" y="188"/>
                        </a:cubicBezTo>
                        <a:cubicBezTo>
                          <a:pt x="432" y="184"/>
                          <a:pt x="426" y="184"/>
                          <a:pt x="421" y="188"/>
                        </a:cubicBezTo>
                        <a:cubicBezTo>
                          <a:pt x="420" y="190"/>
                          <a:pt x="420" y="190"/>
                          <a:pt x="420" y="190"/>
                        </a:cubicBezTo>
                        <a:cubicBezTo>
                          <a:pt x="416" y="194"/>
                          <a:pt x="416" y="201"/>
                          <a:pt x="420" y="205"/>
                        </a:cubicBezTo>
                        <a:cubicBezTo>
                          <a:pt x="445" y="230"/>
                          <a:pt x="445" y="230"/>
                          <a:pt x="445" y="230"/>
                        </a:cubicBezTo>
                        <a:cubicBezTo>
                          <a:pt x="368" y="230"/>
                          <a:pt x="368" y="230"/>
                          <a:pt x="368" y="230"/>
                        </a:cubicBezTo>
                        <a:cubicBezTo>
                          <a:pt x="365" y="204"/>
                          <a:pt x="355" y="180"/>
                          <a:pt x="339" y="161"/>
                        </a:cubicBezTo>
                        <a:cubicBezTo>
                          <a:pt x="394" y="107"/>
                          <a:pt x="394" y="107"/>
                          <a:pt x="394" y="107"/>
                        </a:cubicBezTo>
                        <a:cubicBezTo>
                          <a:pt x="394" y="142"/>
                          <a:pt x="394" y="142"/>
                          <a:pt x="394" y="142"/>
                        </a:cubicBezTo>
                        <a:cubicBezTo>
                          <a:pt x="394" y="148"/>
                          <a:pt x="398" y="152"/>
                          <a:pt x="404" y="152"/>
                        </a:cubicBezTo>
                        <a:cubicBezTo>
                          <a:pt x="407" y="152"/>
                          <a:pt x="407" y="152"/>
                          <a:pt x="407" y="152"/>
                        </a:cubicBezTo>
                        <a:cubicBezTo>
                          <a:pt x="412" y="152"/>
                          <a:pt x="417" y="148"/>
                          <a:pt x="417" y="142"/>
                        </a:cubicBezTo>
                        <a:cubicBezTo>
                          <a:pt x="417" y="81"/>
                          <a:pt x="417" y="81"/>
                          <a:pt x="417" y="81"/>
                        </a:cubicBezTo>
                        <a:cubicBezTo>
                          <a:pt x="417" y="81"/>
                          <a:pt x="417" y="80"/>
                          <a:pt x="417" y="80"/>
                        </a:cubicBezTo>
                        <a:cubicBezTo>
                          <a:pt x="417" y="77"/>
                          <a:pt x="416" y="74"/>
                          <a:pt x="414" y="71"/>
                        </a:cubicBezTo>
                        <a:cubicBezTo>
                          <a:pt x="412" y="70"/>
                          <a:pt x="412" y="70"/>
                          <a:pt x="412" y="70"/>
                        </a:cubicBezTo>
                        <a:cubicBezTo>
                          <a:pt x="410" y="68"/>
                          <a:pt x="408" y="67"/>
                          <a:pt x="405" y="67"/>
                        </a:cubicBezTo>
                        <a:cubicBezTo>
                          <a:pt x="404" y="67"/>
                          <a:pt x="404" y="66"/>
                          <a:pt x="403" y="66"/>
                        </a:cubicBezTo>
                        <a:cubicBezTo>
                          <a:pt x="342" y="66"/>
                          <a:pt x="342" y="66"/>
                          <a:pt x="342" y="66"/>
                        </a:cubicBezTo>
                        <a:cubicBezTo>
                          <a:pt x="336" y="66"/>
                          <a:pt x="331" y="71"/>
                          <a:pt x="331" y="77"/>
                        </a:cubicBezTo>
                        <a:cubicBezTo>
                          <a:pt x="331" y="79"/>
                          <a:pt x="331" y="79"/>
                          <a:pt x="331" y="79"/>
                        </a:cubicBezTo>
                        <a:cubicBezTo>
                          <a:pt x="331" y="85"/>
                          <a:pt x="336" y="90"/>
                          <a:pt x="342" y="90"/>
                        </a:cubicBezTo>
                        <a:cubicBezTo>
                          <a:pt x="377" y="90"/>
                          <a:pt x="377" y="90"/>
                          <a:pt x="377" y="90"/>
                        </a:cubicBezTo>
                        <a:cubicBezTo>
                          <a:pt x="323" y="145"/>
                          <a:pt x="323" y="145"/>
                          <a:pt x="323" y="145"/>
                        </a:cubicBezTo>
                        <a:cubicBezTo>
                          <a:pt x="304" y="129"/>
                          <a:pt x="280" y="118"/>
                          <a:pt x="254" y="116"/>
                        </a:cubicBezTo>
                        <a:cubicBezTo>
                          <a:pt x="254" y="39"/>
                          <a:pt x="254" y="39"/>
                          <a:pt x="254" y="39"/>
                        </a:cubicBezTo>
                        <a:cubicBezTo>
                          <a:pt x="279" y="64"/>
                          <a:pt x="279" y="64"/>
                          <a:pt x="279" y="64"/>
                        </a:cubicBezTo>
                        <a:cubicBezTo>
                          <a:pt x="283" y="68"/>
                          <a:pt x="289" y="68"/>
                          <a:pt x="294" y="64"/>
                        </a:cubicBezTo>
                        <a:cubicBezTo>
                          <a:pt x="295" y="62"/>
                          <a:pt x="295" y="62"/>
                          <a:pt x="295" y="62"/>
                        </a:cubicBezTo>
                        <a:cubicBezTo>
                          <a:pt x="299" y="58"/>
                          <a:pt x="299" y="51"/>
                          <a:pt x="295" y="47"/>
                        </a:cubicBezTo>
                        <a:cubicBezTo>
                          <a:pt x="252" y="4"/>
                          <a:pt x="252" y="4"/>
                          <a:pt x="252" y="4"/>
                        </a:cubicBezTo>
                        <a:cubicBezTo>
                          <a:pt x="252" y="4"/>
                          <a:pt x="252" y="4"/>
                          <a:pt x="251" y="3"/>
                        </a:cubicBezTo>
                        <a:cubicBezTo>
                          <a:pt x="249" y="1"/>
                          <a:pt x="246" y="0"/>
                          <a:pt x="243" y="0"/>
                        </a:cubicBezTo>
                        <a:cubicBezTo>
                          <a:pt x="241" y="0"/>
                          <a:pt x="241" y="0"/>
                          <a:pt x="241" y="0"/>
                        </a:cubicBezTo>
                        <a:cubicBezTo>
                          <a:pt x="238" y="0"/>
                          <a:pt x="236" y="1"/>
                          <a:pt x="234" y="2"/>
                        </a:cubicBezTo>
                        <a:cubicBezTo>
                          <a:pt x="233" y="3"/>
                          <a:pt x="232" y="3"/>
                          <a:pt x="232" y="4"/>
                        </a:cubicBezTo>
                        <a:cubicBezTo>
                          <a:pt x="189" y="47"/>
                          <a:pt x="189" y="47"/>
                          <a:pt x="189" y="47"/>
                        </a:cubicBezTo>
                        <a:cubicBezTo>
                          <a:pt x="184" y="51"/>
                          <a:pt x="184" y="58"/>
                          <a:pt x="189" y="62"/>
                        </a:cubicBezTo>
                        <a:cubicBezTo>
                          <a:pt x="190" y="64"/>
                          <a:pt x="190" y="64"/>
                          <a:pt x="190" y="64"/>
                        </a:cubicBezTo>
                        <a:cubicBezTo>
                          <a:pt x="194" y="68"/>
                          <a:pt x="201" y="68"/>
                          <a:pt x="205" y="64"/>
                        </a:cubicBezTo>
                        <a:cubicBezTo>
                          <a:pt x="230" y="38"/>
                          <a:pt x="230" y="38"/>
                          <a:pt x="230" y="38"/>
                        </a:cubicBezTo>
                        <a:cubicBezTo>
                          <a:pt x="230" y="116"/>
                          <a:pt x="230" y="116"/>
                          <a:pt x="230" y="116"/>
                        </a:cubicBezTo>
                        <a:cubicBezTo>
                          <a:pt x="204" y="118"/>
                          <a:pt x="180" y="129"/>
                          <a:pt x="161" y="145"/>
                        </a:cubicBezTo>
                        <a:cubicBezTo>
                          <a:pt x="106" y="90"/>
                          <a:pt x="106" y="90"/>
                          <a:pt x="106" y="90"/>
                        </a:cubicBezTo>
                        <a:cubicBezTo>
                          <a:pt x="142" y="90"/>
                          <a:pt x="142" y="90"/>
                          <a:pt x="142" y="90"/>
                        </a:cubicBezTo>
                        <a:cubicBezTo>
                          <a:pt x="148" y="90"/>
                          <a:pt x="153" y="85"/>
                          <a:pt x="153" y="79"/>
                        </a:cubicBezTo>
                        <a:cubicBezTo>
                          <a:pt x="153" y="77"/>
                          <a:pt x="153" y="77"/>
                          <a:pt x="153" y="77"/>
                        </a:cubicBezTo>
                        <a:cubicBezTo>
                          <a:pt x="153" y="71"/>
                          <a:pt x="148" y="66"/>
                          <a:pt x="142" y="66"/>
                        </a:cubicBezTo>
                        <a:cubicBezTo>
                          <a:pt x="81" y="66"/>
                          <a:pt x="81" y="66"/>
                          <a:pt x="81" y="66"/>
                        </a:cubicBezTo>
                        <a:cubicBezTo>
                          <a:pt x="80" y="66"/>
                          <a:pt x="79" y="67"/>
                          <a:pt x="78" y="67"/>
                        </a:cubicBezTo>
                        <a:cubicBezTo>
                          <a:pt x="76" y="67"/>
                          <a:pt x="73" y="68"/>
                          <a:pt x="71" y="70"/>
                        </a:cubicBezTo>
                        <a:cubicBezTo>
                          <a:pt x="70" y="71"/>
                          <a:pt x="70" y="71"/>
                          <a:pt x="70" y="71"/>
                        </a:cubicBezTo>
                        <a:cubicBezTo>
                          <a:pt x="67" y="74"/>
                          <a:pt x="66" y="77"/>
                          <a:pt x="67" y="80"/>
                        </a:cubicBezTo>
                        <a:cubicBezTo>
                          <a:pt x="67" y="80"/>
                          <a:pt x="67" y="81"/>
                          <a:pt x="67" y="81"/>
                        </a:cubicBezTo>
                        <a:cubicBezTo>
                          <a:pt x="67" y="142"/>
                          <a:pt x="67" y="142"/>
                          <a:pt x="67" y="142"/>
                        </a:cubicBezTo>
                        <a:cubicBezTo>
                          <a:pt x="67" y="148"/>
                          <a:pt x="71" y="152"/>
                          <a:pt x="77" y="152"/>
                        </a:cubicBezTo>
                        <a:cubicBezTo>
                          <a:pt x="79" y="152"/>
                          <a:pt x="79" y="152"/>
                          <a:pt x="79" y="152"/>
                        </a:cubicBezTo>
                        <a:cubicBezTo>
                          <a:pt x="85" y="152"/>
                          <a:pt x="90" y="148"/>
                          <a:pt x="90" y="142"/>
                        </a:cubicBezTo>
                        <a:cubicBezTo>
                          <a:pt x="90" y="107"/>
                          <a:pt x="90" y="107"/>
                          <a:pt x="90" y="107"/>
                        </a:cubicBezTo>
                        <a:cubicBezTo>
                          <a:pt x="144" y="161"/>
                          <a:pt x="144" y="161"/>
                          <a:pt x="144" y="161"/>
                        </a:cubicBezTo>
                        <a:cubicBezTo>
                          <a:pt x="129" y="180"/>
                          <a:pt x="118" y="204"/>
                          <a:pt x="116" y="230"/>
                        </a:cubicBezTo>
                        <a:cubicBezTo>
                          <a:pt x="39" y="230"/>
                          <a:pt x="39" y="230"/>
                          <a:pt x="39" y="230"/>
                        </a:cubicBezTo>
                        <a:cubicBezTo>
                          <a:pt x="64" y="205"/>
                          <a:pt x="64" y="205"/>
                          <a:pt x="64" y="205"/>
                        </a:cubicBezTo>
                        <a:cubicBezTo>
                          <a:pt x="68" y="201"/>
                          <a:pt x="68" y="194"/>
                          <a:pt x="64" y="190"/>
                        </a:cubicBezTo>
                        <a:cubicBezTo>
                          <a:pt x="62" y="188"/>
                          <a:pt x="62" y="188"/>
                          <a:pt x="62" y="188"/>
                        </a:cubicBezTo>
                        <a:cubicBezTo>
                          <a:pt x="58" y="184"/>
                          <a:pt x="51" y="184"/>
                          <a:pt x="47" y="188"/>
                        </a:cubicBezTo>
                        <a:cubicBezTo>
                          <a:pt x="4" y="231"/>
                          <a:pt x="4" y="231"/>
                          <a:pt x="4" y="231"/>
                        </a:cubicBezTo>
                        <a:cubicBezTo>
                          <a:pt x="4" y="232"/>
                          <a:pt x="3" y="233"/>
                          <a:pt x="3" y="234"/>
                        </a:cubicBezTo>
                        <a:cubicBezTo>
                          <a:pt x="1" y="236"/>
                          <a:pt x="0" y="238"/>
                          <a:pt x="0" y="241"/>
                        </a:cubicBezTo>
                        <a:cubicBezTo>
                          <a:pt x="0" y="243"/>
                          <a:pt x="0" y="243"/>
                          <a:pt x="0" y="243"/>
                        </a:cubicBezTo>
                        <a:cubicBezTo>
                          <a:pt x="0" y="246"/>
                          <a:pt x="1" y="249"/>
                          <a:pt x="4" y="251"/>
                        </a:cubicBezTo>
                        <a:cubicBezTo>
                          <a:pt x="4" y="252"/>
                          <a:pt x="4" y="252"/>
                          <a:pt x="4" y="252"/>
                        </a:cubicBezTo>
                        <a:cubicBezTo>
                          <a:pt x="47" y="295"/>
                          <a:pt x="47" y="295"/>
                          <a:pt x="47" y="295"/>
                        </a:cubicBezTo>
                        <a:cubicBezTo>
                          <a:pt x="51" y="299"/>
                          <a:pt x="58" y="299"/>
                          <a:pt x="62" y="295"/>
                        </a:cubicBezTo>
                        <a:cubicBezTo>
                          <a:pt x="64" y="294"/>
                          <a:pt x="64" y="294"/>
                          <a:pt x="64" y="294"/>
                        </a:cubicBezTo>
                        <a:cubicBezTo>
                          <a:pt x="68" y="289"/>
                          <a:pt x="68" y="283"/>
                          <a:pt x="64" y="278"/>
                        </a:cubicBezTo>
                        <a:cubicBezTo>
                          <a:pt x="39" y="254"/>
                          <a:pt x="39" y="254"/>
                          <a:pt x="39" y="254"/>
                        </a:cubicBezTo>
                        <a:cubicBezTo>
                          <a:pt x="116" y="254"/>
                          <a:pt x="116" y="254"/>
                          <a:pt x="116" y="254"/>
                        </a:cubicBezTo>
                        <a:cubicBezTo>
                          <a:pt x="119" y="280"/>
                          <a:pt x="129" y="304"/>
                          <a:pt x="145" y="323"/>
                        </a:cubicBezTo>
                        <a:cubicBezTo>
                          <a:pt x="90" y="377"/>
                          <a:pt x="90" y="377"/>
                          <a:pt x="90" y="377"/>
                        </a:cubicBezTo>
                        <a:cubicBezTo>
                          <a:pt x="90" y="342"/>
                          <a:pt x="90" y="342"/>
                          <a:pt x="90" y="342"/>
                        </a:cubicBezTo>
                        <a:cubicBezTo>
                          <a:pt x="90" y="336"/>
                          <a:pt x="85" y="331"/>
                          <a:pt x="79" y="331"/>
                        </a:cubicBezTo>
                        <a:cubicBezTo>
                          <a:pt x="77" y="331"/>
                          <a:pt x="77" y="331"/>
                          <a:pt x="77" y="331"/>
                        </a:cubicBezTo>
                        <a:cubicBezTo>
                          <a:pt x="71" y="331"/>
                          <a:pt x="67" y="336"/>
                          <a:pt x="67" y="342"/>
                        </a:cubicBezTo>
                        <a:cubicBezTo>
                          <a:pt x="67" y="403"/>
                          <a:pt x="67" y="403"/>
                          <a:pt x="67" y="403"/>
                        </a:cubicBezTo>
                        <a:cubicBezTo>
                          <a:pt x="67" y="403"/>
                          <a:pt x="67" y="404"/>
                          <a:pt x="67" y="405"/>
                        </a:cubicBezTo>
                        <a:cubicBezTo>
                          <a:pt x="67" y="408"/>
                          <a:pt x="68" y="410"/>
                          <a:pt x="70" y="412"/>
                        </a:cubicBezTo>
                        <a:cubicBezTo>
                          <a:pt x="72" y="414"/>
                          <a:pt x="72" y="414"/>
                          <a:pt x="72" y="414"/>
                        </a:cubicBezTo>
                        <a:cubicBezTo>
                          <a:pt x="74" y="416"/>
                          <a:pt x="77" y="417"/>
                          <a:pt x="80" y="417"/>
                        </a:cubicBezTo>
                        <a:cubicBezTo>
                          <a:pt x="80" y="417"/>
                          <a:pt x="81" y="417"/>
                          <a:pt x="81" y="417"/>
                        </a:cubicBezTo>
                        <a:cubicBezTo>
                          <a:pt x="142" y="417"/>
                          <a:pt x="142" y="417"/>
                          <a:pt x="142" y="417"/>
                        </a:cubicBezTo>
                        <a:cubicBezTo>
                          <a:pt x="148" y="417"/>
                          <a:pt x="153" y="412"/>
                          <a:pt x="153" y="406"/>
                        </a:cubicBezTo>
                        <a:cubicBezTo>
                          <a:pt x="153" y="404"/>
                          <a:pt x="153" y="404"/>
                          <a:pt x="153" y="404"/>
                        </a:cubicBezTo>
                        <a:cubicBezTo>
                          <a:pt x="153" y="398"/>
                          <a:pt x="148" y="394"/>
                          <a:pt x="142" y="394"/>
                        </a:cubicBezTo>
                        <a:cubicBezTo>
                          <a:pt x="107" y="394"/>
                          <a:pt x="107" y="394"/>
                          <a:pt x="107" y="394"/>
                        </a:cubicBezTo>
                        <a:cubicBezTo>
                          <a:pt x="161" y="339"/>
                          <a:pt x="161" y="339"/>
                          <a:pt x="161" y="339"/>
                        </a:cubicBezTo>
                        <a:cubicBezTo>
                          <a:pt x="180" y="355"/>
                          <a:pt x="204" y="365"/>
                          <a:pt x="230" y="368"/>
                        </a:cubicBezTo>
                        <a:cubicBezTo>
                          <a:pt x="230" y="445"/>
                          <a:pt x="230" y="445"/>
                          <a:pt x="230" y="445"/>
                        </a:cubicBezTo>
                        <a:cubicBezTo>
                          <a:pt x="205" y="420"/>
                          <a:pt x="205" y="420"/>
                          <a:pt x="205" y="420"/>
                        </a:cubicBezTo>
                        <a:cubicBezTo>
                          <a:pt x="201" y="416"/>
                          <a:pt x="194" y="416"/>
                          <a:pt x="190" y="420"/>
                        </a:cubicBezTo>
                        <a:cubicBezTo>
                          <a:pt x="189" y="421"/>
                          <a:pt x="189" y="421"/>
                          <a:pt x="189" y="421"/>
                        </a:cubicBezTo>
                        <a:cubicBezTo>
                          <a:pt x="184" y="426"/>
                          <a:pt x="184" y="432"/>
                          <a:pt x="189" y="436"/>
                        </a:cubicBezTo>
                        <a:cubicBezTo>
                          <a:pt x="232" y="479"/>
                          <a:pt x="232" y="479"/>
                          <a:pt x="232" y="479"/>
                        </a:cubicBezTo>
                        <a:cubicBezTo>
                          <a:pt x="232" y="480"/>
                          <a:pt x="233" y="481"/>
                          <a:pt x="234" y="481"/>
                        </a:cubicBezTo>
                        <a:cubicBezTo>
                          <a:pt x="236" y="483"/>
                          <a:pt x="238" y="484"/>
                          <a:pt x="241" y="484"/>
                        </a:cubicBezTo>
                        <a:cubicBezTo>
                          <a:pt x="243" y="484"/>
                          <a:pt x="243" y="484"/>
                          <a:pt x="243" y="484"/>
                        </a:cubicBezTo>
                        <a:cubicBezTo>
                          <a:pt x="246" y="484"/>
                          <a:pt x="249" y="482"/>
                          <a:pt x="251" y="480"/>
                        </a:cubicBezTo>
                        <a:cubicBezTo>
                          <a:pt x="252" y="480"/>
                          <a:pt x="252" y="480"/>
                          <a:pt x="252" y="479"/>
                        </a:cubicBezTo>
                        <a:cubicBezTo>
                          <a:pt x="295" y="436"/>
                          <a:pt x="295" y="436"/>
                          <a:pt x="295" y="436"/>
                        </a:cubicBezTo>
                        <a:cubicBezTo>
                          <a:pt x="299" y="432"/>
                          <a:pt x="299" y="425"/>
                          <a:pt x="295" y="421"/>
                        </a:cubicBezTo>
                        <a:cubicBezTo>
                          <a:pt x="294" y="420"/>
                          <a:pt x="294" y="420"/>
                          <a:pt x="294" y="420"/>
                        </a:cubicBezTo>
                        <a:cubicBezTo>
                          <a:pt x="289" y="416"/>
                          <a:pt x="283" y="416"/>
                          <a:pt x="279" y="420"/>
                        </a:cubicBezTo>
                        <a:cubicBezTo>
                          <a:pt x="254" y="445"/>
                          <a:pt x="254" y="445"/>
                          <a:pt x="254" y="445"/>
                        </a:cubicBezTo>
                        <a:cubicBezTo>
                          <a:pt x="254" y="368"/>
                          <a:pt x="254" y="368"/>
                          <a:pt x="254" y="368"/>
                        </a:cubicBezTo>
                        <a:cubicBezTo>
                          <a:pt x="280" y="365"/>
                          <a:pt x="303" y="355"/>
                          <a:pt x="322" y="339"/>
                        </a:cubicBezTo>
                        <a:cubicBezTo>
                          <a:pt x="377" y="394"/>
                          <a:pt x="377" y="394"/>
                          <a:pt x="377" y="394"/>
                        </a:cubicBezTo>
                        <a:cubicBezTo>
                          <a:pt x="342" y="394"/>
                          <a:pt x="342" y="394"/>
                          <a:pt x="342" y="394"/>
                        </a:cubicBezTo>
                        <a:cubicBezTo>
                          <a:pt x="336" y="394"/>
                          <a:pt x="331" y="398"/>
                          <a:pt x="331" y="404"/>
                        </a:cubicBezTo>
                        <a:cubicBezTo>
                          <a:pt x="331" y="406"/>
                          <a:pt x="331" y="406"/>
                          <a:pt x="331" y="406"/>
                        </a:cubicBezTo>
                        <a:cubicBezTo>
                          <a:pt x="331" y="412"/>
                          <a:pt x="336" y="417"/>
                          <a:pt x="342" y="417"/>
                        </a:cubicBezTo>
                        <a:cubicBezTo>
                          <a:pt x="403" y="417"/>
                          <a:pt x="403" y="417"/>
                          <a:pt x="403" y="417"/>
                        </a:cubicBezTo>
                        <a:cubicBezTo>
                          <a:pt x="403" y="417"/>
                          <a:pt x="403" y="417"/>
                          <a:pt x="404" y="417"/>
                        </a:cubicBezTo>
                        <a:cubicBezTo>
                          <a:pt x="407" y="417"/>
                          <a:pt x="410" y="416"/>
                          <a:pt x="412" y="414"/>
                        </a:cubicBezTo>
                        <a:cubicBezTo>
                          <a:pt x="414" y="412"/>
                          <a:pt x="414" y="412"/>
                          <a:pt x="414" y="412"/>
                        </a:cubicBezTo>
                        <a:cubicBezTo>
                          <a:pt x="416" y="410"/>
                          <a:pt x="417" y="408"/>
                          <a:pt x="417" y="405"/>
                        </a:cubicBezTo>
                        <a:cubicBezTo>
                          <a:pt x="417" y="404"/>
                          <a:pt x="417" y="403"/>
                          <a:pt x="417" y="403"/>
                        </a:cubicBezTo>
                        <a:cubicBezTo>
                          <a:pt x="417" y="342"/>
                          <a:pt x="417" y="342"/>
                          <a:pt x="417" y="342"/>
                        </a:cubicBezTo>
                        <a:cubicBezTo>
                          <a:pt x="417" y="336"/>
                          <a:pt x="412" y="331"/>
                          <a:pt x="407" y="331"/>
                        </a:cubicBezTo>
                        <a:cubicBezTo>
                          <a:pt x="404" y="331"/>
                          <a:pt x="404" y="331"/>
                          <a:pt x="404" y="331"/>
                        </a:cubicBezTo>
                        <a:cubicBezTo>
                          <a:pt x="398" y="331"/>
                          <a:pt x="394" y="336"/>
                          <a:pt x="394" y="342"/>
                        </a:cubicBezTo>
                        <a:cubicBezTo>
                          <a:pt x="394" y="377"/>
                          <a:pt x="394" y="377"/>
                          <a:pt x="394" y="377"/>
                        </a:cubicBezTo>
                        <a:cubicBezTo>
                          <a:pt x="339" y="323"/>
                          <a:pt x="339" y="323"/>
                          <a:pt x="339" y="323"/>
                        </a:cubicBezTo>
                        <a:cubicBezTo>
                          <a:pt x="355" y="304"/>
                          <a:pt x="365" y="280"/>
                          <a:pt x="368" y="254"/>
                        </a:cubicBezTo>
                        <a:cubicBezTo>
                          <a:pt x="445" y="254"/>
                          <a:pt x="445" y="254"/>
                          <a:pt x="445" y="254"/>
                        </a:cubicBezTo>
                        <a:cubicBezTo>
                          <a:pt x="420" y="278"/>
                          <a:pt x="420" y="278"/>
                          <a:pt x="420" y="278"/>
                        </a:cubicBezTo>
                        <a:cubicBezTo>
                          <a:pt x="416" y="283"/>
                          <a:pt x="416" y="289"/>
                          <a:pt x="420" y="294"/>
                        </a:cubicBezTo>
                        <a:cubicBezTo>
                          <a:pt x="421" y="295"/>
                          <a:pt x="421" y="295"/>
                          <a:pt x="421" y="295"/>
                        </a:cubicBezTo>
                        <a:cubicBezTo>
                          <a:pt x="426" y="299"/>
                          <a:pt x="432" y="299"/>
                          <a:pt x="436" y="295"/>
                        </a:cubicBezTo>
                        <a:cubicBezTo>
                          <a:pt x="480" y="252"/>
                          <a:pt x="480" y="252"/>
                          <a:pt x="480" y="252"/>
                        </a:cubicBezTo>
                        <a:cubicBezTo>
                          <a:pt x="480" y="252"/>
                          <a:pt x="480" y="252"/>
                          <a:pt x="480" y="251"/>
                        </a:cubicBezTo>
                        <a:cubicBezTo>
                          <a:pt x="482" y="249"/>
                          <a:pt x="484" y="246"/>
                          <a:pt x="484" y="243"/>
                        </a:cubicBezTo>
                        <a:cubicBezTo>
                          <a:pt x="484" y="241"/>
                          <a:pt x="484" y="241"/>
                          <a:pt x="484" y="241"/>
                        </a:cubicBezTo>
                        <a:cubicBezTo>
                          <a:pt x="484" y="238"/>
                          <a:pt x="483" y="236"/>
                          <a:pt x="481" y="2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grpSp>
          <p:nvGrpSpPr>
            <p:cNvPr id="977" name="Group 976"/>
            <p:cNvGrpSpPr/>
            <p:nvPr/>
          </p:nvGrpSpPr>
          <p:grpSpPr>
            <a:xfrm>
              <a:off x="6006952" y="3155826"/>
              <a:ext cx="466619" cy="466619"/>
              <a:chOff x="6006952" y="3155826"/>
              <a:chExt cx="466619" cy="466619"/>
            </a:xfrm>
          </p:grpSpPr>
          <p:sp>
            <p:nvSpPr>
              <p:cNvPr id="741" name="Oval 740"/>
              <p:cNvSpPr/>
              <p:nvPr/>
            </p:nvSpPr>
            <p:spPr>
              <a:xfrm>
                <a:off x="6006952" y="3155826"/>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993" name="Group 992"/>
              <p:cNvGrpSpPr/>
              <p:nvPr/>
            </p:nvGrpSpPr>
            <p:grpSpPr>
              <a:xfrm>
                <a:off x="6124590" y="3246817"/>
                <a:ext cx="231341" cy="284636"/>
                <a:chOff x="5492608" y="3246817"/>
                <a:chExt cx="231341" cy="284636"/>
              </a:xfrm>
            </p:grpSpPr>
            <p:sp>
              <p:nvSpPr>
                <p:cNvPr id="994" name="Rectangle 993"/>
                <p:cNvSpPr/>
                <p:nvPr/>
              </p:nvSpPr>
              <p:spPr>
                <a:xfrm>
                  <a:off x="5492608" y="3246817"/>
                  <a:ext cx="231341" cy="284636"/>
                </a:xfrm>
                <a:prstGeom prst="rect">
                  <a:avLst/>
                </a:pr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solidFill>
                      <a:srgbClr val="545454"/>
                    </a:solidFill>
                  </a:endParaRPr>
                </a:p>
              </p:txBody>
            </p:sp>
            <p:grpSp>
              <p:nvGrpSpPr>
                <p:cNvPr id="995" name="Group 994"/>
                <p:cNvGrpSpPr/>
                <p:nvPr/>
              </p:nvGrpSpPr>
              <p:grpSpPr>
                <a:xfrm>
                  <a:off x="5533853" y="3276591"/>
                  <a:ext cx="148850" cy="225089"/>
                  <a:chOff x="5030789" y="1952625"/>
                  <a:chExt cx="2024073" cy="3060785"/>
                </a:xfrm>
              </p:grpSpPr>
              <p:sp>
                <p:nvSpPr>
                  <p:cNvPr id="996" name="Freeform 6"/>
                  <p:cNvSpPr>
                    <a:spLocks noEditPoints="1"/>
                  </p:cNvSpPr>
                  <p:nvPr/>
                </p:nvSpPr>
                <p:spPr bwMode="auto">
                  <a:xfrm>
                    <a:off x="5135563" y="1952625"/>
                    <a:ext cx="1919287" cy="739775"/>
                  </a:xfrm>
                  <a:custGeom>
                    <a:avLst/>
                    <a:gdLst>
                      <a:gd name="T0" fmla="*/ 971 w 1209"/>
                      <a:gd name="T1" fmla="*/ 147 h 466"/>
                      <a:gd name="T2" fmla="*/ 1209 w 1209"/>
                      <a:gd name="T3" fmla="*/ 147 h 466"/>
                      <a:gd name="T4" fmla="*/ 1209 w 1209"/>
                      <a:gd name="T5" fmla="*/ 0 h 466"/>
                      <a:gd name="T6" fmla="*/ 921 w 1209"/>
                      <a:gd name="T7" fmla="*/ 0 h 466"/>
                      <a:gd name="T8" fmla="*/ 921 w 1209"/>
                      <a:gd name="T9" fmla="*/ 62 h 466"/>
                      <a:gd name="T10" fmla="*/ 285 w 1209"/>
                      <a:gd name="T11" fmla="*/ 62 h 466"/>
                      <a:gd name="T12" fmla="*/ 285 w 1209"/>
                      <a:gd name="T13" fmla="*/ 0 h 466"/>
                      <a:gd name="T14" fmla="*/ 0 w 1209"/>
                      <a:gd name="T15" fmla="*/ 0 h 466"/>
                      <a:gd name="T16" fmla="*/ 0 w 1209"/>
                      <a:gd name="T17" fmla="*/ 147 h 466"/>
                      <a:gd name="T18" fmla="*/ 248 w 1209"/>
                      <a:gd name="T19" fmla="*/ 147 h 466"/>
                      <a:gd name="T20" fmla="*/ 262 w 1209"/>
                      <a:gd name="T21" fmla="*/ 149 h 466"/>
                      <a:gd name="T22" fmla="*/ 567 w 1209"/>
                      <a:gd name="T23" fmla="*/ 234 h 466"/>
                      <a:gd name="T24" fmla="*/ 262 w 1209"/>
                      <a:gd name="T25" fmla="*/ 319 h 466"/>
                      <a:gd name="T26" fmla="*/ 0 w 1209"/>
                      <a:gd name="T27" fmla="*/ 319 h 466"/>
                      <a:gd name="T28" fmla="*/ 0 w 1209"/>
                      <a:gd name="T29" fmla="*/ 466 h 466"/>
                      <a:gd name="T30" fmla="*/ 285 w 1209"/>
                      <a:gd name="T31" fmla="*/ 466 h 466"/>
                      <a:gd name="T32" fmla="*/ 285 w 1209"/>
                      <a:gd name="T33" fmla="*/ 402 h 466"/>
                      <a:gd name="T34" fmla="*/ 921 w 1209"/>
                      <a:gd name="T35" fmla="*/ 402 h 466"/>
                      <a:gd name="T36" fmla="*/ 921 w 1209"/>
                      <a:gd name="T37" fmla="*/ 466 h 466"/>
                      <a:gd name="T38" fmla="*/ 1209 w 1209"/>
                      <a:gd name="T39" fmla="*/ 466 h 466"/>
                      <a:gd name="T40" fmla="*/ 1209 w 1209"/>
                      <a:gd name="T41" fmla="*/ 319 h 466"/>
                      <a:gd name="T42" fmla="*/ 954 w 1209"/>
                      <a:gd name="T43" fmla="*/ 319 h 466"/>
                      <a:gd name="T44" fmla="*/ 649 w 1209"/>
                      <a:gd name="T45" fmla="*/ 234 h 466"/>
                      <a:gd name="T46" fmla="*/ 954 w 1209"/>
                      <a:gd name="T47" fmla="*/ 149 h 466"/>
                      <a:gd name="T48" fmla="*/ 971 w 1209"/>
                      <a:gd name="T49" fmla="*/ 147 h 466"/>
                      <a:gd name="T50" fmla="*/ 921 w 1209"/>
                      <a:gd name="T51" fmla="*/ 333 h 466"/>
                      <a:gd name="T52" fmla="*/ 921 w 1209"/>
                      <a:gd name="T53" fmla="*/ 381 h 466"/>
                      <a:gd name="T54" fmla="*/ 285 w 1209"/>
                      <a:gd name="T55" fmla="*/ 381 h 466"/>
                      <a:gd name="T56" fmla="*/ 285 w 1209"/>
                      <a:gd name="T57" fmla="*/ 333 h 466"/>
                      <a:gd name="T58" fmla="*/ 609 w 1209"/>
                      <a:gd name="T59" fmla="*/ 246 h 466"/>
                      <a:gd name="T60" fmla="*/ 921 w 1209"/>
                      <a:gd name="T61" fmla="*/ 333 h 466"/>
                      <a:gd name="T62" fmla="*/ 921 w 1209"/>
                      <a:gd name="T63" fmla="*/ 137 h 466"/>
                      <a:gd name="T64" fmla="*/ 609 w 1209"/>
                      <a:gd name="T65" fmla="*/ 222 h 466"/>
                      <a:gd name="T66" fmla="*/ 285 w 1209"/>
                      <a:gd name="T67" fmla="*/ 135 h 466"/>
                      <a:gd name="T68" fmla="*/ 285 w 1209"/>
                      <a:gd name="T69" fmla="*/ 85 h 466"/>
                      <a:gd name="T70" fmla="*/ 921 w 1209"/>
                      <a:gd name="T71" fmla="*/ 85 h 466"/>
                      <a:gd name="T72" fmla="*/ 921 w 1209"/>
                      <a:gd name="T73" fmla="*/ 13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9" h="466">
                        <a:moveTo>
                          <a:pt x="971" y="147"/>
                        </a:moveTo>
                        <a:lnTo>
                          <a:pt x="1209" y="147"/>
                        </a:lnTo>
                        <a:lnTo>
                          <a:pt x="1209" y="0"/>
                        </a:lnTo>
                        <a:lnTo>
                          <a:pt x="921" y="0"/>
                        </a:lnTo>
                        <a:lnTo>
                          <a:pt x="921" y="62"/>
                        </a:lnTo>
                        <a:lnTo>
                          <a:pt x="285" y="62"/>
                        </a:lnTo>
                        <a:lnTo>
                          <a:pt x="285" y="0"/>
                        </a:lnTo>
                        <a:lnTo>
                          <a:pt x="0" y="0"/>
                        </a:lnTo>
                        <a:lnTo>
                          <a:pt x="0" y="147"/>
                        </a:lnTo>
                        <a:lnTo>
                          <a:pt x="248" y="147"/>
                        </a:lnTo>
                        <a:lnTo>
                          <a:pt x="262" y="149"/>
                        </a:lnTo>
                        <a:lnTo>
                          <a:pt x="567" y="234"/>
                        </a:lnTo>
                        <a:lnTo>
                          <a:pt x="262" y="319"/>
                        </a:lnTo>
                        <a:lnTo>
                          <a:pt x="0" y="319"/>
                        </a:lnTo>
                        <a:lnTo>
                          <a:pt x="0" y="466"/>
                        </a:lnTo>
                        <a:lnTo>
                          <a:pt x="285" y="466"/>
                        </a:lnTo>
                        <a:lnTo>
                          <a:pt x="285" y="402"/>
                        </a:lnTo>
                        <a:lnTo>
                          <a:pt x="921" y="402"/>
                        </a:lnTo>
                        <a:lnTo>
                          <a:pt x="921" y="466"/>
                        </a:lnTo>
                        <a:lnTo>
                          <a:pt x="1209" y="466"/>
                        </a:lnTo>
                        <a:lnTo>
                          <a:pt x="1209" y="319"/>
                        </a:lnTo>
                        <a:lnTo>
                          <a:pt x="954" y="319"/>
                        </a:lnTo>
                        <a:lnTo>
                          <a:pt x="649" y="234"/>
                        </a:lnTo>
                        <a:lnTo>
                          <a:pt x="954" y="149"/>
                        </a:lnTo>
                        <a:lnTo>
                          <a:pt x="971" y="147"/>
                        </a:lnTo>
                        <a:close/>
                        <a:moveTo>
                          <a:pt x="921" y="333"/>
                        </a:moveTo>
                        <a:lnTo>
                          <a:pt x="921" y="381"/>
                        </a:lnTo>
                        <a:lnTo>
                          <a:pt x="285" y="381"/>
                        </a:lnTo>
                        <a:lnTo>
                          <a:pt x="285" y="333"/>
                        </a:lnTo>
                        <a:lnTo>
                          <a:pt x="609" y="246"/>
                        </a:lnTo>
                        <a:lnTo>
                          <a:pt x="921" y="333"/>
                        </a:lnTo>
                        <a:close/>
                        <a:moveTo>
                          <a:pt x="921" y="137"/>
                        </a:moveTo>
                        <a:lnTo>
                          <a:pt x="609" y="222"/>
                        </a:lnTo>
                        <a:lnTo>
                          <a:pt x="285" y="135"/>
                        </a:lnTo>
                        <a:lnTo>
                          <a:pt x="285" y="85"/>
                        </a:lnTo>
                        <a:lnTo>
                          <a:pt x="921" y="85"/>
                        </a:lnTo>
                        <a:lnTo>
                          <a:pt x="921" y="1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97" name="Freeform 7"/>
                  <p:cNvSpPr>
                    <a:spLocks/>
                  </p:cNvSpPr>
                  <p:nvPr/>
                </p:nvSpPr>
                <p:spPr bwMode="auto">
                  <a:xfrm>
                    <a:off x="5030789" y="2987584"/>
                    <a:ext cx="2024073" cy="2025826"/>
                  </a:xfrm>
                  <a:custGeom>
                    <a:avLst/>
                    <a:gdLst>
                      <a:gd name="T0" fmla="*/ 436 w 484"/>
                      <a:gd name="T1" fmla="*/ 188 h 484"/>
                      <a:gd name="T2" fmla="*/ 420 w 484"/>
                      <a:gd name="T3" fmla="*/ 205 h 484"/>
                      <a:gd name="T4" fmla="*/ 339 w 484"/>
                      <a:gd name="T5" fmla="*/ 161 h 484"/>
                      <a:gd name="T6" fmla="*/ 404 w 484"/>
                      <a:gd name="T7" fmla="*/ 152 h 484"/>
                      <a:gd name="T8" fmla="*/ 417 w 484"/>
                      <a:gd name="T9" fmla="*/ 81 h 484"/>
                      <a:gd name="T10" fmla="*/ 412 w 484"/>
                      <a:gd name="T11" fmla="*/ 70 h 484"/>
                      <a:gd name="T12" fmla="*/ 342 w 484"/>
                      <a:gd name="T13" fmla="*/ 66 h 484"/>
                      <a:gd name="T14" fmla="*/ 342 w 484"/>
                      <a:gd name="T15" fmla="*/ 90 h 484"/>
                      <a:gd name="T16" fmla="*/ 254 w 484"/>
                      <a:gd name="T17" fmla="*/ 116 h 484"/>
                      <a:gd name="T18" fmla="*/ 294 w 484"/>
                      <a:gd name="T19" fmla="*/ 64 h 484"/>
                      <a:gd name="T20" fmla="*/ 252 w 484"/>
                      <a:gd name="T21" fmla="*/ 4 h 484"/>
                      <a:gd name="T22" fmla="*/ 241 w 484"/>
                      <a:gd name="T23" fmla="*/ 0 h 484"/>
                      <a:gd name="T24" fmla="*/ 189 w 484"/>
                      <a:gd name="T25" fmla="*/ 47 h 484"/>
                      <a:gd name="T26" fmla="*/ 205 w 484"/>
                      <a:gd name="T27" fmla="*/ 64 h 484"/>
                      <a:gd name="T28" fmla="*/ 161 w 484"/>
                      <a:gd name="T29" fmla="*/ 145 h 484"/>
                      <a:gd name="T30" fmla="*/ 153 w 484"/>
                      <a:gd name="T31" fmla="*/ 79 h 484"/>
                      <a:gd name="T32" fmla="*/ 81 w 484"/>
                      <a:gd name="T33" fmla="*/ 66 h 484"/>
                      <a:gd name="T34" fmla="*/ 70 w 484"/>
                      <a:gd name="T35" fmla="*/ 71 h 484"/>
                      <a:gd name="T36" fmla="*/ 67 w 484"/>
                      <a:gd name="T37" fmla="*/ 142 h 484"/>
                      <a:gd name="T38" fmla="*/ 90 w 484"/>
                      <a:gd name="T39" fmla="*/ 142 h 484"/>
                      <a:gd name="T40" fmla="*/ 116 w 484"/>
                      <a:gd name="T41" fmla="*/ 230 h 484"/>
                      <a:gd name="T42" fmla="*/ 64 w 484"/>
                      <a:gd name="T43" fmla="*/ 190 h 484"/>
                      <a:gd name="T44" fmla="*/ 4 w 484"/>
                      <a:gd name="T45" fmla="*/ 231 h 484"/>
                      <a:gd name="T46" fmla="*/ 0 w 484"/>
                      <a:gd name="T47" fmla="*/ 243 h 484"/>
                      <a:gd name="T48" fmla="*/ 47 w 484"/>
                      <a:gd name="T49" fmla="*/ 295 h 484"/>
                      <a:gd name="T50" fmla="*/ 64 w 484"/>
                      <a:gd name="T51" fmla="*/ 278 h 484"/>
                      <a:gd name="T52" fmla="*/ 145 w 484"/>
                      <a:gd name="T53" fmla="*/ 323 h 484"/>
                      <a:gd name="T54" fmla="*/ 79 w 484"/>
                      <a:gd name="T55" fmla="*/ 331 h 484"/>
                      <a:gd name="T56" fmla="*/ 67 w 484"/>
                      <a:gd name="T57" fmla="*/ 403 h 484"/>
                      <a:gd name="T58" fmla="*/ 72 w 484"/>
                      <a:gd name="T59" fmla="*/ 414 h 484"/>
                      <a:gd name="T60" fmla="*/ 142 w 484"/>
                      <a:gd name="T61" fmla="*/ 417 h 484"/>
                      <a:gd name="T62" fmla="*/ 142 w 484"/>
                      <a:gd name="T63" fmla="*/ 394 h 484"/>
                      <a:gd name="T64" fmla="*/ 230 w 484"/>
                      <a:gd name="T65" fmla="*/ 368 h 484"/>
                      <a:gd name="T66" fmla="*/ 190 w 484"/>
                      <a:gd name="T67" fmla="*/ 420 h 484"/>
                      <a:gd name="T68" fmla="*/ 232 w 484"/>
                      <a:gd name="T69" fmla="*/ 479 h 484"/>
                      <a:gd name="T70" fmla="*/ 243 w 484"/>
                      <a:gd name="T71" fmla="*/ 484 h 484"/>
                      <a:gd name="T72" fmla="*/ 295 w 484"/>
                      <a:gd name="T73" fmla="*/ 436 h 484"/>
                      <a:gd name="T74" fmla="*/ 279 w 484"/>
                      <a:gd name="T75" fmla="*/ 420 h 484"/>
                      <a:gd name="T76" fmla="*/ 322 w 484"/>
                      <a:gd name="T77" fmla="*/ 339 h 484"/>
                      <a:gd name="T78" fmla="*/ 331 w 484"/>
                      <a:gd name="T79" fmla="*/ 404 h 484"/>
                      <a:gd name="T80" fmla="*/ 403 w 484"/>
                      <a:gd name="T81" fmla="*/ 417 h 484"/>
                      <a:gd name="T82" fmla="*/ 414 w 484"/>
                      <a:gd name="T83" fmla="*/ 412 h 484"/>
                      <a:gd name="T84" fmla="*/ 417 w 484"/>
                      <a:gd name="T85" fmla="*/ 342 h 484"/>
                      <a:gd name="T86" fmla="*/ 394 w 484"/>
                      <a:gd name="T87" fmla="*/ 342 h 484"/>
                      <a:gd name="T88" fmla="*/ 368 w 484"/>
                      <a:gd name="T89" fmla="*/ 254 h 484"/>
                      <a:gd name="T90" fmla="*/ 420 w 484"/>
                      <a:gd name="T91" fmla="*/ 294 h 484"/>
                      <a:gd name="T92" fmla="*/ 480 w 484"/>
                      <a:gd name="T93" fmla="*/ 252 h 484"/>
                      <a:gd name="T94" fmla="*/ 484 w 484"/>
                      <a:gd name="T95" fmla="*/ 241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4" h="484">
                        <a:moveTo>
                          <a:pt x="481" y="234"/>
                        </a:moveTo>
                        <a:cubicBezTo>
                          <a:pt x="481" y="233"/>
                          <a:pt x="480" y="232"/>
                          <a:pt x="480" y="231"/>
                        </a:cubicBezTo>
                        <a:cubicBezTo>
                          <a:pt x="436" y="188"/>
                          <a:pt x="436" y="188"/>
                          <a:pt x="436" y="188"/>
                        </a:cubicBezTo>
                        <a:cubicBezTo>
                          <a:pt x="432" y="184"/>
                          <a:pt x="426" y="184"/>
                          <a:pt x="421" y="188"/>
                        </a:cubicBezTo>
                        <a:cubicBezTo>
                          <a:pt x="420" y="190"/>
                          <a:pt x="420" y="190"/>
                          <a:pt x="420" y="190"/>
                        </a:cubicBezTo>
                        <a:cubicBezTo>
                          <a:pt x="416" y="194"/>
                          <a:pt x="416" y="201"/>
                          <a:pt x="420" y="205"/>
                        </a:cubicBezTo>
                        <a:cubicBezTo>
                          <a:pt x="445" y="230"/>
                          <a:pt x="445" y="230"/>
                          <a:pt x="445" y="230"/>
                        </a:cubicBezTo>
                        <a:cubicBezTo>
                          <a:pt x="368" y="230"/>
                          <a:pt x="368" y="230"/>
                          <a:pt x="368" y="230"/>
                        </a:cubicBezTo>
                        <a:cubicBezTo>
                          <a:pt x="365" y="204"/>
                          <a:pt x="355" y="180"/>
                          <a:pt x="339" y="161"/>
                        </a:cubicBezTo>
                        <a:cubicBezTo>
                          <a:pt x="394" y="107"/>
                          <a:pt x="394" y="107"/>
                          <a:pt x="394" y="107"/>
                        </a:cubicBezTo>
                        <a:cubicBezTo>
                          <a:pt x="394" y="142"/>
                          <a:pt x="394" y="142"/>
                          <a:pt x="394" y="142"/>
                        </a:cubicBezTo>
                        <a:cubicBezTo>
                          <a:pt x="394" y="148"/>
                          <a:pt x="398" y="152"/>
                          <a:pt x="404" y="152"/>
                        </a:cubicBezTo>
                        <a:cubicBezTo>
                          <a:pt x="407" y="152"/>
                          <a:pt x="407" y="152"/>
                          <a:pt x="407" y="152"/>
                        </a:cubicBezTo>
                        <a:cubicBezTo>
                          <a:pt x="412" y="152"/>
                          <a:pt x="417" y="148"/>
                          <a:pt x="417" y="142"/>
                        </a:cubicBezTo>
                        <a:cubicBezTo>
                          <a:pt x="417" y="81"/>
                          <a:pt x="417" y="81"/>
                          <a:pt x="417" y="81"/>
                        </a:cubicBezTo>
                        <a:cubicBezTo>
                          <a:pt x="417" y="81"/>
                          <a:pt x="417" y="80"/>
                          <a:pt x="417" y="80"/>
                        </a:cubicBezTo>
                        <a:cubicBezTo>
                          <a:pt x="417" y="77"/>
                          <a:pt x="416" y="74"/>
                          <a:pt x="414" y="71"/>
                        </a:cubicBezTo>
                        <a:cubicBezTo>
                          <a:pt x="412" y="70"/>
                          <a:pt x="412" y="70"/>
                          <a:pt x="412" y="70"/>
                        </a:cubicBezTo>
                        <a:cubicBezTo>
                          <a:pt x="410" y="68"/>
                          <a:pt x="408" y="67"/>
                          <a:pt x="405" y="67"/>
                        </a:cubicBezTo>
                        <a:cubicBezTo>
                          <a:pt x="404" y="67"/>
                          <a:pt x="404" y="66"/>
                          <a:pt x="403" y="66"/>
                        </a:cubicBezTo>
                        <a:cubicBezTo>
                          <a:pt x="342" y="66"/>
                          <a:pt x="342" y="66"/>
                          <a:pt x="342" y="66"/>
                        </a:cubicBezTo>
                        <a:cubicBezTo>
                          <a:pt x="336" y="66"/>
                          <a:pt x="331" y="71"/>
                          <a:pt x="331" y="77"/>
                        </a:cubicBezTo>
                        <a:cubicBezTo>
                          <a:pt x="331" y="79"/>
                          <a:pt x="331" y="79"/>
                          <a:pt x="331" y="79"/>
                        </a:cubicBezTo>
                        <a:cubicBezTo>
                          <a:pt x="331" y="85"/>
                          <a:pt x="336" y="90"/>
                          <a:pt x="342" y="90"/>
                        </a:cubicBezTo>
                        <a:cubicBezTo>
                          <a:pt x="377" y="90"/>
                          <a:pt x="377" y="90"/>
                          <a:pt x="377" y="90"/>
                        </a:cubicBezTo>
                        <a:cubicBezTo>
                          <a:pt x="323" y="145"/>
                          <a:pt x="323" y="145"/>
                          <a:pt x="323" y="145"/>
                        </a:cubicBezTo>
                        <a:cubicBezTo>
                          <a:pt x="304" y="129"/>
                          <a:pt x="280" y="118"/>
                          <a:pt x="254" y="116"/>
                        </a:cubicBezTo>
                        <a:cubicBezTo>
                          <a:pt x="254" y="39"/>
                          <a:pt x="254" y="39"/>
                          <a:pt x="254" y="39"/>
                        </a:cubicBezTo>
                        <a:cubicBezTo>
                          <a:pt x="279" y="64"/>
                          <a:pt x="279" y="64"/>
                          <a:pt x="279" y="64"/>
                        </a:cubicBezTo>
                        <a:cubicBezTo>
                          <a:pt x="283" y="68"/>
                          <a:pt x="289" y="68"/>
                          <a:pt x="294" y="64"/>
                        </a:cubicBezTo>
                        <a:cubicBezTo>
                          <a:pt x="295" y="62"/>
                          <a:pt x="295" y="62"/>
                          <a:pt x="295" y="62"/>
                        </a:cubicBezTo>
                        <a:cubicBezTo>
                          <a:pt x="299" y="58"/>
                          <a:pt x="299" y="51"/>
                          <a:pt x="295" y="47"/>
                        </a:cubicBezTo>
                        <a:cubicBezTo>
                          <a:pt x="252" y="4"/>
                          <a:pt x="252" y="4"/>
                          <a:pt x="252" y="4"/>
                        </a:cubicBezTo>
                        <a:cubicBezTo>
                          <a:pt x="252" y="4"/>
                          <a:pt x="252" y="4"/>
                          <a:pt x="251" y="3"/>
                        </a:cubicBezTo>
                        <a:cubicBezTo>
                          <a:pt x="249" y="1"/>
                          <a:pt x="246" y="0"/>
                          <a:pt x="243" y="0"/>
                        </a:cubicBezTo>
                        <a:cubicBezTo>
                          <a:pt x="241" y="0"/>
                          <a:pt x="241" y="0"/>
                          <a:pt x="241" y="0"/>
                        </a:cubicBezTo>
                        <a:cubicBezTo>
                          <a:pt x="238" y="0"/>
                          <a:pt x="236" y="1"/>
                          <a:pt x="234" y="2"/>
                        </a:cubicBezTo>
                        <a:cubicBezTo>
                          <a:pt x="233" y="3"/>
                          <a:pt x="232" y="3"/>
                          <a:pt x="232" y="4"/>
                        </a:cubicBezTo>
                        <a:cubicBezTo>
                          <a:pt x="189" y="47"/>
                          <a:pt x="189" y="47"/>
                          <a:pt x="189" y="47"/>
                        </a:cubicBezTo>
                        <a:cubicBezTo>
                          <a:pt x="184" y="51"/>
                          <a:pt x="184" y="58"/>
                          <a:pt x="189" y="62"/>
                        </a:cubicBezTo>
                        <a:cubicBezTo>
                          <a:pt x="190" y="64"/>
                          <a:pt x="190" y="64"/>
                          <a:pt x="190" y="64"/>
                        </a:cubicBezTo>
                        <a:cubicBezTo>
                          <a:pt x="194" y="68"/>
                          <a:pt x="201" y="68"/>
                          <a:pt x="205" y="64"/>
                        </a:cubicBezTo>
                        <a:cubicBezTo>
                          <a:pt x="230" y="38"/>
                          <a:pt x="230" y="38"/>
                          <a:pt x="230" y="38"/>
                        </a:cubicBezTo>
                        <a:cubicBezTo>
                          <a:pt x="230" y="116"/>
                          <a:pt x="230" y="116"/>
                          <a:pt x="230" y="116"/>
                        </a:cubicBezTo>
                        <a:cubicBezTo>
                          <a:pt x="204" y="118"/>
                          <a:pt x="180" y="129"/>
                          <a:pt x="161" y="145"/>
                        </a:cubicBezTo>
                        <a:cubicBezTo>
                          <a:pt x="106" y="90"/>
                          <a:pt x="106" y="90"/>
                          <a:pt x="106" y="90"/>
                        </a:cubicBezTo>
                        <a:cubicBezTo>
                          <a:pt x="142" y="90"/>
                          <a:pt x="142" y="90"/>
                          <a:pt x="142" y="90"/>
                        </a:cubicBezTo>
                        <a:cubicBezTo>
                          <a:pt x="148" y="90"/>
                          <a:pt x="153" y="85"/>
                          <a:pt x="153" y="79"/>
                        </a:cubicBezTo>
                        <a:cubicBezTo>
                          <a:pt x="153" y="77"/>
                          <a:pt x="153" y="77"/>
                          <a:pt x="153" y="77"/>
                        </a:cubicBezTo>
                        <a:cubicBezTo>
                          <a:pt x="153" y="71"/>
                          <a:pt x="148" y="66"/>
                          <a:pt x="142" y="66"/>
                        </a:cubicBezTo>
                        <a:cubicBezTo>
                          <a:pt x="81" y="66"/>
                          <a:pt x="81" y="66"/>
                          <a:pt x="81" y="66"/>
                        </a:cubicBezTo>
                        <a:cubicBezTo>
                          <a:pt x="80" y="66"/>
                          <a:pt x="79" y="67"/>
                          <a:pt x="78" y="67"/>
                        </a:cubicBezTo>
                        <a:cubicBezTo>
                          <a:pt x="76" y="67"/>
                          <a:pt x="73" y="68"/>
                          <a:pt x="71" y="70"/>
                        </a:cubicBezTo>
                        <a:cubicBezTo>
                          <a:pt x="70" y="71"/>
                          <a:pt x="70" y="71"/>
                          <a:pt x="70" y="71"/>
                        </a:cubicBezTo>
                        <a:cubicBezTo>
                          <a:pt x="67" y="74"/>
                          <a:pt x="66" y="77"/>
                          <a:pt x="67" y="80"/>
                        </a:cubicBezTo>
                        <a:cubicBezTo>
                          <a:pt x="67" y="80"/>
                          <a:pt x="67" y="81"/>
                          <a:pt x="67" y="81"/>
                        </a:cubicBezTo>
                        <a:cubicBezTo>
                          <a:pt x="67" y="142"/>
                          <a:pt x="67" y="142"/>
                          <a:pt x="67" y="142"/>
                        </a:cubicBezTo>
                        <a:cubicBezTo>
                          <a:pt x="67" y="148"/>
                          <a:pt x="71" y="152"/>
                          <a:pt x="77" y="152"/>
                        </a:cubicBezTo>
                        <a:cubicBezTo>
                          <a:pt x="79" y="152"/>
                          <a:pt x="79" y="152"/>
                          <a:pt x="79" y="152"/>
                        </a:cubicBezTo>
                        <a:cubicBezTo>
                          <a:pt x="85" y="152"/>
                          <a:pt x="90" y="148"/>
                          <a:pt x="90" y="142"/>
                        </a:cubicBezTo>
                        <a:cubicBezTo>
                          <a:pt x="90" y="107"/>
                          <a:pt x="90" y="107"/>
                          <a:pt x="90" y="107"/>
                        </a:cubicBezTo>
                        <a:cubicBezTo>
                          <a:pt x="144" y="161"/>
                          <a:pt x="144" y="161"/>
                          <a:pt x="144" y="161"/>
                        </a:cubicBezTo>
                        <a:cubicBezTo>
                          <a:pt x="129" y="180"/>
                          <a:pt x="118" y="204"/>
                          <a:pt x="116" y="230"/>
                        </a:cubicBezTo>
                        <a:cubicBezTo>
                          <a:pt x="39" y="230"/>
                          <a:pt x="39" y="230"/>
                          <a:pt x="39" y="230"/>
                        </a:cubicBezTo>
                        <a:cubicBezTo>
                          <a:pt x="64" y="205"/>
                          <a:pt x="64" y="205"/>
                          <a:pt x="64" y="205"/>
                        </a:cubicBezTo>
                        <a:cubicBezTo>
                          <a:pt x="68" y="201"/>
                          <a:pt x="68" y="194"/>
                          <a:pt x="64" y="190"/>
                        </a:cubicBezTo>
                        <a:cubicBezTo>
                          <a:pt x="62" y="188"/>
                          <a:pt x="62" y="188"/>
                          <a:pt x="62" y="188"/>
                        </a:cubicBezTo>
                        <a:cubicBezTo>
                          <a:pt x="58" y="184"/>
                          <a:pt x="51" y="184"/>
                          <a:pt x="47" y="188"/>
                        </a:cubicBezTo>
                        <a:cubicBezTo>
                          <a:pt x="4" y="231"/>
                          <a:pt x="4" y="231"/>
                          <a:pt x="4" y="231"/>
                        </a:cubicBezTo>
                        <a:cubicBezTo>
                          <a:pt x="4" y="232"/>
                          <a:pt x="3" y="233"/>
                          <a:pt x="3" y="234"/>
                        </a:cubicBezTo>
                        <a:cubicBezTo>
                          <a:pt x="1" y="236"/>
                          <a:pt x="0" y="238"/>
                          <a:pt x="0" y="241"/>
                        </a:cubicBezTo>
                        <a:cubicBezTo>
                          <a:pt x="0" y="243"/>
                          <a:pt x="0" y="243"/>
                          <a:pt x="0" y="243"/>
                        </a:cubicBezTo>
                        <a:cubicBezTo>
                          <a:pt x="0" y="246"/>
                          <a:pt x="1" y="249"/>
                          <a:pt x="4" y="251"/>
                        </a:cubicBezTo>
                        <a:cubicBezTo>
                          <a:pt x="4" y="252"/>
                          <a:pt x="4" y="252"/>
                          <a:pt x="4" y="252"/>
                        </a:cubicBezTo>
                        <a:cubicBezTo>
                          <a:pt x="47" y="295"/>
                          <a:pt x="47" y="295"/>
                          <a:pt x="47" y="295"/>
                        </a:cubicBezTo>
                        <a:cubicBezTo>
                          <a:pt x="51" y="299"/>
                          <a:pt x="58" y="299"/>
                          <a:pt x="62" y="295"/>
                        </a:cubicBezTo>
                        <a:cubicBezTo>
                          <a:pt x="64" y="294"/>
                          <a:pt x="64" y="294"/>
                          <a:pt x="64" y="294"/>
                        </a:cubicBezTo>
                        <a:cubicBezTo>
                          <a:pt x="68" y="289"/>
                          <a:pt x="68" y="283"/>
                          <a:pt x="64" y="278"/>
                        </a:cubicBezTo>
                        <a:cubicBezTo>
                          <a:pt x="39" y="254"/>
                          <a:pt x="39" y="254"/>
                          <a:pt x="39" y="254"/>
                        </a:cubicBezTo>
                        <a:cubicBezTo>
                          <a:pt x="116" y="254"/>
                          <a:pt x="116" y="254"/>
                          <a:pt x="116" y="254"/>
                        </a:cubicBezTo>
                        <a:cubicBezTo>
                          <a:pt x="119" y="280"/>
                          <a:pt x="129" y="304"/>
                          <a:pt x="145" y="323"/>
                        </a:cubicBezTo>
                        <a:cubicBezTo>
                          <a:pt x="90" y="377"/>
                          <a:pt x="90" y="377"/>
                          <a:pt x="90" y="377"/>
                        </a:cubicBezTo>
                        <a:cubicBezTo>
                          <a:pt x="90" y="342"/>
                          <a:pt x="90" y="342"/>
                          <a:pt x="90" y="342"/>
                        </a:cubicBezTo>
                        <a:cubicBezTo>
                          <a:pt x="90" y="336"/>
                          <a:pt x="85" y="331"/>
                          <a:pt x="79" y="331"/>
                        </a:cubicBezTo>
                        <a:cubicBezTo>
                          <a:pt x="77" y="331"/>
                          <a:pt x="77" y="331"/>
                          <a:pt x="77" y="331"/>
                        </a:cubicBezTo>
                        <a:cubicBezTo>
                          <a:pt x="71" y="331"/>
                          <a:pt x="67" y="336"/>
                          <a:pt x="67" y="342"/>
                        </a:cubicBezTo>
                        <a:cubicBezTo>
                          <a:pt x="67" y="403"/>
                          <a:pt x="67" y="403"/>
                          <a:pt x="67" y="403"/>
                        </a:cubicBezTo>
                        <a:cubicBezTo>
                          <a:pt x="67" y="403"/>
                          <a:pt x="67" y="404"/>
                          <a:pt x="67" y="405"/>
                        </a:cubicBezTo>
                        <a:cubicBezTo>
                          <a:pt x="67" y="408"/>
                          <a:pt x="68" y="410"/>
                          <a:pt x="70" y="412"/>
                        </a:cubicBezTo>
                        <a:cubicBezTo>
                          <a:pt x="72" y="414"/>
                          <a:pt x="72" y="414"/>
                          <a:pt x="72" y="414"/>
                        </a:cubicBezTo>
                        <a:cubicBezTo>
                          <a:pt x="74" y="416"/>
                          <a:pt x="77" y="417"/>
                          <a:pt x="80" y="417"/>
                        </a:cubicBezTo>
                        <a:cubicBezTo>
                          <a:pt x="80" y="417"/>
                          <a:pt x="81" y="417"/>
                          <a:pt x="81" y="417"/>
                        </a:cubicBezTo>
                        <a:cubicBezTo>
                          <a:pt x="142" y="417"/>
                          <a:pt x="142" y="417"/>
                          <a:pt x="142" y="417"/>
                        </a:cubicBezTo>
                        <a:cubicBezTo>
                          <a:pt x="148" y="417"/>
                          <a:pt x="153" y="412"/>
                          <a:pt x="153" y="406"/>
                        </a:cubicBezTo>
                        <a:cubicBezTo>
                          <a:pt x="153" y="404"/>
                          <a:pt x="153" y="404"/>
                          <a:pt x="153" y="404"/>
                        </a:cubicBezTo>
                        <a:cubicBezTo>
                          <a:pt x="153" y="398"/>
                          <a:pt x="148" y="394"/>
                          <a:pt x="142" y="394"/>
                        </a:cubicBezTo>
                        <a:cubicBezTo>
                          <a:pt x="107" y="394"/>
                          <a:pt x="107" y="394"/>
                          <a:pt x="107" y="394"/>
                        </a:cubicBezTo>
                        <a:cubicBezTo>
                          <a:pt x="161" y="339"/>
                          <a:pt x="161" y="339"/>
                          <a:pt x="161" y="339"/>
                        </a:cubicBezTo>
                        <a:cubicBezTo>
                          <a:pt x="180" y="355"/>
                          <a:pt x="204" y="365"/>
                          <a:pt x="230" y="368"/>
                        </a:cubicBezTo>
                        <a:cubicBezTo>
                          <a:pt x="230" y="445"/>
                          <a:pt x="230" y="445"/>
                          <a:pt x="230" y="445"/>
                        </a:cubicBezTo>
                        <a:cubicBezTo>
                          <a:pt x="205" y="420"/>
                          <a:pt x="205" y="420"/>
                          <a:pt x="205" y="420"/>
                        </a:cubicBezTo>
                        <a:cubicBezTo>
                          <a:pt x="201" y="416"/>
                          <a:pt x="194" y="416"/>
                          <a:pt x="190" y="420"/>
                        </a:cubicBezTo>
                        <a:cubicBezTo>
                          <a:pt x="189" y="421"/>
                          <a:pt x="189" y="421"/>
                          <a:pt x="189" y="421"/>
                        </a:cubicBezTo>
                        <a:cubicBezTo>
                          <a:pt x="184" y="426"/>
                          <a:pt x="184" y="432"/>
                          <a:pt x="189" y="436"/>
                        </a:cubicBezTo>
                        <a:cubicBezTo>
                          <a:pt x="232" y="479"/>
                          <a:pt x="232" y="479"/>
                          <a:pt x="232" y="479"/>
                        </a:cubicBezTo>
                        <a:cubicBezTo>
                          <a:pt x="232" y="480"/>
                          <a:pt x="233" y="481"/>
                          <a:pt x="234" y="481"/>
                        </a:cubicBezTo>
                        <a:cubicBezTo>
                          <a:pt x="236" y="483"/>
                          <a:pt x="238" y="484"/>
                          <a:pt x="241" y="484"/>
                        </a:cubicBezTo>
                        <a:cubicBezTo>
                          <a:pt x="243" y="484"/>
                          <a:pt x="243" y="484"/>
                          <a:pt x="243" y="484"/>
                        </a:cubicBezTo>
                        <a:cubicBezTo>
                          <a:pt x="246" y="484"/>
                          <a:pt x="249" y="482"/>
                          <a:pt x="251" y="480"/>
                        </a:cubicBezTo>
                        <a:cubicBezTo>
                          <a:pt x="252" y="480"/>
                          <a:pt x="252" y="480"/>
                          <a:pt x="252" y="479"/>
                        </a:cubicBezTo>
                        <a:cubicBezTo>
                          <a:pt x="295" y="436"/>
                          <a:pt x="295" y="436"/>
                          <a:pt x="295" y="436"/>
                        </a:cubicBezTo>
                        <a:cubicBezTo>
                          <a:pt x="299" y="432"/>
                          <a:pt x="299" y="425"/>
                          <a:pt x="295" y="421"/>
                        </a:cubicBezTo>
                        <a:cubicBezTo>
                          <a:pt x="294" y="420"/>
                          <a:pt x="294" y="420"/>
                          <a:pt x="294" y="420"/>
                        </a:cubicBezTo>
                        <a:cubicBezTo>
                          <a:pt x="289" y="416"/>
                          <a:pt x="283" y="416"/>
                          <a:pt x="279" y="420"/>
                        </a:cubicBezTo>
                        <a:cubicBezTo>
                          <a:pt x="254" y="445"/>
                          <a:pt x="254" y="445"/>
                          <a:pt x="254" y="445"/>
                        </a:cubicBezTo>
                        <a:cubicBezTo>
                          <a:pt x="254" y="368"/>
                          <a:pt x="254" y="368"/>
                          <a:pt x="254" y="368"/>
                        </a:cubicBezTo>
                        <a:cubicBezTo>
                          <a:pt x="280" y="365"/>
                          <a:pt x="303" y="355"/>
                          <a:pt x="322" y="339"/>
                        </a:cubicBezTo>
                        <a:cubicBezTo>
                          <a:pt x="377" y="394"/>
                          <a:pt x="377" y="394"/>
                          <a:pt x="377" y="394"/>
                        </a:cubicBezTo>
                        <a:cubicBezTo>
                          <a:pt x="342" y="394"/>
                          <a:pt x="342" y="394"/>
                          <a:pt x="342" y="394"/>
                        </a:cubicBezTo>
                        <a:cubicBezTo>
                          <a:pt x="336" y="394"/>
                          <a:pt x="331" y="398"/>
                          <a:pt x="331" y="404"/>
                        </a:cubicBezTo>
                        <a:cubicBezTo>
                          <a:pt x="331" y="406"/>
                          <a:pt x="331" y="406"/>
                          <a:pt x="331" y="406"/>
                        </a:cubicBezTo>
                        <a:cubicBezTo>
                          <a:pt x="331" y="412"/>
                          <a:pt x="336" y="417"/>
                          <a:pt x="342" y="417"/>
                        </a:cubicBezTo>
                        <a:cubicBezTo>
                          <a:pt x="403" y="417"/>
                          <a:pt x="403" y="417"/>
                          <a:pt x="403" y="417"/>
                        </a:cubicBezTo>
                        <a:cubicBezTo>
                          <a:pt x="403" y="417"/>
                          <a:pt x="403" y="417"/>
                          <a:pt x="404" y="417"/>
                        </a:cubicBezTo>
                        <a:cubicBezTo>
                          <a:pt x="407" y="417"/>
                          <a:pt x="410" y="416"/>
                          <a:pt x="412" y="414"/>
                        </a:cubicBezTo>
                        <a:cubicBezTo>
                          <a:pt x="414" y="412"/>
                          <a:pt x="414" y="412"/>
                          <a:pt x="414" y="412"/>
                        </a:cubicBezTo>
                        <a:cubicBezTo>
                          <a:pt x="416" y="410"/>
                          <a:pt x="417" y="408"/>
                          <a:pt x="417" y="405"/>
                        </a:cubicBezTo>
                        <a:cubicBezTo>
                          <a:pt x="417" y="404"/>
                          <a:pt x="417" y="403"/>
                          <a:pt x="417" y="403"/>
                        </a:cubicBezTo>
                        <a:cubicBezTo>
                          <a:pt x="417" y="342"/>
                          <a:pt x="417" y="342"/>
                          <a:pt x="417" y="342"/>
                        </a:cubicBezTo>
                        <a:cubicBezTo>
                          <a:pt x="417" y="336"/>
                          <a:pt x="412" y="331"/>
                          <a:pt x="407" y="331"/>
                        </a:cubicBezTo>
                        <a:cubicBezTo>
                          <a:pt x="404" y="331"/>
                          <a:pt x="404" y="331"/>
                          <a:pt x="404" y="331"/>
                        </a:cubicBezTo>
                        <a:cubicBezTo>
                          <a:pt x="398" y="331"/>
                          <a:pt x="394" y="336"/>
                          <a:pt x="394" y="342"/>
                        </a:cubicBezTo>
                        <a:cubicBezTo>
                          <a:pt x="394" y="377"/>
                          <a:pt x="394" y="377"/>
                          <a:pt x="394" y="377"/>
                        </a:cubicBezTo>
                        <a:cubicBezTo>
                          <a:pt x="339" y="323"/>
                          <a:pt x="339" y="323"/>
                          <a:pt x="339" y="323"/>
                        </a:cubicBezTo>
                        <a:cubicBezTo>
                          <a:pt x="355" y="304"/>
                          <a:pt x="365" y="280"/>
                          <a:pt x="368" y="254"/>
                        </a:cubicBezTo>
                        <a:cubicBezTo>
                          <a:pt x="445" y="254"/>
                          <a:pt x="445" y="254"/>
                          <a:pt x="445" y="254"/>
                        </a:cubicBezTo>
                        <a:cubicBezTo>
                          <a:pt x="420" y="278"/>
                          <a:pt x="420" y="278"/>
                          <a:pt x="420" y="278"/>
                        </a:cubicBezTo>
                        <a:cubicBezTo>
                          <a:pt x="416" y="283"/>
                          <a:pt x="416" y="289"/>
                          <a:pt x="420" y="294"/>
                        </a:cubicBezTo>
                        <a:cubicBezTo>
                          <a:pt x="421" y="295"/>
                          <a:pt x="421" y="295"/>
                          <a:pt x="421" y="295"/>
                        </a:cubicBezTo>
                        <a:cubicBezTo>
                          <a:pt x="426" y="299"/>
                          <a:pt x="432" y="299"/>
                          <a:pt x="436" y="295"/>
                        </a:cubicBezTo>
                        <a:cubicBezTo>
                          <a:pt x="480" y="252"/>
                          <a:pt x="480" y="252"/>
                          <a:pt x="480" y="252"/>
                        </a:cubicBezTo>
                        <a:cubicBezTo>
                          <a:pt x="480" y="252"/>
                          <a:pt x="480" y="252"/>
                          <a:pt x="480" y="251"/>
                        </a:cubicBezTo>
                        <a:cubicBezTo>
                          <a:pt x="482" y="249"/>
                          <a:pt x="484" y="246"/>
                          <a:pt x="484" y="243"/>
                        </a:cubicBezTo>
                        <a:cubicBezTo>
                          <a:pt x="484" y="241"/>
                          <a:pt x="484" y="241"/>
                          <a:pt x="484" y="241"/>
                        </a:cubicBezTo>
                        <a:cubicBezTo>
                          <a:pt x="484" y="238"/>
                          <a:pt x="483" y="236"/>
                          <a:pt x="481" y="2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grpSp>
          <p:nvGrpSpPr>
            <p:cNvPr id="978" name="Group 977"/>
            <p:cNvGrpSpPr/>
            <p:nvPr/>
          </p:nvGrpSpPr>
          <p:grpSpPr>
            <a:xfrm>
              <a:off x="4935187" y="3807263"/>
              <a:ext cx="466619" cy="466619"/>
              <a:chOff x="4935187" y="3807263"/>
              <a:chExt cx="466619" cy="466619"/>
            </a:xfrm>
          </p:grpSpPr>
          <p:sp>
            <p:nvSpPr>
              <p:cNvPr id="726" name="Oval 725"/>
              <p:cNvSpPr/>
              <p:nvPr/>
            </p:nvSpPr>
            <p:spPr>
              <a:xfrm>
                <a:off x="4935187" y="3807263"/>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998" name="Group 997"/>
              <p:cNvGrpSpPr/>
              <p:nvPr/>
            </p:nvGrpSpPr>
            <p:grpSpPr>
              <a:xfrm>
                <a:off x="5055887" y="3898254"/>
                <a:ext cx="231341" cy="284636"/>
                <a:chOff x="5492608" y="3246817"/>
                <a:chExt cx="231341" cy="284636"/>
              </a:xfrm>
            </p:grpSpPr>
            <p:sp>
              <p:nvSpPr>
                <p:cNvPr id="999" name="Rectangle 998"/>
                <p:cNvSpPr/>
                <p:nvPr/>
              </p:nvSpPr>
              <p:spPr>
                <a:xfrm>
                  <a:off x="5492608" y="3246817"/>
                  <a:ext cx="231341" cy="284636"/>
                </a:xfrm>
                <a:prstGeom prst="rect">
                  <a:avLst/>
                </a:pr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solidFill>
                      <a:srgbClr val="545454"/>
                    </a:solidFill>
                  </a:endParaRPr>
                </a:p>
              </p:txBody>
            </p:sp>
            <p:grpSp>
              <p:nvGrpSpPr>
                <p:cNvPr id="1000" name="Group 999"/>
                <p:cNvGrpSpPr/>
                <p:nvPr/>
              </p:nvGrpSpPr>
              <p:grpSpPr>
                <a:xfrm>
                  <a:off x="5533853" y="3276591"/>
                  <a:ext cx="148850" cy="225089"/>
                  <a:chOff x="5030789" y="1952625"/>
                  <a:chExt cx="2024073" cy="3060785"/>
                </a:xfrm>
              </p:grpSpPr>
              <p:sp>
                <p:nvSpPr>
                  <p:cNvPr id="1001" name="Freeform 6"/>
                  <p:cNvSpPr>
                    <a:spLocks noEditPoints="1"/>
                  </p:cNvSpPr>
                  <p:nvPr/>
                </p:nvSpPr>
                <p:spPr bwMode="auto">
                  <a:xfrm>
                    <a:off x="5135563" y="1952625"/>
                    <a:ext cx="1919287" cy="739775"/>
                  </a:xfrm>
                  <a:custGeom>
                    <a:avLst/>
                    <a:gdLst>
                      <a:gd name="T0" fmla="*/ 971 w 1209"/>
                      <a:gd name="T1" fmla="*/ 147 h 466"/>
                      <a:gd name="T2" fmla="*/ 1209 w 1209"/>
                      <a:gd name="T3" fmla="*/ 147 h 466"/>
                      <a:gd name="T4" fmla="*/ 1209 w 1209"/>
                      <a:gd name="T5" fmla="*/ 0 h 466"/>
                      <a:gd name="T6" fmla="*/ 921 w 1209"/>
                      <a:gd name="T7" fmla="*/ 0 h 466"/>
                      <a:gd name="T8" fmla="*/ 921 w 1209"/>
                      <a:gd name="T9" fmla="*/ 62 h 466"/>
                      <a:gd name="T10" fmla="*/ 285 w 1209"/>
                      <a:gd name="T11" fmla="*/ 62 h 466"/>
                      <a:gd name="T12" fmla="*/ 285 w 1209"/>
                      <a:gd name="T13" fmla="*/ 0 h 466"/>
                      <a:gd name="T14" fmla="*/ 0 w 1209"/>
                      <a:gd name="T15" fmla="*/ 0 h 466"/>
                      <a:gd name="T16" fmla="*/ 0 w 1209"/>
                      <a:gd name="T17" fmla="*/ 147 h 466"/>
                      <a:gd name="T18" fmla="*/ 248 w 1209"/>
                      <a:gd name="T19" fmla="*/ 147 h 466"/>
                      <a:gd name="T20" fmla="*/ 262 w 1209"/>
                      <a:gd name="T21" fmla="*/ 149 h 466"/>
                      <a:gd name="T22" fmla="*/ 567 w 1209"/>
                      <a:gd name="T23" fmla="*/ 234 h 466"/>
                      <a:gd name="T24" fmla="*/ 262 w 1209"/>
                      <a:gd name="T25" fmla="*/ 319 h 466"/>
                      <a:gd name="T26" fmla="*/ 0 w 1209"/>
                      <a:gd name="T27" fmla="*/ 319 h 466"/>
                      <a:gd name="T28" fmla="*/ 0 w 1209"/>
                      <a:gd name="T29" fmla="*/ 466 h 466"/>
                      <a:gd name="T30" fmla="*/ 285 w 1209"/>
                      <a:gd name="T31" fmla="*/ 466 h 466"/>
                      <a:gd name="T32" fmla="*/ 285 w 1209"/>
                      <a:gd name="T33" fmla="*/ 402 h 466"/>
                      <a:gd name="T34" fmla="*/ 921 w 1209"/>
                      <a:gd name="T35" fmla="*/ 402 h 466"/>
                      <a:gd name="T36" fmla="*/ 921 w 1209"/>
                      <a:gd name="T37" fmla="*/ 466 h 466"/>
                      <a:gd name="T38" fmla="*/ 1209 w 1209"/>
                      <a:gd name="T39" fmla="*/ 466 h 466"/>
                      <a:gd name="T40" fmla="*/ 1209 w 1209"/>
                      <a:gd name="T41" fmla="*/ 319 h 466"/>
                      <a:gd name="T42" fmla="*/ 954 w 1209"/>
                      <a:gd name="T43" fmla="*/ 319 h 466"/>
                      <a:gd name="T44" fmla="*/ 649 w 1209"/>
                      <a:gd name="T45" fmla="*/ 234 h 466"/>
                      <a:gd name="T46" fmla="*/ 954 w 1209"/>
                      <a:gd name="T47" fmla="*/ 149 h 466"/>
                      <a:gd name="T48" fmla="*/ 971 w 1209"/>
                      <a:gd name="T49" fmla="*/ 147 h 466"/>
                      <a:gd name="T50" fmla="*/ 921 w 1209"/>
                      <a:gd name="T51" fmla="*/ 333 h 466"/>
                      <a:gd name="T52" fmla="*/ 921 w 1209"/>
                      <a:gd name="T53" fmla="*/ 381 h 466"/>
                      <a:gd name="T54" fmla="*/ 285 w 1209"/>
                      <a:gd name="T55" fmla="*/ 381 h 466"/>
                      <a:gd name="T56" fmla="*/ 285 w 1209"/>
                      <a:gd name="T57" fmla="*/ 333 h 466"/>
                      <a:gd name="T58" fmla="*/ 609 w 1209"/>
                      <a:gd name="T59" fmla="*/ 246 h 466"/>
                      <a:gd name="T60" fmla="*/ 921 w 1209"/>
                      <a:gd name="T61" fmla="*/ 333 h 466"/>
                      <a:gd name="T62" fmla="*/ 921 w 1209"/>
                      <a:gd name="T63" fmla="*/ 137 h 466"/>
                      <a:gd name="T64" fmla="*/ 609 w 1209"/>
                      <a:gd name="T65" fmla="*/ 222 h 466"/>
                      <a:gd name="T66" fmla="*/ 285 w 1209"/>
                      <a:gd name="T67" fmla="*/ 135 h 466"/>
                      <a:gd name="T68" fmla="*/ 285 w 1209"/>
                      <a:gd name="T69" fmla="*/ 85 h 466"/>
                      <a:gd name="T70" fmla="*/ 921 w 1209"/>
                      <a:gd name="T71" fmla="*/ 85 h 466"/>
                      <a:gd name="T72" fmla="*/ 921 w 1209"/>
                      <a:gd name="T73" fmla="*/ 13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9" h="466">
                        <a:moveTo>
                          <a:pt x="971" y="147"/>
                        </a:moveTo>
                        <a:lnTo>
                          <a:pt x="1209" y="147"/>
                        </a:lnTo>
                        <a:lnTo>
                          <a:pt x="1209" y="0"/>
                        </a:lnTo>
                        <a:lnTo>
                          <a:pt x="921" y="0"/>
                        </a:lnTo>
                        <a:lnTo>
                          <a:pt x="921" y="62"/>
                        </a:lnTo>
                        <a:lnTo>
                          <a:pt x="285" y="62"/>
                        </a:lnTo>
                        <a:lnTo>
                          <a:pt x="285" y="0"/>
                        </a:lnTo>
                        <a:lnTo>
                          <a:pt x="0" y="0"/>
                        </a:lnTo>
                        <a:lnTo>
                          <a:pt x="0" y="147"/>
                        </a:lnTo>
                        <a:lnTo>
                          <a:pt x="248" y="147"/>
                        </a:lnTo>
                        <a:lnTo>
                          <a:pt x="262" y="149"/>
                        </a:lnTo>
                        <a:lnTo>
                          <a:pt x="567" y="234"/>
                        </a:lnTo>
                        <a:lnTo>
                          <a:pt x="262" y="319"/>
                        </a:lnTo>
                        <a:lnTo>
                          <a:pt x="0" y="319"/>
                        </a:lnTo>
                        <a:lnTo>
                          <a:pt x="0" y="466"/>
                        </a:lnTo>
                        <a:lnTo>
                          <a:pt x="285" y="466"/>
                        </a:lnTo>
                        <a:lnTo>
                          <a:pt x="285" y="402"/>
                        </a:lnTo>
                        <a:lnTo>
                          <a:pt x="921" y="402"/>
                        </a:lnTo>
                        <a:lnTo>
                          <a:pt x="921" y="466"/>
                        </a:lnTo>
                        <a:lnTo>
                          <a:pt x="1209" y="466"/>
                        </a:lnTo>
                        <a:lnTo>
                          <a:pt x="1209" y="319"/>
                        </a:lnTo>
                        <a:lnTo>
                          <a:pt x="954" y="319"/>
                        </a:lnTo>
                        <a:lnTo>
                          <a:pt x="649" y="234"/>
                        </a:lnTo>
                        <a:lnTo>
                          <a:pt x="954" y="149"/>
                        </a:lnTo>
                        <a:lnTo>
                          <a:pt x="971" y="147"/>
                        </a:lnTo>
                        <a:close/>
                        <a:moveTo>
                          <a:pt x="921" y="333"/>
                        </a:moveTo>
                        <a:lnTo>
                          <a:pt x="921" y="381"/>
                        </a:lnTo>
                        <a:lnTo>
                          <a:pt x="285" y="381"/>
                        </a:lnTo>
                        <a:lnTo>
                          <a:pt x="285" y="333"/>
                        </a:lnTo>
                        <a:lnTo>
                          <a:pt x="609" y="246"/>
                        </a:lnTo>
                        <a:lnTo>
                          <a:pt x="921" y="333"/>
                        </a:lnTo>
                        <a:close/>
                        <a:moveTo>
                          <a:pt x="921" y="137"/>
                        </a:moveTo>
                        <a:lnTo>
                          <a:pt x="609" y="222"/>
                        </a:lnTo>
                        <a:lnTo>
                          <a:pt x="285" y="135"/>
                        </a:lnTo>
                        <a:lnTo>
                          <a:pt x="285" y="85"/>
                        </a:lnTo>
                        <a:lnTo>
                          <a:pt x="921" y="85"/>
                        </a:lnTo>
                        <a:lnTo>
                          <a:pt x="921" y="1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02" name="Freeform 7"/>
                  <p:cNvSpPr>
                    <a:spLocks/>
                  </p:cNvSpPr>
                  <p:nvPr/>
                </p:nvSpPr>
                <p:spPr bwMode="auto">
                  <a:xfrm>
                    <a:off x="5030789" y="2987584"/>
                    <a:ext cx="2024073" cy="2025826"/>
                  </a:xfrm>
                  <a:custGeom>
                    <a:avLst/>
                    <a:gdLst>
                      <a:gd name="T0" fmla="*/ 436 w 484"/>
                      <a:gd name="T1" fmla="*/ 188 h 484"/>
                      <a:gd name="T2" fmla="*/ 420 w 484"/>
                      <a:gd name="T3" fmla="*/ 205 h 484"/>
                      <a:gd name="T4" fmla="*/ 339 w 484"/>
                      <a:gd name="T5" fmla="*/ 161 h 484"/>
                      <a:gd name="T6" fmla="*/ 404 w 484"/>
                      <a:gd name="T7" fmla="*/ 152 h 484"/>
                      <a:gd name="T8" fmla="*/ 417 w 484"/>
                      <a:gd name="T9" fmla="*/ 81 h 484"/>
                      <a:gd name="T10" fmla="*/ 412 w 484"/>
                      <a:gd name="T11" fmla="*/ 70 h 484"/>
                      <a:gd name="T12" fmla="*/ 342 w 484"/>
                      <a:gd name="T13" fmla="*/ 66 h 484"/>
                      <a:gd name="T14" fmla="*/ 342 w 484"/>
                      <a:gd name="T15" fmla="*/ 90 h 484"/>
                      <a:gd name="T16" fmla="*/ 254 w 484"/>
                      <a:gd name="T17" fmla="*/ 116 h 484"/>
                      <a:gd name="T18" fmla="*/ 294 w 484"/>
                      <a:gd name="T19" fmla="*/ 64 h 484"/>
                      <a:gd name="T20" fmla="*/ 252 w 484"/>
                      <a:gd name="T21" fmla="*/ 4 h 484"/>
                      <a:gd name="T22" fmla="*/ 241 w 484"/>
                      <a:gd name="T23" fmla="*/ 0 h 484"/>
                      <a:gd name="T24" fmla="*/ 189 w 484"/>
                      <a:gd name="T25" fmla="*/ 47 h 484"/>
                      <a:gd name="T26" fmla="*/ 205 w 484"/>
                      <a:gd name="T27" fmla="*/ 64 h 484"/>
                      <a:gd name="T28" fmla="*/ 161 w 484"/>
                      <a:gd name="T29" fmla="*/ 145 h 484"/>
                      <a:gd name="T30" fmla="*/ 153 w 484"/>
                      <a:gd name="T31" fmla="*/ 79 h 484"/>
                      <a:gd name="T32" fmla="*/ 81 w 484"/>
                      <a:gd name="T33" fmla="*/ 66 h 484"/>
                      <a:gd name="T34" fmla="*/ 70 w 484"/>
                      <a:gd name="T35" fmla="*/ 71 h 484"/>
                      <a:gd name="T36" fmla="*/ 67 w 484"/>
                      <a:gd name="T37" fmla="*/ 142 h 484"/>
                      <a:gd name="T38" fmla="*/ 90 w 484"/>
                      <a:gd name="T39" fmla="*/ 142 h 484"/>
                      <a:gd name="T40" fmla="*/ 116 w 484"/>
                      <a:gd name="T41" fmla="*/ 230 h 484"/>
                      <a:gd name="T42" fmla="*/ 64 w 484"/>
                      <a:gd name="T43" fmla="*/ 190 h 484"/>
                      <a:gd name="T44" fmla="*/ 4 w 484"/>
                      <a:gd name="T45" fmla="*/ 231 h 484"/>
                      <a:gd name="T46" fmla="*/ 0 w 484"/>
                      <a:gd name="T47" fmla="*/ 243 h 484"/>
                      <a:gd name="T48" fmla="*/ 47 w 484"/>
                      <a:gd name="T49" fmla="*/ 295 h 484"/>
                      <a:gd name="T50" fmla="*/ 64 w 484"/>
                      <a:gd name="T51" fmla="*/ 278 h 484"/>
                      <a:gd name="T52" fmla="*/ 145 w 484"/>
                      <a:gd name="T53" fmla="*/ 323 h 484"/>
                      <a:gd name="T54" fmla="*/ 79 w 484"/>
                      <a:gd name="T55" fmla="*/ 331 h 484"/>
                      <a:gd name="T56" fmla="*/ 67 w 484"/>
                      <a:gd name="T57" fmla="*/ 403 h 484"/>
                      <a:gd name="T58" fmla="*/ 72 w 484"/>
                      <a:gd name="T59" fmla="*/ 414 h 484"/>
                      <a:gd name="T60" fmla="*/ 142 w 484"/>
                      <a:gd name="T61" fmla="*/ 417 h 484"/>
                      <a:gd name="T62" fmla="*/ 142 w 484"/>
                      <a:gd name="T63" fmla="*/ 394 h 484"/>
                      <a:gd name="T64" fmla="*/ 230 w 484"/>
                      <a:gd name="T65" fmla="*/ 368 h 484"/>
                      <a:gd name="T66" fmla="*/ 190 w 484"/>
                      <a:gd name="T67" fmla="*/ 420 h 484"/>
                      <a:gd name="T68" fmla="*/ 232 w 484"/>
                      <a:gd name="T69" fmla="*/ 479 h 484"/>
                      <a:gd name="T70" fmla="*/ 243 w 484"/>
                      <a:gd name="T71" fmla="*/ 484 h 484"/>
                      <a:gd name="T72" fmla="*/ 295 w 484"/>
                      <a:gd name="T73" fmla="*/ 436 h 484"/>
                      <a:gd name="T74" fmla="*/ 279 w 484"/>
                      <a:gd name="T75" fmla="*/ 420 h 484"/>
                      <a:gd name="T76" fmla="*/ 322 w 484"/>
                      <a:gd name="T77" fmla="*/ 339 h 484"/>
                      <a:gd name="T78" fmla="*/ 331 w 484"/>
                      <a:gd name="T79" fmla="*/ 404 h 484"/>
                      <a:gd name="T80" fmla="*/ 403 w 484"/>
                      <a:gd name="T81" fmla="*/ 417 h 484"/>
                      <a:gd name="T82" fmla="*/ 414 w 484"/>
                      <a:gd name="T83" fmla="*/ 412 h 484"/>
                      <a:gd name="T84" fmla="*/ 417 w 484"/>
                      <a:gd name="T85" fmla="*/ 342 h 484"/>
                      <a:gd name="T86" fmla="*/ 394 w 484"/>
                      <a:gd name="T87" fmla="*/ 342 h 484"/>
                      <a:gd name="T88" fmla="*/ 368 w 484"/>
                      <a:gd name="T89" fmla="*/ 254 h 484"/>
                      <a:gd name="T90" fmla="*/ 420 w 484"/>
                      <a:gd name="T91" fmla="*/ 294 h 484"/>
                      <a:gd name="T92" fmla="*/ 480 w 484"/>
                      <a:gd name="T93" fmla="*/ 252 h 484"/>
                      <a:gd name="T94" fmla="*/ 484 w 484"/>
                      <a:gd name="T95" fmla="*/ 241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4" h="484">
                        <a:moveTo>
                          <a:pt x="481" y="234"/>
                        </a:moveTo>
                        <a:cubicBezTo>
                          <a:pt x="481" y="233"/>
                          <a:pt x="480" y="232"/>
                          <a:pt x="480" y="231"/>
                        </a:cubicBezTo>
                        <a:cubicBezTo>
                          <a:pt x="436" y="188"/>
                          <a:pt x="436" y="188"/>
                          <a:pt x="436" y="188"/>
                        </a:cubicBezTo>
                        <a:cubicBezTo>
                          <a:pt x="432" y="184"/>
                          <a:pt x="426" y="184"/>
                          <a:pt x="421" y="188"/>
                        </a:cubicBezTo>
                        <a:cubicBezTo>
                          <a:pt x="420" y="190"/>
                          <a:pt x="420" y="190"/>
                          <a:pt x="420" y="190"/>
                        </a:cubicBezTo>
                        <a:cubicBezTo>
                          <a:pt x="416" y="194"/>
                          <a:pt x="416" y="201"/>
                          <a:pt x="420" y="205"/>
                        </a:cubicBezTo>
                        <a:cubicBezTo>
                          <a:pt x="445" y="230"/>
                          <a:pt x="445" y="230"/>
                          <a:pt x="445" y="230"/>
                        </a:cubicBezTo>
                        <a:cubicBezTo>
                          <a:pt x="368" y="230"/>
                          <a:pt x="368" y="230"/>
                          <a:pt x="368" y="230"/>
                        </a:cubicBezTo>
                        <a:cubicBezTo>
                          <a:pt x="365" y="204"/>
                          <a:pt x="355" y="180"/>
                          <a:pt x="339" y="161"/>
                        </a:cubicBezTo>
                        <a:cubicBezTo>
                          <a:pt x="394" y="107"/>
                          <a:pt x="394" y="107"/>
                          <a:pt x="394" y="107"/>
                        </a:cubicBezTo>
                        <a:cubicBezTo>
                          <a:pt x="394" y="142"/>
                          <a:pt x="394" y="142"/>
                          <a:pt x="394" y="142"/>
                        </a:cubicBezTo>
                        <a:cubicBezTo>
                          <a:pt x="394" y="148"/>
                          <a:pt x="398" y="152"/>
                          <a:pt x="404" y="152"/>
                        </a:cubicBezTo>
                        <a:cubicBezTo>
                          <a:pt x="407" y="152"/>
                          <a:pt x="407" y="152"/>
                          <a:pt x="407" y="152"/>
                        </a:cubicBezTo>
                        <a:cubicBezTo>
                          <a:pt x="412" y="152"/>
                          <a:pt x="417" y="148"/>
                          <a:pt x="417" y="142"/>
                        </a:cubicBezTo>
                        <a:cubicBezTo>
                          <a:pt x="417" y="81"/>
                          <a:pt x="417" y="81"/>
                          <a:pt x="417" y="81"/>
                        </a:cubicBezTo>
                        <a:cubicBezTo>
                          <a:pt x="417" y="81"/>
                          <a:pt x="417" y="80"/>
                          <a:pt x="417" y="80"/>
                        </a:cubicBezTo>
                        <a:cubicBezTo>
                          <a:pt x="417" y="77"/>
                          <a:pt x="416" y="74"/>
                          <a:pt x="414" y="71"/>
                        </a:cubicBezTo>
                        <a:cubicBezTo>
                          <a:pt x="412" y="70"/>
                          <a:pt x="412" y="70"/>
                          <a:pt x="412" y="70"/>
                        </a:cubicBezTo>
                        <a:cubicBezTo>
                          <a:pt x="410" y="68"/>
                          <a:pt x="408" y="67"/>
                          <a:pt x="405" y="67"/>
                        </a:cubicBezTo>
                        <a:cubicBezTo>
                          <a:pt x="404" y="67"/>
                          <a:pt x="404" y="66"/>
                          <a:pt x="403" y="66"/>
                        </a:cubicBezTo>
                        <a:cubicBezTo>
                          <a:pt x="342" y="66"/>
                          <a:pt x="342" y="66"/>
                          <a:pt x="342" y="66"/>
                        </a:cubicBezTo>
                        <a:cubicBezTo>
                          <a:pt x="336" y="66"/>
                          <a:pt x="331" y="71"/>
                          <a:pt x="331" y="77"/>
                        </a:cubicBezTo>
                        <a:cubicBezTo>
                          <a:pt x="331" y="79"/>
                          <a:pt x="331" y="79"/>
                          <a:pt x="331" y="79"/>
                        </a:cubicBezTo>
                        <a:cubicBezTo>
                          <a:pt x="331" y="85"/>
                          <a:pt x="336" y="90"/>
                          <a:pt x="342" y="90"/>
                        </a:cubicBezTo>
                        <a:cubicBezTo>
                          <a:pt x="377" y="90"/>
                          <a:pt x="377" y="90"/>
                          <a:pt x="377" y="90"/>
                        </a:cubicBezTo>
                        <a:cubicBezTo>
                          <a:pt x="323" y="145"/>
                          <a:pt x="323" y="145"/>
                          <a:pt x="323" y="145"/>
                        </a:cubicBezTo>
                        <a:cubicBezTo>
                          <a:pt x="304" y="129"/>
                          <a:pt x="280" y="118"/>
                          <a:pt x="254" y="116"/>
                        </a:cubicBezTo>
                        <a:cubicBezTo>
                          <a:pt x="254" y="39"/>
                          <a:pt x="254" y="39"/>
                          <a:pt x="254" y="39"/>
                        </a:cubicBezTo>
                        <a:cubicBezTo>
                          <a:pt x="279" y="64"/>
                          <a:pt x="279" y="64"/>
                          <a:pt x="279" y="64"/>
                        </a:cubicBezTo>
                        <a:cubicBezTo>
                          <a:pt x="283" y="68"/>
                          <a:pt x="289" y="68"/>
                          <a:pt x="294" y="64"/>
                        </a:cubicBezTo>
                        <a:cubicBezTo>
                          <a:pt x="295" y="62"/>
                          <a:pt x="295" y="62"/>
                          <a:pt x="295" y="62"/>
                        </a:cubicBezTo>
                        <a:cubicBezTo>
                          <a:pt x="299" y="58"/>
                          <a:pt x="299" y="51"/>
                          <a:pt x="295" y="47"/>
                        </a:cubicBezTo>
                        <a:cubicBezTo>
                          <a:pt x="252" y="4"/>
                          <a:pt x="252" y="4"/>
                          <a:pt x="252" y="4"/>
                        </a:cubicBezTo>
                        <a:cubicBezTo>
                          <a:pt x="252" y="4"/>
                          <a:pt x="252" y="4"/>
                          <a:pt x="251" y="3"/>
                        </a:cubicBezTo>
                        <a:cubicBezTo>
                          <a:pt x="249" y="1"/>
                          <a:pt x="246" y="0"/>
                          <a:pt x="243" y="0"/>
                        </a:cubicBezTo>
                        <a:cubicBezTo>
                          <a:pt x="241" y="0"/>
                          <a:pt x="241" y="0"/>
                          <a:pt x="241" y="0"/>
                        </a:cubicBezTo>
                        <a:cubicBezTo>
                          <a:pt x="238" y="0"/>
                          <a:pt x="236" y="1"/>
                          <a:pt x="234" y="2"/>
                        </a:cubicBezTo>
                        <a:cubicBezTo>
                          <a:pt x="233" y="3"/>
                          <a:pt x="232" y="3"/>
                          <a:pt x="232" y="4"/>
                        </a:cubicBezTo>
                        <a:cubicBezTo>
                          <a:pt x="189" y="47"/>
                          <a:pt x="189" y="47"/>
                          <a:pt x="189" y="47"/>
                        </a:cubicBezTo>
                        <a:cubicBezTo>
                          <a:pt x="184" y="51"/>
                          <a:pt x="184" y="58"/>
                          <a:pt x="189" y="62"/>
                        </a:cubicBezTo>
                        <a:cubicBezTo>
                          <a:pt x="190" y="64"/>
                          <a:pt x="190" y="64"/>
                          <a:pt x="190" y="64"/>
                        </a:cubicBezTo>
                        <a:cubicBezTo>
                          <a:pt x="194" y="68"/>
                          <a:pt x="201" y="68"/>
                          <a:pt x="205" y="64"/>
                        </a:cubicBezTo>
                        <a:cubicBezTo>
                          <a:pt x="230" y="38"/>
                          <a:pt x="230" y="38"/>
                          <a:pt x="230" y="38"/>
                        </a:cubicBezTo>
                        <a:cubicBezTo>
                          <a:pt x="230" y="116"/>
                          <a:pt x="230" y="116"/>
                          <a:pt x="230" y="116"/>
                        </a:cubicBezTo>
                        <a:cubicBezTo>
                          <a:pt x="204" y="118"/>
                          <a:pt x="180" y="129"/>
                          <a:pt x="161" y="145"/>
                        </a:cubicBezTo>
                        <a:cubicBezTo>
                          <a:pt x="106" y="90"/>
                          <a:pt x="106" y="90"/>
                          <a:pt x="106" y="90"/>
                        </a:cubicBezTo>
                        <a:cubicBezTo>
                          <a:pt x="142" y="90"/>
                          <a:pt x="142" y="90"/>
                          <a:pt x="142" y="90"/>
                        </a:cubicBezTo>
                        <a:cubicBezTo>
                          <a:pt x="148" y="90"/>
                          <a:pt x="153" y="85"/>
                          <a:pt x="153" y="79"/>
                        </a:cubicBezTo>
                        <a:cubicBezTo>
                          <a:pt x="153" y="77"/>
                          <a:pt x="153" y="77"/>
                          <a:pt x="153" y="77"/>
                        </a:cubicBezTo>
                        <a:cubicBezTo>
                          <a:pt x="153" y="71"/>
                          <a:pt x="148" y="66"/>
                          <a:pt x="142" y="66"/>
                        </a:cubicBezTo>
                        <a:cubicBezTo>
                          <a:pt x="81" y="66"/>
                          <a:pt x="81" y="66"/>
                          <a:pt x="81" y="66"/>
                        </a:cubicBezTo>
                        <a:cubicBezTo>
                          <a:pt x="80" y="66"/>
                          <a:pt x="79" y="67"/>
                          <a:pt x="78" y="67"/>
                        </a:cubicBezTo>
                        <a:cubicBezTo>
                          <a:pt x="76" y="67"/>
                          <a:pt x="73" y="68"/>
                          <a:pt x="71" y="70"/>
                        </a:cubicBezTo>
                        <a:cubicBezTo>
                          <a:pt x="70" y="71"/>
                          <a:pt x="70" y="71"/>
                          <a:pt x="70" y="71"/>
                        </a:cubicBezTo>
                        <a:cubicBezTo>
                          <a:pt x="67" y="74"/>
                          <a:pt x="66" y="77"/>
                          <a:pt x="67" y="80"/>
                        </a:cubicBezTo>
                        <a:cubicBezTo>
                          <a:pt x="67" y="80"/>
                          <a:pt x="67" y="81"/>
                          <a:pt x="67" y="81"/>
                        </a:cubicBezTo>
                        <a:cubicBezTo>
                          <a:pt x="67" y="142"/>
                          <a:pt x="67" y="142"/>
                          <a:pt x="67" y="142"/>
                        </a:cubicBezTo>
                        <a:cubicBezTo>
                          <a:pt x="67" y="148"/>
                          <a:pt x="71" y="152"/>
                          <a:pt x="77" y="152"/>
                        </a:cubicBezTo>
                        <a:cubicBezTo>
                          <a:pt x="79" y="152"/>
                          <a:pt x="79" y="152"/>
                          <a:pt x="79" y="152"/>
                        </a:cubicBezTo>
                        <a:cubicBezTo>
                          <a:pt x="85" y="152"/>
                          <a:pt x="90" y="148"/>
                          <a:pt x="90" y="142"/>
                        </a:cubicBezTo>
                        <a:cubicBezTo>
                          <a:pt x="90" y="107"/>
                          <a:pt x="90" y="107"/>
                          <a:pt x="90" y="107"/>
                        </a:cubicBezTo>
                        <a:cubicBezTo>
                          <a:pt x="144" y="161"/>
                          <a:pt x="144" y="161"/>
                          <a:pt x="144" y="161"/>
                        </a:cubicBezTo>
                        <a:cubicBezTo>
                          <a:pt x="129" y="180"/>
                          <a:pt x="118" y="204"/>
                          <a:pt x="116" y="230"/>
                        </a:cubicBezTo>
                        <a:cubicBezTo>
                          <a:pt x="39" y="230"/>
                          <a:pt x="39" y="230"/>
                          <a:pt x="39" y="230"/>
                        </a:cubicBezTo>
                        <a:cubicBezTo>
                          <a:pt x="64" y="205"/>
                          <a:pt x="64" y="205"/>
                          <a:pt x="64" y="205"/>
                        </a:cubicBezTo>
                        <a:cubicBezTo>
                          <a:pt x="68" y="201"/>
                          <a:pt x="68" y="194"/>
                          <a:pt x="64" y="190"/>
                        </a:cubicBezTo>
                        <a:cubicBezTo>
                          <a:pt x="62" y="188"/>
                          <a:pt x="62" y="188"/>
                          <a:pt x="62" y="188"/>
                        </a:cubicBezTo>
                        <a:cubicBezTo>
                          <a:pt x="58" y="184"/>
                          <a:pt x="51" y="184"/>
                          <a:pt x="47" y="188"/>
                        </a:cubicBezTo>
                        <a:cubicBezTo>
                          <a:pt x="4" y="231"/>
                          <a:pt x="4" y="231"/>
                          <a:pt x="4" y="231"/>
                        </a:cubicBezTo>
                        <a:cubicBezTo>
                          <a:pt x="4" y="232"/>
                          <a:pt x="3" y="233"/>
                          <a:pt x="3" y="234"/>
                        </a:cubicBezTo>
                        <a:cubicBezTo>
                          <a:pt x="1" y="236"/>
                          <a:pt x="0" y="238"/>
                          <a:pt x="0" y="241"/>
                        </a:cubicBezTo>
                        <a:cubicBezTo>
                          <a:pt x="0" y="243"/>
                          <a:pt x="0" y="243"/>
                          <a:pt x="0" y="243"/>
                        </a:cubicBezTo>
                        <a:cubicBezTo>
                          <a:pt x="0" y="246"/>
                          <a:pt x="1" y="249"/>
                          <a:pt x="4" y="251"/>
                        </a:cubicBezTo>
                        <a:cubicBezTo>
                          <a:pt x="4" y="252"/>
                          <a:pt x="4" y="252"/>
                          <a:pt x="4" y="252"/>
                        </a:cubicBezTo>
                        <a:cubicBezTo>
                          <a:pt x="47" y="295"/>
                          <a:pt x="47" y="295"/>
                          <a:pt x="47" y="295"/>
                        </a:cubicBezTo>
                        <a:cubicBezTo>
                          <a:pt x="51" y="299"/>
                          <a:pt x="58" y="299"/>
                          <a:pt x="62" y="295"/>
                        </a:cubicBezTo>
                        <a:cubicBezTo>
                          <a:pt x="64" y="294"/>
                          <a:pt x="64" y="294"/>
                          <a:pt x="64" y="294"/>
                        </a:cubicBezTo>
                        <a:cubicBezTo>
                          <a:pt x="68" y="289"/>
                          <a:pt x="68" y="283"/>
                          <a:pt x="64" y="278"/>
                        </a:cubicBezTo>
                        <a:cubicBezTo>
                          <a:pt x="39" y="254"/>
                          <a:pt x="39" y="254"/>
                          <a:pt x="39" y="254"/>
                        </a:cubicBezTo>
                        <a:cubicBezTo>
                          <a:pt x="116" y="254"/>
                          <a:pt x="116" y="254"/>
                          <a:pt x="116" y="254"/>
                        </a:cubicBezTo>
                        <a:cubicBezTo>
                          <a:pt x="119" y="280"/>
                          <a:pt x="129" y="304"/>
                          <a:pt x="145" y="323"/>
                        </a:cubicBezTo>
                        <a:cubicBezTo>
                          <a:pt x="90" y="377"/>
                          <a:pt x="90" y="377"/>
                          <a:pt x="90" y="377"/>
                        </a:cubicBezTo>
                        <a:cubicBezTo>
                          <a:pt x="90" y="342"/>
                          <a:pt x="90" y="342"/>
                          <a:pt x="90" y="342"/>
                        </a:cubicBezTo>
                        <a:cubicBezTo>
                          <a:pt x="90" y="336"/>
                          <a:pt x="85" y="331"/>
                          <a:pt x="79" y="331"/>
                        </a:cubicBezTo>
                        <a:cubicBezTo>
                          <a:pt x="77" y="331"/>
                          <a:pt x="77" y="331"/>
                          <a:pt x="77" y="331"/>
                        </a:cubicBezTo>
                        <a:cubicBezTo>
                          <a:pt x="71" y="331"/>
                          <a:pt x="67" y="336"/>
                          <a:pt x="67" y="342"/>
                        </a:cubicBezTo>
                        <a:cubicBezTo>
                          <a:pt x="67" y="403"/>
                          <a:pt x="67" y="403"/>
                          <a:pt x="67" y="403"/>
                        </a:cubicBezTo>
                        <a:cubicBezTo>
                          <a:pt x="67" y="403"/>
                          <a:pt x="67" y="404"/>
                          <a:pt x="67" y="405"/>
                        </a:cubicBezTo>
                        <a:cubicBezTo>
                          <a:pt x="67" y="408"/>
                          <a:pt x="68" y="410"/>
                          <a:pt x="70" y="412"/>
                        </a:cubicBezTo>
                        <a:cubicBezTo>
                          <a:pt x="72" y="414"/>
                          <a:pt x="72" y="414"/>
                          <a:pt x="72" y="414"/>
                        </a:cubicBezTo>
                        <a:cubicBezTo>
                          <a:pt x="74" y="416"/>
                          <a:pt x="77" y="417"/>
                          <a:pt x="80" y="417"/>
                        </a:cubicBezTo>
                        <a:cubicBezTo>
                          <a:pt x="80" y="417"/>
                          <a:pt x="81" y="417"/>
                          <a:pt x="81" y="417"/>
                        </a:cubicBezTo>
                        <a:cubicBezTo>
                          <a:pt x="142" y="417"/>
                          <a:pt x="142" y="417"/>
                          <a:pt x="142" y="417"/>
                        </a:cubicBezTo>
                        <a:cubicBezTo>
                          <a:pt x="148" y="417"/>
                          <a:pt x="153" y="412"/>
                          <a:pt x="153" y="406"/>
                        </a:cubicBezTo>
                        <a:cubicBezTo>
                          <a:pt x="153" y="404"/>
                          <a:pt x="153" y="404"/>
                          <a:pt x="153" y="404"/>
                        </a:cubicBezTo>
                        <a:cubicBezTo>
                          <a:pt x="153" y="398"/>
                          <a:pt x="148" y="394"/>
                          <a:pt x="142" y="394"/>
                        </a:cubicBezTo>
                        <a:cubicBezTo>
                          <a:pt x="107" y="394"/>
                          <a:pt x="107" y="394"/>
                          <a:pt x="107" y="394"/>
                        </a:cubicBezTo>
                        <a:cubicBezTo>
                          <a:pt x="161" y="339"/>
                          <a:pt x="161" y="339"/>
                          <a:pt x="161" y="339"/>
                        </a:cubicBezTo>
                        <a:cubicBezTo>
                          <a:pt x="180" y="355"/>
                          <a:pt x="204" y="365"/>
                          <a:pt x="230" y="368"/>
                        </a:cubicBezTo>
                        <a:cubicBezTo>
                          <a:pt x="230" y="445"/>
                          <a:pt x="230" y="445"/>
                          <a:pt x="230" y="445"/>
                        </a:cubicBezTo>
                        <a:cubicBezTo>
                          <a:pt x="205" y="420"/>
                          <a:pt x="205" y="420"/>
                          <a:pt x="205" y="420"/>
                        </a:cubicBezTo>
                        <a:cubicBezTo>
                          <a:pt x="201" y="416"/>
                          <a:pt x="194" y="416"/>
                          <a:pt x="190" y="420"/>
                        </a:cubicBezTo>
                        <a:cubicBezTo>
                          <a:pt x="189" y="421"/>
                          <a:pt x="189" y="421"/>
                          <a:pt x="189" y="421"/>
                        </a:cubicBezTo>
                        <a:cubicBezTo>
                          <a:pt x="184" y="426"/>
                          <a:pt x="184" y="432"/>
                          <a:pt x="189" y="436"/>
                        </a:cubicBezTo>
                        <a:cubicBezTo>
                          <a:pt x="232" y="479"/>
                          <a:pt x="232" y="479"/>
                          <a:pt x="232" y="479"/>
                        </a:cubicBezTo>
                        <a:cubicBezTo>
                          <a:pt x="232" y="480"/>
                          <a:pt x="233" y="481"/>
                          <a:pt x="234" y="481"/>
                        </a:cubicBezTo>
                        <a:cubicBezTo>
                          <a:pt x="236" y="483"/>
                          <a:pt x="238" y="484"/>
                          <a:pt x="241" y="484"/>
                        </a:cubicBezTo>
                        <a:cubicBezTo>
                          <a:pt x="243" y="484"/>
                          <a:pt x="243" y="484"/>
                          <a:pt x="243" y="484"/>
                        </a:cubicBezTo>
                        <a:cubicBezTo>
                          <a:pt x="246" y="484"/>
                          <a:pt x="249" y="482"/>
                          <a:pt x="251" y="480"/>
                        </a:cubicBezTo>
                        <a:cubicBezTo>
                          <a:pt x="252" y="480"/>
                          <a:pt x="252" y="480"/>
                          <a:pt x="252" y="479"/>
                        </a:cubicBezTo>
                        <a:cubicBezTo>
                          <a:pt x="295" y="436"/>
                          <a:pt x="295" y="436"/>
                          <a:pt x="295" y="436"/>
                        </a:cubicBezTo>
                        <a:cubicBezTo>
                          <a:pt x="299" y="432"/>
                          <a:pt x="299" y="425"/>
                          <a:pt x="295" y="421"/>
                        </a:cubicBezTo>
                        <a:cubicBezTo>
                          <a:pt x="294" y="420"/>
                          <a:pt x="294" y="420"/>
                          <a:pt x="294" y="420"/>
                        </a:cubicBezTo>
                        <a:cubicBezTo>
                          <a:pt x="289" y="416"/>
                          <a:pt x="283" y="416"/>
                          <a:pt x="279" y="420"/>
                        </a:cubicBezTo>
                        <a:cubicBezTo>
                          <a:pt x="254" y="445"/>
                          <a:pt x="254" y="445"/>
                          <a:pt x="254" y="445"/>
                        </a:cubicBezTo>
                        <a:cubicBezTo>
                          <a:pt x="254" y="368"/>
                          <a:pt x="254" y="368"/>
                          <a:pt x="254" y="368"/>
                        </a:cubicBezTo>
                        <a:cubicBezTo>
                          <a:pt x="280" y="365"/>
                          <a:pt x="303" y="355"/>
                          <a:pt x="322" y="339"/>
                        </a:cubicBezTo>
                        <a:cubicBezTo>
                          <a:pt x="377" y="394"/>
                          <a:pt x="377" y="394"/>
                          <a:pt x="377" y="394"/>
                        </a:cubicBezTo>
                        <a:cubicBezTo>
                          <a:pt x="342" y="394"/>
                          <a:pt x="342" y="394"/>
                          <a:pt x="342" y="394"/>
                        </a:cubicBezTo>
                        <a:cubicBezTo>
                          <a:pt x="336" y="394"/>
                          <a:pt x="331" y="398"/>
                          <a:pt x="331" y="404"/>
                        </a:cubicBezTo>
                        <a:cubicBezTo>
                          <a:pt x="331" y="406"/>
                          <a:pt x="331" y="406"/>
                          <a:pt x="331" y="406"/>
                        </a:cubicBezTo>
                        <a:cubicBezTo>
                          <a:pt x="331" y="412"/>
                          <a:pt x="336" y="417"/>
                          <a:pt x="342" y="417"/>
                        </a:cubicBezTo>
                        <a:cubicBezTo>
                          <a:pt x="403" y="417"/>
                          <a:pt x="403" y="417"/>
                          <a:pt x="403" y="417"/>
                        </a:cubicBezTo>
                        <a:cubicBezTo>
                          <a:pt x="403" y="417"/>
                          <a:pt x="403" y="417"/>
                          <a:pt x="404" y="417"/>
                        </a:cubicBezTo>
                        <a:cubicBezTo>
                          <a:pt x="407" y="417"/>
                          <a:pt x="410" y="416"/>
                          <a:pt x="412" y="414"/>
                        </a:cubicBezTo>
                        <a:cubicBezTo>
                          <a:pt x="414" y="412"/>
                          <a:pt x="414" y="412"/>
                          <a:pt x="414" y="412"/>
                        </a:cubicBezTo>
                        <a:cubicBezTo>
                          <a:pt x="416" y="410"/>
                          <a:pt x="417" y="408"/>
                          <a:pt x="417" y="405"/>
                        </a:cubicBezTo>
                        <a:cubicBezTo>
                          <a:pt x="417" y="404"/>
                          <a:pt x="417" y="403"/>
                          <a:pt x="417" y="403"/>
                        </a:cubicBezTo>
                        <a:cubicBezTo>
                          <a:pt x="417" y="342"/>
                          <a:pt x="417" y="342"/>
                          <a:pt x="417" y="342"/>
                        </a:cubicBezTo>
                        <a:cubicBezTo>
                          <a:pt x="417" y="336"/>
                          <a:pt x="412" y="331"/>
                          <a:pt x="407" y="331"/>
                        </a:cubicBezTo>
                        <a:cubicBezTo>
                          <a:pt x="404" y="331"/>
                          <a:pt x="404" y="331"/>
                          <a:pt x="404" y="331"/>
                        </a:cubicBezTo>
                        <a:cubicBezTo>
                          <a:pt x="398" y="331"/>
                          <a:pt x="394" y="336"/>
                          <a:pt x="394" y="342"/>
                        </a:cubicBezTo>
                        <a:cubicBezTo>
                          <a:pt x="394" y="377"/>
                          <a:pt x="394" y="377"/>
                          <a:pt x="394" y="377"/>
                        </a:cubicBezTo>
                        <a:cubicBezTo>
                          <a:pt x="339" y="323"/>
                          <a:pt x="339" y="323"/>
                          <a:pt x="339" y="323"/>
                        </a:cubicBezTo>
                        <a:cubicBezTo>
                          <a:pt x="355" y="304"/>
                          <a:pt x="365" y="280"/>
                          <a:pt x="368" y="254"/>
                        </a:cubicBezTo>
                        <a:cubicBezTo>
                          <a:pt x="445" y="254"/>
                          <a:pt x="445" y="254"/>
                          <a:pt x="445" y="254"/>
                        </a:cubicBezTo>
                        <a:cubicBezTo>
                          <a:pt x="420" y="278"/>
                          <a:pt x="420" y="278"/>
                          <a:pt x="420" y="278"/>
                        </a:cubicBezTo>
                        <a:cubicBezTo>
                          <a:pt x="416" y="283"/>
                          <a:pt x="416" y="289"/>
                          <a:pt x="420" y="294"/>
                        </a:cubicBezTo>
                        <a:cubicBezTo>
                          <a:pt x="421" y="295"/>
                          <a:pt x="421" y="295"/>
                          <a:pt x="421" y="295"/>
                        </a:cubicBezTo>
                        <a:cubicBezTo>
                          <a:pt x="426" y="299"/>
                          <a:pt x="432" y="299"/>
                          <a:pt x="436" y="295"/>
                        </a:cubicBezTo>
                        <a:cubicBezTo>
                          <a:pt x="480" y="252"/>
                          <a:pt x="480" y="252"/>
                          <a:pt x="480" y="252"/>
                        </a:cubicBezTo>
                        <a:cubicBezTo>
                          <a:pt x="480" y="252"/>
                          <a:pt x="480" y="252"/>
                          <a:pt x="480" y="251"/>
                        </a:cubicBezTo>
                        <a:cubicBezTo>
                          <a:pt x="482" y="249"/>
                          <a:pt x="484" y="246"/>
                          <a:pt x="484" y="243"/>
                        </a:cubicBezTo>
                        <a:cubicBezTo>
                          <a:pt x="484" y="241"/>
                          <a:pt x="484" y="241"/>
                          <a:pt x="484" y="241"/>
                        </a:cubicBezTo>
                        <a:cubicBezTo>
                          <a:pt x="484" y="238"/>
                          <a:pt x="483" y="236"/>
                          <a:pt x="481" y="2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grpSp>
          <p:nvGrpSpPr>
            <p:cNvPr id="979" name="Group 978"/>
            <p:cNvGrpSpPr/>
            <p:nvPr/>
          </p:nvGrpSpPr>
          <p:grpSpPr>
            <a:xfrm>
              <a:off x="6449459" y="3807263"/>
              <a:ext cx="466619" cy="466619"/>
              <a:chOff x="6449459" y="3807263"/>
              <a:chExt cx="466619" cy="466619"/>
            </a:xfrm>
          </p:grpSpPr>
          <p:sp>
            <p:nvSpPr>
              <p:cNvPr id="731" name="Oval 730"/>
              <p:cNvSpPr/>
              <p:nvPr/>
            </p:nvSpPr>
            <p:spPr>
              <a:xfrm>
                <a:off x="6449459" y="3807263"/>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1005" name="Group 1004"/>
              <p:cNvGrpSpPr/>
              <p:nvPr/>
            </p:nvGrpSpPr>
            <p:grpSpPr>
              <a:xfrm>
                <a:off x="6567097" y="3898254"/>
                <a:ext cx="231341" cy="284636"/>
                <a:chOff x="5492608" y="3246817"/>
                <a:chExt cx="231341" cy="284636"/>
              </a:xfrm>
            </p:grpSpPr>
            <p:sp>
              <p:nvSpPr>
                <p:cNvPr id="1006" name="Rectangle 1005"/>
                <p:cNvSpPr/>
                <p:nvPr/>
              </p:nvSpPr>
              <p:spPr>
                <a:xfrm>
                  <a:off x="5492608" y="3246817"/>
                  <a:ext cx="231341" cy="284636"/>
                </a:xfrm>
                <a:prstGeom prst="rect">
                  <a:avLst/>
                </a:pr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solidFill>
                      <a:srgbClr val="545454"/>
                    </a:solidFill>
                  </a:endParaRPr>
                </a:p>
              </p:txBody>
            </p:sp>
            <p:grpSp>
              <p:nvGrpSpPr>
                <p:cNvPr id="1007" name="Group 1006"/>
                <p:cNvGrpSpPr/>
                <p:nvPr/>
              </p:nvGrpSpPr>
              <p:grpSpPr>
                <a:xfrm>
                  <a:off x="5533853" y="3276591"/>
                  <a:ext cx="148850" cy="225089"/>
                  <a:chOff x="5030789" y="1952625"/>
                  <a:chExt cx="2024073" cy="3060785"/>
                </a:xfrm>
              </p:grpSpPr>
              <p:sp>
                <p:nvSpPr>
                  <p:cNvPr id="1008" name="Freeform 6"/>
                  <p:cNvSpPr>
                    <a:spLocks noEditPoints="1"/>
                  </p:cNvSpPr>
                  <p:nvPr/>
                </p:nvSpPr>
                <p:spPr bwMode="auto">
                  <a:xfrm>
                    <a:off x="5135563" y="1952625"/>
                    <a:ext cx="1919287" cy="739775"/>
                  </a:xfrm>
                  <a:custGeom>
                    <a:avLst/>
                    <a:gdLst>
                      <a:gd name="T0" fmla="*/ 971 w 1209"/>
                      <a:gd name="T1" fmla="*/ 147 h 466"/>
                      <a:gd name="T2" fmla="*/ 1209 w 1209"/>
                      <a:gd name="T3" fmla="*/ 147 h 466"/>
                      <a:gd name="T4" fmla="*/ 1209 w 1209"/>
                      <a:gd name="T5" fmla="*/ 0 h 466"/>
                      <a:gd name="T6" fmla="*/ 921 w 1209"/>
                      <a:gd name="T7" fmla="*/ 0 h 466"/>
                      <a:gd name="T8" fmla="*/ 921 w 1209"/>
                      <a:gd name="T9" fmla="*/ 62 h 466"/>
                      <a:gd name="T10" fmla="*/ 285 w 1209"/>
                      <a:gd name="T11" fmla="*/ 62 h 466"/>
                      <a:gd name="T12" fmla="*/ 285 w 1209"/>
                      <a:gd name="T13" fmla="*/ 0 h 466"/>
                      <a:gd name="T14" fmla="*/ 0 w 1209"/>
                      <a:gd name="T15" fmla="*/ 0 h 466"/>
                      <a:gd name="T16" fmla="*/ 0 w 1209"/>
                      <a:gd name="T17" fmla="*/ 147 h 466"/>
                      <a:gd name="T18" fmla="*/ 248 w 1209"/>
                      <a:gd name="T19" fmla="*/ 147 h 466"/>
                      <a:gd name="T20" fmla="*/ 262 w 1209"/>
                      <a:gd name="T21" fmla="*/ 149 h 466"/>
                      <a:gd name="T22" fmla="*/ 567 w 1209"/>
                      <a:gd name="T23" fmla="*/ 234 h 466"/>
                      <a:gd name="T24" fmla="*/ 262 w 1209"/>
                      <a:gd name="T25" fmla="*/ 319 h 466"/>
                      <a:gd name="T26" fmla="*/ 0 w 1209"/>
                      <a:gd name="T27" fmla="*/ 319 h 466"/>
                      <a:gd name="T28" fmla="*/ 0 w 1209"/>
                      <a:gd name="T29" fmla="*/ 466 h 466"/>
                      <a:gd name="T30" fmla="*/ 285 w 1209"/>
                      <a:gd name="T31" fmla="*/ 466 h 466"/>
                      <a:gd name="T32" fmla="*/ 285 w 1209"/>
                      <a:gd name="T33" fmla="*/ 402 h 466"/>
                      <a:gd name="T34" fmla="*/ 921 w 1209"/>
                      <a:gd name="T35" fmla="*/ 402 h 466"/>
                      <a:gd name="T36" fmla="*/ 921 w 1209"/>
                      <a:gd name="T37" fmla="*/ 466 h 466"/>
                      <a:gd name="T38" fmla="*/ 1209 w 1209"/>
                      <a:gd name="T39" fmla="*/ 466 h 466"/>
                      <a:gd name="T40" fmla="*/ 1209 w 1209"/>
                      <a:gd name="T41" fmla="*/ 319 h 466"/>
                      <a:gd name="T42" fmla="*/ 954 w 1209"/>
                      <a:gd name="T43" fmla="*/ 319 h 466"/>
                      <a:gd name="T44" fmla="*/ 649 w 1209"/>
                      <a:gd name="T45" fmla="*/ 234 h 466"/>
                      <a:gd name="T46" fmla="*/ 954 w 1209"/>
                      <a:gd name="T47" fmla="*/ 149 h 466"/>
                      <a:gd name="T48" fmla="*/ 971 w 1209"/>
                      <a:gd name="T49" fmla="*/ 147 h 466"/>
                      <a:gd name="T50" fmla="*/ 921 w 1209"/>
                      <a:gd name="T51" fmla="*/ 333 h 466"/>
                      <a:gd name="T52" fmla="*/ 921 w 1209"/>
                      <a:gd name="T53" fmla="*/ 381 h 466"/>
                      <a:gd name="T54" fmla="*/ 285 w 1209"/>
                      <a:gd name="T55" fmla="*/ 381 h 466"/>
                      <a:gd name="T56" fmla="*/ 285 w 1209"/>
                      <a:gd name="T57" fmla="*/ 333 h 466"/>
                      <a:gd name="T58" fmla="*/ 609 w 1209"/>
                      <a:gd name="T59" fmla="*/ 246 h 466"/>
                      <a:gd name="T60" fmla="*/ 921 w 1209"/>
                      <a:gd name="T61" fmla="*/ 333 h 466"/>
                      <a:gd name="T62" fmla="*/ 921 w 1209"/>
                      <a:gd name="T63" fmla="*/ 137 h 466"/>
                      <a:gd name="T64" fmla="*/ 609 w 1209"/>
                      <a:gd name="T65" fmla="*/ 222 h 466"/>
                      <a:gd name="T66" fmla="*/ 285 w 1209"/>
                      <a:gd name="T67" fmla="*/ 135 h 466"/>
                      <a:gd name="T68" fmla="*/ 285 w 1209"/>
                      <a:gd name="T69" fmla="*/ 85 h 466"/>
                      <a:gd name="T70" fmla="*/ 921 w 1209"/>
                      <a:gd name="T71" fmla="*/ 85 h 466"/>
                      <a:gd name="T72" fmla="*/ 921 w 1209"/>
                      <a:gd name="T73" fmla="*/ 13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9" h="466">
                        <a:moveTo>
                          <a:pt x="971" y="147"/>
                        </a:moveTo>
                        <a:lnTo>
                          <a:pt x="1209" y="147"/>
                        </a:lnTo>
                        <a:lnTo>
                          <a:pt x="1209" y="0"/>
                        </a:lnTo>
                        <a:lnTo>
                          <a:pt x="921" y="0"/>
                        </a:lnTo>
                        <a:lnTo>
                          <a:pt x="921" y="62"/>
                        </a:lnTo>
                        <a:lnTo>
                          <a:pt x="285" y="62"/>
                        </a:lnTo>
                        <a:lnTo>
                          <a:pt x="285" y="0"/>
                        </a:lnTo>
                        <a:lnTo>
                          <a:pt x="0" y="0"/>
                        </a:lnTo>
                        <a:lnTo>
                          <a:pt x="0" y="147"/>
                        </a:lnTo>
                        <a:lnTo>
                          <a:pt x="248" y="147"/>
                        </a:lnTo>
                        <a:lnTo>
                          <a:pt x="262" y="149"/>
                        </a:lnTo>
                        <a:lnTo>
                          <a:pt x="567" y="234"/>
                        </a:lnTo>
                        <a:lnTo>
                          <a:pt x="262" y="319"/>
                        </a:lnTo>
                        <a:lnTo>
                          <a:pt x="0" y="319"/>
                        </a:lnTo>
                        <a:lnTo>
                          <a:pt x="0" y="466"/>
                        </a:lnTo>
                        <a:lnTo>
                          <a:pt x="285" y="466"/>
                        </a:lnTo>
                        <a:lnTo>
                          <a:pt x="285" y="402"/>
                        </a:lnTo>
                        <a:lnTo>
                          <a:pt x="921" y="402"/>
                        </a:lnTo>
                        <a:lnTo>
                          <a:pt x="921" y="466"/>
                        </a:lnTo>
                        <a:lnTo>
                          <a:pt x="1209" y="466"/>
                        </a:lnTo>
                        <a:lnTo>
                          <a:pt x="1209" y="319"/>
                        </a:lnTo>
                        <a:lnTo>
                          <a:pt x="954" y="319"/>
                        </a:lnTo>
                        <a:lnTo>
                          <a:pt x="649" y="234"/>
                        </a:lnTo>
                        <a:lnTo>
                          <a:pt x="954" y="149"/>
                        </a:lnTo>
                        <a:lnTo>
                          <a:pt x="971" y="147"/>
                        </a:lnTo>
                        <a:close/>
                        <a:moveTo>
                          <a:pt x="921" y="333"/>
                        </a:moveTo>
                        <a:lnTo>
                          <a:pt x="921" y="381"/>
                        </a:lnTo>
                        <a:lnTo>
                          <a:pt x="285" y="381"/>
                        </a:lnTo>
                        <a:lnTo>
                          <a:pt x="285" y="333"/>
                        </a:lnTo>
                        <a:lnTo>
                          <a:pt x="609" y="246"/>
                        </a:lnTo>
                        <a:lnTo>
                          <a:pt x="921" y="333"/>
                        </a:lnTo>
                        <a:close/>
                        <a:moveTo>
                          <a:pt x="921" y="137"/>
                        </a:moveTo>
                        <a:lnTo>
                          <a:pt x="609" y="222"/>
                        </a:lnTo>
                        <a:lnTo>
                          <a:pt x="285" y="135"/>
                        </a:lnTo>
                        <a:lnTo>
                          <a:pt x="285" y="85"/>
                        </a:lnTo>
                        <a:lnTo>
                          <a:pt x="921" y="85"/>
                        </a:lnTo>
                        <a:lnTo>
                          <a:pt x="921" y="1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09" name="Freeform 7"/>
                  <p:cNvSpPr>
                    <a:spLocks/>
                  </p:cNvSpPr>
                  <p:nvPr/>
                </p:nvSpPr>
                <p:spPr bwMode="auto">
                  <a:xfrm>
                    <a:off x="5030789" y="2987584"/>
                    <a:ext cx="2024073" cy="2025826"/>
                  </a:xfrm>
                  <a:custGeom>
                    <a:avLst/>
                    <a:gdLst>
                      <a:gd name="T0" fmla="*/ 436 w 484"/>
                      <a:gd name="T1" fmla="*/ 188 h 484"/>
                      <a:gd name="T2" fmla="*/ 420 w 484"/>
                      <a:gd name="T3" fmla="*/ 205 h 484"/>
                      <a:gd name="T4" fmla="*/ 339 w 484"/>
                      <a:gd name="T5" fmla="*/ 161 h 484"/>
                      <a:gd name="T6" fmla="*/ 404 w 484"/>
                      <a:gd name="T7" fmla="*/ 152 h 484"/>
                      <a:gd name="T8" fmla="*/ 417 w 484"/>
                      <a:gd name="T9" fmla="*/ 81 h 484"/>
                      <a:gd name="T10" fmla="*/ 412 w 484"/>
                      <a:gd name="T11" fmla="*/ 70 h 484"/>
                      <a:gd name="T12" fmla="*/ 342 w 484"/>
                      <a:gd name="T13" fmla="*/ 66 h 484"/>
                      <a:gd name="T14" fmla="*/ 342 w 484"/>
                      <a:gd name="T15" fmla="*/ 90 h 484"/>
                      <a:gd name="T16" fmla="*/ 254 w 484"/>
                      <a:gd name="T17" fmla="*/ 116 h 484"/>
                      <a:gd name="T18" fmla="*/ 294 w 484"/>
                      <a:gd name="T19" fmla="*/ 64 h 484"/>
                      <a:gd name="T20" fmla="*/ 252 w 484"/>
                      <a:gd name="T21" fmla="*/ 4 h 484"/>
                      <a:gd name="T22" fmla="*/ 241 w 484"/>
                      <a:gd name="T23" fmla="*/ 0 h 484"/>
                      <a:gd name="T24" fmla="*/ 189 w 484"/>
                      <a:gd name="T25" fmla="*/ 47 h 484"/>
                      <a:gd name="T26" fmla="*/ 205 w 484"/>
                      <a:gd name="T27" fmla="*/ 64 h 484"/>
                      <a:gd name="T28" fmla="*/ 161 w 484"/>
                      <a:gd name="T29" fmla="*/ 145 h 484"/>
                      <a:gd name="T30" fmla="*/ 153 w 484"/>
                      <a:gd name="T31" fmla="*/ 79 h 484"/>
                      <a:gd name="T32" fmla="*/ 81 w 484"/>
                      <a:gd name="T33" fmla="*/ 66 h 484"/>
                      <a:gd name="T34" fmla="*/ 70 w 484"/>
                      <a:gd name="T35" fmla="*/ 71 h 484"/>
                      <a:gd name="T36" fmla="*/ 67 w 484"/>
                      <a:gd name="T37" fmla="*/ 142 h 484"/>
                      <a:gd name="T38" fmla="*/ 90 w 484"/>
                      <a:gd name="T39" fmla="*/ 142 h 484"/>
                      <a:gd name="T40" fmla="*/ 116 w 484"/>
                      <a:gd name="T41" fmla="*/ 230 h 484"/>
                      <a:gd name="T42" fmla="*/ 64 w 484"/>
                      <a:gd name="T43" fmla="*/ 190 h 484"/>
                      <a:gd name="T44" fmla="*/ 4 w 484"/>
                      <a:gd name="T45" fmla="*/ 231 h 484"/>
                      <a:gd name="T46" fmla="*/ 0 w 484"/>
                      <a:gd name="T47" fmla="*/ 243 h 484"/>
                      <a:gd name="T48" fmla="*/ 47 w 484"/>
                      <a:gd name="T49" fmla="*/ 295 h 484"/>
                      <a:gd name="T50" fmla="*/ 64 w 484"/>
                      <a:gd name="T51" fmla="*/ 278 h 484"/>
                      <a:gd name="T52" fmla="*/ 145 w 484"/>
                      <a:gd name="T53" fmla="*/ 323 h 484"/>
                      <a:gd name="T54" fmla="*/ 79 w 484"/>
                      <a:gd name="T55" fmla="*/ 331 h 484"/>
                      <a:gd name="T56" fmla="*/ 67 w 484"/>
                      <a:gd name="T57" fmla="*/ 403 h 484"/>
                      <a:gd name="T58" fmla="*/ 72 w 484"/>
                      <a:gd name="T59" fmla="*/ 414 h 484"/>
                      <a:gd name="T60" fmla="*/ 142 w 484"/>
                      <a:gd name="T61" fmla="*/ 417 h 484"/>
                      <a:gd name="T62" fmla="*/ 142 w 484"/>
                      <a:gd name="T63" fmla="*/ 394 h 484"/>
                      <a:gd name="T64" fmla="*/ 230 w 484"/>
                      <a:gd name="T65" fmla="*/ 368 h 484"/>
                      <a:gd name="T66" fmla="*/ 190 w 484"/>
                      <a:gd name="T67" fmla="*/ 420 h 484"/>
                      <a:gd name="T68" fmla="*/ 232 w 484"/>
                      <a:gd name="T69" fmla="*/ 479 h 484"/>
                      <a:gd name="T70" fmla="*/ 243 w 484"/>
                      <a:gd name="T71" fmla="*/ 484 h 484"/>
                      <a:gd name="T72" fmla="*/ 295 w 484"/>
                      <a:gd name="T73" fmla="*/ 436 h 484"/>
                      <a:gd name="T74" fmla="*/ 279 w 484"/>
                      <a:gd name="T75" fmla="*/ 420 h 484"/>
                      <a:gd name="T76" fmla="*/ 322 w 484"/>
                      <a:gd name="T77" fmla="*/ 339 h 484"/>
                      <a:gd name="T78" fmla="*/ 331 w 484"/>
                      <a:gd name="T79" fmla="*/ 404 h 484"/>
                      <a:gd name="T80" fmla="*/ 403 w 484"/>
                      <a:gd name="T81" fmla="*/ 417 h 484"/>
                      <a:gd name="T82" fmla="*/ 414 w 484"/>
                      <a:gd name="T83" fmla="*/ 412 h 484"/>
                      <a:gd name="T84" fmla="*/ 417 w 484"/>
                      <a:gd name="T85" fmla="*/ 342 h 484"/>
                      <a:gd name="T86" fmla="*/ 394 w 484"/>
                      <a:gd name="T87" fmla="*/ 342 h 484"/>
                      <a:gd name="T88" fmla="*/ 368 w 484"/>
                      <a:gd name="T89" fmla="*/ 254 h 484"/>
                      <a:gd name="T90" fmla="*/ 420 w 484"/>
                      <a:gd name="T91" fmla="*/ 294 h 484"/>
                      <a:gd name="T92" fmla="*/ 480 w 484"/>
                      <a:gd name="T93" fmla="*/ 252 h 484"/>
                      <a:gd name="T94" fmla="*/ 484 w 484"/>
                      <a:gd name="T95" fmla="*/ 241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4" h="484">
                        <a:moveTo>
                          <a:pt x="481" y="234"/>
                        </a:moveTo>
                        <a:cubicBezTo>
                          <a:pt x="481" y="233"/>
                          <a:pt x="480" y="232"/>
                          <a:pt x="480" y="231"/>
                        </a:cubicBezTo>
                        <a:cubicBezTo>
                          <a:pt x="436" y="188"/>
                          <a:pt x="436" y="188"/>
                          <a:pt x="436" y="188"/>
                        </a:cubicBezTo>
                        <a:cubicBezTo>
                          <a:pt x="432" y="184"/>
                          <a:pt x="426" y="184"/>
                          <a:pt x="421" y="188"/>
                        </a:cubicBezTo>
                        <a:cubicBezTo>
                          <a:pt x="420" y="190"/>
                          <a:pt x="420" y="190"/>
                          <a:pt x="420" y="190"/>
                        </a:cubicBezTo>
                        <a:cubicBezTo>
                          <a:pt x="416" y="194"/>
                          <a:pt x="416" y="201"/>
                          <a:pt x="420" y="205"/>
                        </a:cubicBezTo>
                        <a:cubicBezTo>
                          <a:pt x="445" y="230"/>
                          <a:pt x="445" y="230"/>
                          <a:pt x="445" y="230"/>
                        </a:cubicBezTo>
                        <a:cubicBezTo>
                          <a:pt x="368" y="230"/>
                          <a:pt x="368" y="230"/>
                          <a:pt x="368" y="230"/>
                        </a:cubicBezTo>
                        <a:cubicBezTo>
                          <a:pt x="365" y="204"/>
                          <a:pt x="355" y="180"/>
                          <a:pt x="339" y="161"/>
                        </a:cubicBezTo>
                        <a:cubicBezTo>
                          <a:pt x="394" y="107"/>
                          <a:pt x="394" y="107"/>
                          <a:pt x="394" y="107"/>
                        </a:cubicBezTo>
                        <a:cubicBezTo>
                          <a:pt x="394" y="142"/>
                          <a:pt x="394" y="142"/>
                          <a:pt x="394" y="142"/>
                        </a:cubicBezTo>
                        <a:cubicBezTo>
                          <a:pt x="394" y="148"/>
                          <a:pt x="398" y="152"/>
                          <a:pt x="404" y="152"/>
                        </a:cubicBezTo>
                        <a:cubicBezTo>
                          <a:pt x="407" y="152"/>
                          <a:pt x="407" y="152"/>
                          <a:pt x="407" y="152"/>
                        </a:cubicBezTo>
                        <a:cubicBezTo>
                          <a:pt x="412" y="152"/>
                          <a:pt x="417" y="148"/>
                          <a:pt x="417" y="142"/>
                        </a:cubicBezTo>
                        <a:cubicBezTo>
                          <a:pt x="417" y="81"/>
                          <a:pt x="417" y="81"/>
                          <a:pt x="417" y="81"/>
                        </a:cubicBezTo>
                        <a:cubicBezTo>
                          <a:pt x="417" y="81"/>
                          <a:pt x="417" y="80"/>
                          <a:pt x="417" y="80"/>
                        </a:cubicBezTo>
                        <a:cubicBezTo>
                          <a:pt x="417" y="77"/>
                          <a:pt x="416" y="74"/>
                          <a:pt x="414" y="71"/>
                        </a:cubicBezTo>
                        <a:cubicBezTo>
                          <a:pt x="412" y="70"/>
                          <a:pt x="412" y="70"/>
                          <a:pt x="412" y="70"/>
                        </a:cubicBezTo>
                        <a:cubicBezTo>
                          <a:pt x="410" y="68"/>
                          <a:pt x="408" y="67"/>
                          <a:pt x="405" y="67"/>
                        </a:cubicBezTo>
                        <a:cubicBezTo>
                          <a:pt x="404" y="67"/>
                          <a:pt x="404" y="66"/>
                          <a:pt x="403" y="66"/>
                        </a:cubicBezTo>
                        <a:cubicBezTo>
                          <a:pt x="342" y="66"/>
                          <a:pt x="342" y="66"/>
                          <a:pt x="342" y="66"/>
                        </a:cubicBezTo>
                        <a:cubicBezTo>
                          <a:pt x="336" y="66"/>
                          <a:pt x="331" y="71"/>
                          <a:pt x="331" y="77"/>
                        </a:cubicBezTo>
                        <a:cubicBezTo>
                          <a:pt x="331" y="79"/>
                          <a:pt x="331" y="79"/>
                          <a:pt x="331" y="79"/>
                        </a:cubicBezTo>
                        <a:cubicBezTo>
                          <a:pt x="331" y="85"/>
                          <a:pt x="336" y="90"/>
                          <a:pt x="342" y="90"/>
                        </a:cubicBezTo>
                        <a:cubicBezTo>
                          <a:pt x="377" y="90"/>
                          <a:pt x="377" y="90"/>
                          <a:pt x="377" y="90"/>
                        </a:cubicBezTo>
                        <a:cubicBezTo>
                          <a:pt x="323" y="145"/>
                          <a:pt x="323" y="145"/>
                          <a:pt x="323" y="145"/>
                        </a:cubicBezTo>
                        <a:cubicBezTo>
                          <a:pt x="304" y="129"/>
                          <a:pt x="280" y="118"/>
                          <a:pt x="254" y="116"/>
                        </a:cubicBezTo>
                        <a:cubicBezTo>
                          <a:pt x="254" y="39"/>
                          <a:pt x="254" y="39"/>
                          <a:pt x="254" y="39"/>
                        </a:cubicBezTo>
                        <a:cubicBezTo>
                          <a:pt x="279" y="64"/>
                          <a:pt x="279" y="64"/>
                          <a:pt x="279" y="64"/>
                        </a:cubicBezTo>
                        <a:cubicBezTo>
                          <a:pt x="283" y="68"/>
                          <a:pt x="289" y="68"/>
                          <a:pt x="294" y="64"/>
                        </a:cubicBezTo>
                        <a:cubicBezTo>
                          <a:pt x="295" y="62"/>
                          <a:pt x="295" y="62"/>
                          <a:pt x="295" y="62"/>
                        </a:cubicBezTo>
                        <a:cubicBezTo>
                          <a:pt x="299" y="58"/>
                          <a:pt x="299" y="51"/>
                          <a:pt x="295" y="47"/>
                        </a:cubicBezTo>
                        <a:cubicBezTo>
                          <a:pt x="252" y="4"/>
                          <a:pt x="252" y="4"/>
                          <a:pt x="252" y="4"/>
                        </a:cubicBezTo>
                        <a:cubicBezTo>
                          <a:pt x="252" y="4"/>
                          <a:pt x="252" y="4"/>
                          <a:pt x="251" y="3"/>
                        </a:cubicBezTo>
                        <a:cubicBezTo>
                          <a:pt x="249" y="1"/>
                          <a:pt x="246" y="0"/>
                          <a:pt x="243" y="0"/>
                        </a:cubicBezTo>
                        <a:cubicBezTo>
                          <a:pt x="241" y="0"/>
                          <a:pt x="241" y="0"/>
                          <a:pt x="241" y="0"/>
                        </a:cubicBezTo>
                        <a:cubicBezTo>
                          <a:pt x="238" y="0"/>
                          <a:pt x="236" y="1"/>
                          <a:pt x="234" y="2"/>
                        </a:cubicBezTo>
                        <a:cubicBezTo>
                          <a:pt x="233" y="3"/>
                          <a:pt x="232" y="3"/>
                          <a:pt x="232" y="4"/>
                        </a:cubicBezTo>
                        <a:cubicBezTo>
                          <a:pt x="189" y="47"/>
                          <a:pt x="189" y="47"/>
                          <a:pt x="189" y="47"/>
                        </a:cubicBezTo>
                        <a:cubicBezTo>
                          <a:pt x="184" y="51"/>
                          <a:pt x="184" y="58"/>
                          <a:pt x="189" y="62"/>
                        </a:cubicBezTo>
                        <a:cubicBezTo>
                          <a:pt x="190" y="64"/>
                          <a:pt x="190" y="64"/>
                          <a:pt x="190" y="64"/>
                        </a:cubicBezTo>
                        <a:cubicBezTo>
                          <a:pt x="194" y="68"/>
                          <a:pt x="201" y="68"/>
                          <a:pt x="205" y="64"/>
                        </a:cubicBezTo>
                        <a:cubicBezTo>
                          <a:pt x="230" y="38"/>
                          <a:pt x="230" y="38"/>
                          <a:pt x="230" y="38"/>
                        </a:cubicBezTo>
                        <a:cubicBezTo>
                          <a:pt x="230" y="116"/>
                          <a:pt x="230" y="116"/>
                          <a:pt x="230" y="116"/>
                        </a:cubicBezTo>
                        <a:cubicBezTo>
                          <a:pt x="204" y="118"/>
                          <a:pt x="180" y="129"/>
                          <a:pt x="161" y="145"/>
                        </a:cubicBezTo>
                        <a:cubicBezTo>
                          <a:pt x="106" y="90"/>
                          <a:pt x="106" y="90"/>
                          <a:pt x="106" y="90"/>
                        </a:cubicBezTo>
                        <a:cubicBezTo>
                          <a:pt x="142" y="90"/>
                          <a:pt x="142" y="90"/>
                          <a:pt x="142" y="90"/>
                        </a:cubicBezTo>
                        <a:cubicBezTo>
                          <a:pt x="148" y="90"/>
                          <a:pt x="153" y="85"/>
                          <a:pt x="153" y="79"/>
                        </a:cubicBezTo>
                        <a:cubicBezTo>
                          <a:pt x="153" y="77"/>
                          <a:pt x="153" y="77"/>
                          <a:pt x="153" y="77"/>
                        </a:cubicBezTo>
                        <a:cubicBezTo>
                          <a:pt x="153" y="71"/>
                          <a:pt x="148" y="66"/>
                          <a:pt x="142" y="66"/>
                        </a:cubicBezTo>
                        <a:cubicBezTo>
                          <a:pt x="81" y="66"/>
                          <a:pt x="81" y="66"/>
                          <a:pt x="81" y="66"/>
                        </a:cubicBezTo>
                        <a:cubicBezTo>
                          <a:pt x="80" y="66"/>
                          <a:pt x="79" y="67"/>
                          <a:pt x="78" y="67"/>
                        </a:cubicBezTo>
                        <a:cubicBezTo>
                          <a:pt x="76" y="67"/>
                          <a:pt x="73" y="68"/>
                          <a:pt x="71" y="70"/>
                        </a:cubicBezTo>
                        <a:cubicBezTo>
                          <a:pt x="70" y="71"/>
                          <a:pt x="70" y="71"/>
                          <a:pt x="70" y="71"/>
                        </a:cubicBezTo>
                        <a:cubicBezTo>
                          <a:pt x="67" y="74"/>
                          <a:pt x="66" y="77"/>
                          <a:pt x="67" y="80"/>
                        </a:cubicBezTo>
                        <a:cubicBezTo>
                          <a:pt x="67" y="80"/>
                          <a:pt x="67" y="81"/>
                          <a:pt x="67" y="81"/>
                        </a:cubicBezTo>
                        <a:cubicBezTo>
                          <a:pt x="67" y="142"/>
                          <a:pt x="67" y="142"/>
                          <a:pt x="67" y="142"/>
                        </a:cubicBezTo>
                        <a:cubicBezTo>
                          <a:pt x="67" y="148"/>
                          <a:pt x="71" y="152"/>
                          <a:pt x="77" y="152"/>
                        </a:cubicBezTo>
                        <a:cubicBezTo>
                          <a:pt x="79" y="152"/>
                          <a:pt x="79" y="152"/>
                          <a:pt x="79" y="152"/>
                        </a:cubicBezTo>
                        <a:cubicBezTo>
                          <a:pt x="85" y="152"/>
                          <a:pt x="90" y="148"/>
                          <a:pt x="90" y="142"/>
                        </a:cubicBezTo>
                        <a:cubicBezTo>
                          <a:pt x="90" y="107"/>
                          <a:pt x="90" y="107"/>
                          <a:pt x="90" y="107"/>
                        </a:cubicBezTo>
                        <a:cubicBezTo>
                          <a:pt x="144" y="161"/>
                          <a:pt x="144" y="161"/>
                          <a:pt x="144" y="161"/>
                        </a:cubicBezTo>
                        <a:cubicBezTo>
                          <a:pt x="129" y="180"/>
                          <a:pt x="118" y="204"/>
                          <a:pt x="116" y="230"/>
                        </a:cubicBezTo>
                        <a:cubicBezTo>
                          <a:pt x="39" y="230"/>
                          <a:pt x="39" y="230"/>
                          <a:pt x="39" y="230"/>
                        </a:cubicBezTo>
                        <a:cubicBezTo>
                          <a:pt x="64" y="205"/>
                          <a:pt x="64" y="205"/>
                          <a:pt x="64" y="205"/>
                        </a:cubicBezTo>
                        <a:cubicBezTo>
                          <a:pt x="68" y="201"/>
                          <a:pt x="68" y="194"/>
                          <a:pt x="64" y="190"/>
                        </a:cubicBezTo>
                        <a:cubicBezTo>
                          <a:pt x="62" y="188"/>
                          <a:pt x="62" y="188"/>
                          <a:pt x="62" y="188"/>
                        </a:cubicBezTo>
                        <a:cubicBezTo>
                          <a:pt x="58" y="184"/>
                          <a:pt x="51" y="184"/>
                          <a:pt x="47" y="188"/>
                        </a:cubicBezTo>
                        <a:cubicBezTo>
                          <a:pt x="4" y="231"/>
                          <a:pt x="4" y="231"/>
                          <a:pt x="4" y="231"/>
                        </a:cubicBezTo>
                        <a:cubicBezTo>
                          <a:pt x="4" y="232"/>
                          <a:pt x="3" y="233"/>
                          <a:pt x="3" y="234"/>
                        </a:cubicBezTo>
                        <a:cubicBezTo>
                          <a:pt x="1" y="236"/>
                          <a:pt x="0" y="238"/>
                          <a:pt x="0" y="241"/>
                        </a:cubicBezTo>
                        <a:cubicBezTo>
                          <a:pt x="0" y="243"/>
                          <a:pt x="0" y="243"/>
                          <a:pt x="0" y="243"/>
                        </a:cubicBezTo>
                        <a:cubicBezTo>
                          <a:pt x="0" y="246"/>
                          <a:pt x="1" y="249"/>
                          <a:pt x="4" y="251"/>
                        </a:cubicBezTo>
                        <a:cubicBezTo>
                          <a:pt x="4" y="252"/>
                          <a:pt x="4" y="252"/>
                          <a:pt x="4" y="252"/>
                        </a:cubicBezTo>
                        <a:cubicBezTo>
                          <a:pt x="47" y="295"/>
                          <a:pt x="47" y="295"/>
                          <a:pt x="47" y="295"/>
                        </a:cubicBezTo>
                        <a:cubicBezTo>
                          <a:pt x="51" y="299"/>
                          <a:pt x="58" y="299"/>
                          <a:pt x="62" y="295"/>
                        </a:cubicBezTo>
                        <a:cubicBezTo>
                          <a:pt x="64" y="294"/>
                          <a:pt x="64" y="294"/>
                          <a:pt x="64" y="294"/>
                        </a:cubicBezTo>
                        <a:cubicBezTo>
                          <a:pt x="68" y="289"/>
                          <a:pt x="68" y="283"/>
                          <a:pt x="64" y="278"/>
                        </a:cubicBezTo>
                        <a:cubicBezTo>
                          <a:pt x="39" y="254"/>
                          <a:pt x="39" y="254"/>
                          <a:pt x="39" y="254"/>
                        </a:cubicBezTo>
                        <a:cubicBezTo>
                          <a:pt x="116" y="254"/>
                          <a:pt x="116" y="254"/>
                          <a:pt x="116" y="254"/>
                        </a:cubicBezTo>
                        <a:cubicBezTo>
                          <a:pt x="119" y="280"/>
                          <a:pt x="129" y="304"/>
                          <a:pt x="145" y="323"/>
                        </a:cubicBezTo>
                        <a:cubicBezTo>
                          <a:pt x="90" y="377"/>
                          <a:pt x="90" y="377"/>
                          <a:pt x="90" y="377"/>
                        </a:cubicBezTo>
                        <a:cubicBezTo>
                          <a:pt x="90" y="342"/>
                          <a:pt x="90" y="342"/>
                          <a:pt x="90" y="342"/>
                        </a:cubicBezTo>
                        <a:cubicBezTo>
                          <a:pt x="90" y="336"/>
                          <a:pt x="85" y="331"/>
                          <a:pt x="79" y="331"/>
                        </a:cubicBezTo>
                        <a:cubicBezTo>
                          <a:pt x="77" y="331"/>
                          <a:pt x="77" y="331"/>
                          <a:pt x="77" y="331"/>
                        </a:cubicBezTo>
                        <a:cubicBezTo>
                          <a:pt x="71" y="331"/>
                          <a:pt x="67" y="336"/>
                          <a:pt x="67" y="342"/>
                        </a:cubicBezTo>
                        <a:cubicBezTo>
                          <a:pt x="67" y="403"/>
                          <a:pt x="67" y="403"/>
                          <a:pt x="67" y="403"/>
                        </a:cubicBezTo>
                        <a:cubicBezTo>
                          <a:pt x="67" y="403"/>
                          <a:pt x="67" y="404"/>
                          <a:pt x="67" y="405"/>
                        </a:cubicBezTo>
                        <a:cubicBezTo>
                          <a:pt x="67" y="408"/>
                          <a:pt x="68" y="410"/>
                          <a:pt x="70" y="412"/>
                        </a:cubicBezTo>
                        <a:cubicBezTo>
                          <a:pt x="72" y="414"/>
                          <a:pt x="72" y="414"/>
                          <a:pt x="72" y="414"/>
                        </a:cubicBezTo>
                        <a:cubicBezTo>
                          <a:pt x="74" y="416"/>
                          <a:pt x="77" y="417"/>
                          <a:pt x="80" y="417"/>
                        </a:cubicBezTo>
                        <a:cubicBezTo>
                          <a:pt x="80" y="417"/>
                          <a:pt x="81" y="417"/>
                          <a:pt x="81" y="417"/>
                        </a:cubicBezTo>
                        <a:cubicBezTo>
                          <a:pt x="142" y="417"/>
                          <a:pt x="142" y="417"/>
                          <a:pt x="142" y="417"/>
                        </a:cubicBezTo>
                        <a:cubicBezTo>
                          <a:pt x="148" y="417"/>
                          <a:pt x="153" y="412"/>
                          <a:pt x="153" y="406"/>
                        </a:cubicBezTo>
                        <a:cubicBezTo>
                          <a:pt x="153" y="404"/>
                          <a:pt x="153" y="404"/>
                          <a:pt x="153" y="404"/>
                        </a:cubicBezTo>
                        <a:cubicBezTo>
                          <a:pt x="153" y="398"/>
                          <a:pt x="148" y="394"/>
                          <a:pt x="142" y="394"/>
                        </a:cubicBezTo>
                        <a:cubicBezTo>
                          <a:pt x="107" y="394"/>
                          <a:pt x="107" y="394"/>
                          <a:pt x="107" y="394"/>
                        </a:cubicBezTo>
                        <a:cubicBezTo>
                          <a:pt x="161" y="339"/>
                          <a:pt x="161" y="339"/>
                          <a:pt x="161" y="339"/>
                        </a:cubicBezTo>
                        <a:cubicBezTo>
                          <a:pt x="180" y="355"/>
                          <a:pt x="204" y="365"/>
                          <a:pt x="230" y="368"/>
                        </a:cubicBezTo>
                        <a:cubicBezTo>
                          <a:pt x="230" y="445"/>
                          <a:pt x="230" y="445"/>
                          <a:pt x="230" y="445"/>
                        </a:cubicBezTo>
                        <a:cubicBezTo>
                          <a:pt x="205" y="420"/>
                          <a:pt x="205" y="420"/>
                          <a:pt x="205" y="420"/>
                        </a:cubicBezTo>
                        <a:cubicBezTo>
                          <a:pt x="201" y="416"/>
                          <a:pt x="194" y="416"/>
                          <a:pt x="190" y="420"/>
                        </a:cubicBezTo>
                        <a:cubicBezTo>
                          <a:pt x="189" y="421"/>
                          <a:pt x="189" y="421"/>
                          <a:pt x="189" y="421"/>
                        </a:cubicBezTo>
                        <a:cubicBezTo>
                          <a:pt x="184" y="426"/>
                          <a:pt x="184" y="432"/>
                          <a:pt x="189" y="436"/>
                        </a:cubicBezTo>
                        <a:cubicBezTo>
                          <a:pt x="232" y="479"/>
                          <a:pt x="232" y="479"/>
                          <a:pt x="232" y="479"/>
                        </a:cubicBezTo>
                        <a:cubicBezTo>
                          <a:pt x="232" y="480"/>
                          <a:pt x="233" y="481"/>
                          <a:pt x="234" y="481"/>
                        </a:cubicBezTo>
                        <a:cubicBezTo>
                          <a:pt x="236" y="483"/>
                          <a:pt x="238" y="484"/>
                          <a:pt x="241" y="484"/>
                        </a:cubicBezTo>
                        <a:cubicBezTo>
                          <a:pt x="243" y="484"/>
                          <a:pt x="243" y="484"/>
                          <a:pt x="243" y="484"/>
                        </a:cubicBezTo>
                        <a:cubicBezTo>
                          <a:pt x="246" y="484"/>
                          <a:pt x="249" y="482"/>
                          <a:pt x="251" y="480"/>
                        </a:cubicBezTo>
                        <a:cubicBezTo>
                          <a:pt x="252" y="480"/>
                          <a:pt x="252" y="480"/>
                          <a:pt x="252" y="479"/>
                        </a:cubicBezTo>
                        <a:cubicBezTo>
                          <a:pt x="295" y="436"/>
                          <a:pt x="295" y="436"/>
                          <a:pt x="295" y="436"/>
                        </a:cubicBezTo>
                        <a:cubicBezTo>
                          <a:pt x="299" y="432"/>
                          <a:pt x="299" y="425"/>
                          <a:pt x="295" y="421"/>
                        </a:cubicBezTo>
                        <a:cubicBezTo>
                          <a:pt x="294" y="420"/>
                          <a:pt x="294" y="420"/>
                          <a:pt x="294" y="420"/>
                        </a:cubicBezTo>
                        <a:cubicBezTo>
                          <a:pt x="289" y="416"/>
                          <a:pt x="283" y="416"/>
                          <a:pt x="279" y="420"/>
                        </a:cubicBezTo>
                        <a:cubicBezTo>
                          <a:pt x="254" y="445"/>
                          <a:pt x="254" y="445"/>
                          <a:pt x="254" y="445"/>
                        </a:cubicBezTo>
                        <a:cubicBezTo>
                          <a:pt x="254" y="368"/>
                          <a:pt x="254" y="368"/>
                          <a:pt x="254" y="368"/>
                        </a:cubicBezTo>
                        <a:cubicBezTo>
                          <a:pt x="280" y="365"/>
                          <a:pt x="303" y="355"/>
                          <a:pt x="322" y="339"/>
                        </a:cubicBezTo>
                        <a:cubicBezTo>
                          <a:pt x="377" y="394"/>
                          <a:pt x="377" y="394"/>
                          <a:pt x="377" y="394"/>
                        </a:cubicBezTo>
                        <a:cubicBezTo>
                          <a:pt x="342" y="394"/>
                          <a:pt x="342" y="394"/>
                          <a:pt x="342" y="394"/>
                        </a:cubicBezTo>
                        <a:cubicBezTo>
                          <a:pt x="336" y="394"/>
                          <a:pt x="331" y="398"/>
                          <a:pt x="331" y="404"/>
                        </a:cubicBezTo>
                        <a:cubicBezTo>
                          <a:pt x="331" y="406"/>
                          <a:pt x="331" y="406"/>
                          <a:pt x="331" y="406"/>
                        </a:cubicBezTo>
                        <a:cubicBezTo>
                          <a:pt x="331" y="412"/>
                          <a:pt x="336" y="417"/>
                          <a:pt x="342" y="417"/>
                        </a:cubicBezTo>
                        <a:cubicBezTo>
                          <a:pt x="403" y="417"/>
                          <a:pt x="403" y="417"/>
                          <a:pt x="403" y="417"/>
                        </a:cubicBezTo>
                        <a:cubicBezTo>
                          <a:pt x="403" y="417"/>
                          <a:pt x="403" y="417"/>
                          <a:pt x="404" y="417"/>
                        </a:cubicBezTo>
                        <a:cubicBezTo>
                          <a:pt x="407" y="417"/>
                          <a:pt x="410" y="416"/>
                          <a:pt x="412" y="414"/>
                        </a:cubicBezTo>
                        <a:cubicBezTo>
                          <a:pt x="414" y="412"/>
                          <a:pt x="414" y="412"/>
                          <a:pt x="414" y="412"/>
                        </a:cubicBezTo>
                        <a:cubicBezTo>
                          <a:pt x="416" y="410"/>
                          <a:pt x="417" y="408"/>
                          <a:pt x="417" y="405"/>
                        </a:cubicBezTo>
                        <a:cubicBezTo>
                          <a:pt x="417" y="404"/>
                          <a:pt x="417" y="403"/>
                          <a:pt x="417" y="403"/>
                        </a:cubicBezTo>
                        <a:cubicBezTo>
                          <a:pt x="417" y="342"/>
                          <a:pt x="417" y="342"/>
                          <a:pt x="417" y="342"/>
                        </a:cubicBezTo>
                        <a:cubicBezTo>
                          <a:pt x="417" y="336"/>
                          <a:pt x="412" y="331"/>
                          <a:pt x="407" y="331"/>
                        </a:cubicBezTo>
                        <a:cubicBezTo>
                          <a:pt x="404" y="331"/>
                          <a:pt x="404" y="331"/>
                          <a:pt x="404" y="331"/>
                        </a:cubicBezTo>
                        <a:cubicBezTo>
                          <a:pt x="398" y="331"/>
                          <a:pt x="394" y="336"/>
                          <a:pt x="394" y="342"/>
                        </a:cubicBezTo>
                        <a:cubicBezTo>
                          <a:pt x="394" y="377"/>
                          <a:pt x="394" y="377"/>
                          <a:pt x="394" y="377"/>
                        </a:cubicBezTo>
                        <a:cubicBezTo>
                          <a:pt x="339" y="323"/>
                          <a:pt x="339" y="323"/>
                          <a:pt x="339" y="323"/>
                        </a:cubicBezTo>
                        <a:cubicBezTo>
                          <a:pt x="355" y="304"/>
                          <a:pt x="365" y="280"/>
                          <a:pt x="368" y="254"/>
                        </a:cubicBezTo>
                        <a:cubicBezTo>
                          <a:pt x="445" y="254"/>
                          <a:pt x="445" y="254"/>
                          <a:pt x="445" y="254"/>
                        </a:cubicBezTo>
                        <a:cubicBezTo>
                          <a:pt x="420" y="278"/>
                          <a:pt x="420" y="278"/>
                          <a:pt x="420" y="278"/>
                        </a:cubicBezTo>
                        <a:cubicBezTo>
                          <a:pt x="416" y="283"/>
                          <a:pt x="416" y="289"/>
                          <a:pt x="420" y="294"/>
                        </a:cubicBezTo>
                        <a:cubicBezTo>
                          <a:pt x="421" y="295"/>
                          <a:pt x="421" y="295"/>
                          <a:pt x="421" y="295"/>
                        </a:cubicBezTo>
                        <a:cubicBezTo>
                          <a:pt x="426" y="299"/>
                          <a:pt x="432" y="299"/>
                          <a:pt x="436" y="295"/>
                        </a:cubicBezTo>
                        <a:cubicBezTo>
                          <a:pt x="480" y="252"/>
                          <a:pt x="480" y="252"/>
                          <a:pt x="480" y="252"/>
                        </a:cubicBezTo>
                        <a:cubicBezTo>
                          <a:pt x="480" y="252"/>
                          <a:pt x="480" y="252"/>
                          <a:pt x="480" y="251"/>
                        </a:cubicBezTo>
                        <a:cubicBezTo>
                          <a:pt x="482" y="249"/>
                          <a:pt x="484" y="246"/>
                          <a:pt x="484" y="243"/>
                        </a:cubicBezTo>
                        <a:cubicBezTo>
                          <a:pt x="484" y="241"/>
                          <a:pt x="484" y="241"/>
                          <a:pt x="484" y="241"/>
                        </a:cubicBezTo>
                        <a:cubicBezTo>
                          <a:pt x="484" y="238"/>
                          <a:pt x="483" y="236"/>
                          <a:pt x="481" y="2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grpSp>
      <p:grpSp>
        <p:nvGrpSpPr>
          <p:cNvPr id="382" name="Group 381"/>
          <p:cNvGrpSpPr/>
          <p:nvPr/>
        </p:nvGrpSpPr>
        <p:grpSpPr>
          <a:xfrm>
            <a:off x="8075556" y="2313764"/>
            <a:ext cx="3451190" cy="3133073"/>
            <a:chOff x="8075556" y="2313764"/>
            <a:chExt cx="3451190" cy="3133073"/>
          </a:xfrm>
        </p:grpSpPr>
        <p:sp>
          <p:nvSpPr>
            <p:cNvPr id="762" name="Rounded Rectangle 761"/>
            <p:cNvSpPr/>
            <p:nvPr/>
          </p:nvSpPr>
          <p:spPr>
            <a:xfrm>
              <a:off x="8075556" y="2313764"/>
              <a:ext cx="3451190" cy="3133073"/>
            </a:xfrm>
            <a:prstGeom prst="roundRect">
              <a:avLst>
                <a:gd name="adj" fmla="val 0"/>
              </a:avLst>
            </a:prstGeom>
            <a:gradFill flip="none" rotWithShape="1">
              <a:gsLst>
                <a:gs pos="50000">
                  <a:schemeClr val="bg1"/>
                </a:gs>
                <a:gs pos="100000">
                  <a:schemeClr val="bg1">
                    <a:alpha val="86000"/>
                  </a:schemeClr>
                </a:gs>
                <a:gs pos="0">
                  <a:schemeClr val="bg1">
                    <a:alpha val="86000"/>
                  </a:schemeClr>
                </a:gs>
              </a:gsLst>
              <a:lin ang="30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854" name="Rounded Rectangle 853"/>
            <p:cNvSpPr/>
            <p:nvPr/>
          </p:nvSpPr>
          <p:spPr>
            <a:xfrm>
              <a:off x="8124291" y="2600226"/>
              <a:ext cx="3343398" cy="714496"/>
            </a:xfrm>
            <a:prstGeom prst="roundRect">
              <a:avLst/>
            </a:prstGeom>
            <a:solidFill>
              <a:srgbClr val="7B7B7B">
                <a:alpha val="18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solidFill>
                  <a:srgbClr val="FFFFFF"/>
                </a:solidFill>
              </a:endParaRPr>
            </a:p>
          </p:txBody>
        </p:sp>
        <p:cxnSp>
          <p:nvCxnSpPr>
            <p:cNvPr id="763" name="Straight Connector 762"/>
            <p:cNvCxnSpPr/>
            <p:nvPr/>
          </p:nvCxnSpPr>
          <p:spPr>
            <a:xfrm flipV="1">
              <a:off x="9085134" y="4165139"/>
              <a:ext cx="2985" cy="896799"/>
            </a:xfrm>
            <a:prstGeom prst="line">
              <a:avLst/>
            </a:prstGeom>
            <a:ln w="44450">
              <a:solidFill>
                <a:schemeClr val="accent2"/>
              </a:solidFill>
            </a:ln>
          </p:spPr>
          <p:style>
            <a:lnRef idx="1">
              <a:schemeClr val="accent1"/>
            </a:lnRef>
            <a:fillRef idx="0">
              <a:schemeClr val="accent1"/>
            </a:fillRef>
            <a:effectRef idx="0">
              <a:schemeClr val="accent1"/>
            </a:effectRef>
            <a:fontRef idx="minor">
              <a:schemeClr val="tx1"/>
            </a:fontRef>
          </p:style>
        </p:cxnSp>
        <p:sp>
          <p:nvSpPr>
            <p:cNvPr id="764" name="TextBox 763"/>
            <p:cNvSpPr txBox="1"/>
            <p:nvPr/>
          </p:nvSpPr>
          <p:spPr>
            <a:xfrm>
              <a:off x="9318258" y="4994000"/>
              <a:ext cx="1045724" cy="238527"/>
            </a:xfrm>
            <a:prstGeom prst="rect">
              <a:avLst/>
            </a:prstGeom>
            <a:noFill/>
          </p:spPr>
          <p:txBody>
            <a:bodyPr wrap="square" rtlCol="0">
              <a:spAutoFit/>
            </a:bodyPr>
            <a:lstStyle/>
            <a:p>
              <a:pPr algn="ctr">
                <a:lnSpc>
                  <a:spcPct val="95000"/>
                </a:lnSpc>
              </a:pPr>
              <a:r>
                <a:rPr lang="en-US" sz="1000" dirty="0" smtClean="0">
                  <a:solidFill>
                    <a:srgbClr val="545454"/>
                  </a:solidFill>
                </a:rPr>
                <a:t>Access Points</a:t>
              </a:r>
              <a:endParaRPr lang="en-US" sz="1000" dirty="0">
                <a:solidFill>
                  <a:srgbClr val="545454"/>
                </a:solidFill>
              </a:endParaRPr>
            </a:p>
          </p:txBody>
        </p:sp>
        <p:sp>
          <p:nvSpPr>
            <p:cNvPr id="765" name="TextBox 764"/>
            <p:cNvSpPr txBox="1"/>
            <p:nvPr/>
          </p:nvSpPr>
          <p:spPr>
            <a:xfrm>
              <a:off x="10825907" y="4378252"/>
              <a:ext cx="649330" cy="400110"/>
            </a:xfrm>
            <a:prstGeom prst="rect">
              <a:avLst/>
            </a:prstGeom>
            <a:noFill/>
          </p:spPr>
          <p:txBody>
            <a:bodyPr wrap="square" rtlCol="0">
              <a:spAutoFit/>
            </a:bodyPr>
            <a:lstStyle/>
            <a:p>
              <a:r>
                <a:rPr lang="en-US" sz="1000" dirty="0" smtClean="0">
                  <a:solidFill>
                    <a:srgbClr val="4D4D4D"/>
                  </a:solidFill>
                </a:rPr>
                <a:t>Catalyst 3750</a:t>
              </a:r>
            </a:p>
          </p:txBody>
        </p:sp>
        <p:grpSp>
          <p:nvGrpSpPr>
            <p:cNvPr id="766" name="Group 765"/>
            <p:cNvGrpSpPr/>
            <p:nvPr/>
          </p:nvGrpSpPr>
          <p:grpSpPr>
            <a:xfrm>
              <a:off x="8850255" y="4879954"/>
              <a:ext cx="466619" cy="466619"/>
              <a:chOff x="-1469674" y="7975005"/>
              <a:chExt cx="518466" cy="518466"/>
            </a:xfrm>
          </p:grpSpPr>
          <p:sp>
            <p:nvSpPr>
              <p:cNvPr id="828" name="Oval 827"/>
              <p:cNvSpPr/>
              <p:nvPr/>
            </p:nvSpPr>
            <p:spPr>
              <a:xfrm>
                <a:off x="-1469674" y="7975005"/>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829" name="Group 382"/>
              <p:cNvGrpSpPr/>
              <p:nvPr/>
            </p:nvGrpSpPr>
            <p:grpSpPr>
              <a:xfrm>
                <a:off x="-1349518" y="8093507"/>
                <a:ext cx="280980" cy="285227"/>
                <a:chOff x="2784571" y="3205550"/>
                <a:chExt cx="408950" cy="544212"/>
              </a:xfrm>
              <a:solidFill>
                <a:schemeClr val="bg1"/>
              </a:solidFill>
            </p:grpSpPr>
            <p:sp>
              <p:nvSpPr>
                <p:cNvPr id="830"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31" name="Freeform 830"/>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sp>
          <p:nvSpPr>
            <p:cNvPr id="767" name="Rounded Rectangle 766"/>
            <p:cNvSpPr/>
            <p:nvPr/>
          </p:nvSpPr>
          <p:spPr>
            <a:xfrm>
              <a:off x="8130476" y="4391373"/>
              <a:ext cx="953087" cy="373868"/>
            </a:xfrm>
            <a:prstGeom prst="roundRect">
              <a:avLst>
                <a:gd name="adj" fmla="val 9422"/>
              </a:avLst>
            </a:prstGeom>
            <a:gradFill>
              <a:gsLst>
                <a:gs pos="0">
                  <a:srgbClr val="7B7B7B"/>
                </a:gs>
                <a:gs pos="100000">
                  <a:srgbClr val="696969"/>
                </a:gs>
              </a:gsLst>
              <a:lin ang="3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smtClean="0">
                  <a:solidFill>
                    <a:srgbClr val="FFFFFF"/>
                  </a:solidFill>
                </a:rPr>
                <a:t>Mobility </a:t>
              </a:r>
              <a:br>
                <a:rPr lang="en-US" sz="800" dirty="0" smtClean="0">
                  <a:solidFill>
                    <a:srgbClr val="FFFFFF"/>
                  </a:solidFill>
                </a:rPr>
              </a:br>
              <a:r>
                <a:rPr lang="en-US" sz="800" dirty="0" smtClean="0">
                  <a:solidFill>
                    <a:srgbClr val="FFFFFF"/>
                  </a:solidFill>
                </a:rPr>
                <a:t>Agent</a:t>
              </a:r>
              <a:endParaRPr lang="en-US" sz="800" dirty="0">
                <a:solidFill>
                  <a:srgbClr val="FFFFFF"/>
                </a:solidFill>
              </a:endParaRPr>
            </a:p>
          </p:txBody>
        </p:sp>
        <p:grpSp>
          <p:nvGrpSpPr>
            <p:cNvPr id="768" name="Group 767"/>
            <p:cNvGrpSpPr/>
            <p:nvPr/>
          </p:nvGrpSpPr>
          <p:grpSpPr>
            <a:xfrm>
              <a:off x="8850255" y="4344998"/>
              <a:ext cx="466619" cy="466619"/>
              <a:chOff x="2089774" y="2497986"/>
              <a:chExt cx="518466" cy="518466"/>
            </a:xfrm>
          </p:grpSpPr>
          <p:sp>
            <p:nvSpPr>
              <p:cNvPr id="824" name="Oval 823"/>
              <p:cNvSpPr/>
              <p:nvPr/>
            </p:nvSpPr>
            <p:spPr>
              <a:xfrm>
                <a:off x="2089774" y="2497986"/>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825" name="Group 824"/>
              <p:cNvGrpSpPr/>
              <p:nvPr/>
            </p:nvGrpSpPr>
            <p:grpSpPr>
              <a:xfrm>
                <a:off x="2189378" y="2556208"/>
                <a:ext cx="319259" cy="402022"/>
                <a:chOff x="10769162" y="4211408"/>
                <a:chExt cx="318019" cy="455341"/>
              </a:xfrm>
            </p:grpSpPr>
            <p:pic>
              <p:nvPicPr>
                <p:cNvPr id="826" name="Picture 825" descr="whiteparts.ai"/>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10769162" y="4211408"/>
                  <a:ext cx="318019" cy="192952"/>
                </a:xfrm>
                <a:prstGeom prst="rect">
                  <a:avLst/>
                </a:prstGeom>
              </p:spPr>
            </p:pic>
            <p:pic>
              <p:nvPicPr>
                <p:cNvPr id="827" name="Picture 826" descr="whiteparts.ai"/>
                <p:cNvPicPr>
                  <a:picLocks noChangeAspect="1"/>
                </p:cNvPicPr>
                <p:nvPr/>
              </p:nvPicPr>
              <p:blipFill>
                <a:blip r:embed="rId9" cstate="print">
                  <a:biLevel thresh="50000"/>
                  <a:extLst>
                    <a:ext uri="{28A0092B-C50C-407E-A947-70E740481C1C}">
                      <a14:useLocalDpi xmlns:a14="http://schemas.microsoft.com/office/drawing/2010/main"/>
                    </a:ext>
                  </a:extLst>
                </a:blip>
                <a:srcRect/>
                <a:stretch>
                  <a:fillRect/>
                </a:stretch>
              </p:blipFill>
              <p:spPr>
                <a:xfrm>
                  <a:off x="10775123" y="4404410"/>
                  <a:ext cx="306097" cy="262339"/>
                </a:xfrm>
                <a:prstGeom prst="rect">
                  <a:avLst/>
                </a:prstGeom>
              </p:spPr>
            </p:pic>
          </p:grpSp>
        </p:grpSp>
        <p:pic>
          <p:nvPicPr>
            <p:cNvPr id="770" name="Picture 3"/>
            <p:cNvPicPr>
              <a:picLocks noChangeAspect="1" noChangeArrowheads="1"/>
            </p:cNvPicPr>
            <p:nvPr/>
          </p:nvPicPr>
          <p:blipFill rotWithShape="1">
            <a:blip r:embed="rId7" cstate="print">
              <a:extLst>
                <a:ext uri="{28A0092B-C50C-407E-A947-70E740481C1C}">
                  <a14:useLocalDpi xmlns:a14="http://schemas.microsoft.com/office/drawing/2010/main" val="0"/>
                </a:ext>
              </a:extLst>
            </a:blip>
            <a:stretch/>
          </p:blipFill>
          <p:spPr bwMode="auto">
            <a:xfrm>
              <a:off x="8954595" y="2647676"/>
              <a:ext cx="1743912" cy="1361592"/>
            </a:xfrm>
            <a:prstGeom prst="rect">
              <a:avLst/>
            </a:prstGeom>
            <a:noFill/>
            <a:effectLst/>
          </p:spPr>
        </p:pic>
        <p:sp>
          <p:nvSpPr>
            <p:cNvPr id="771" name="TextBox 770"/>
            <p:cNvSpPr txBox="1"/>
            <p:nvPr/>
          </p:nvSpPr>
          <p:spPr>
            <a:xfrm>
              <a:off x="8250957" y="2326203"/>
              <a:ext cx="544248" cy="238527"/>
            </a:xfrm>
            <a:prstGeom prst="rect">
              <a:avLst/>
            </a:prstGeom>
            <a:noFill/>
          </p:spPr>
          <p:txBody>
            <a:bodyPr wrap="square" rtlCol="0">
              <a:spAutoFit/>
            </a:bodyPr>
            <a:lstStyle/>
            <a:p>
              <a:pPr algn="r">
                <a:lnSpc>
                  <a:spcPct val="95000"/>
                </a:lnSpc>
              </a:pPr>
              <a:r>
                <a:rPr lang="en-US" sz="1000" dirty="0" smtClean="0">
                  <a:solidFill>
                    <a:srgbClr val="545454"/>
                  </a:solidFill>
                </a:rPr>
                <a:t>Prime</a:t>
              </a:r>
              <a:endParaRPr lang="en-US" sz="1000" dirty="0">
                <a:solidFill>
                  <a:srgbClr val="545454"/>
                </a:solidFill>
              </a:endParaRPr>
            </a:p>
          </p:txBody>
        </p:sp>
        <p:sp>
          <p:nvSpPr>
            <p:cNvPr id="772" name="TextBox 771"/>
            <p:cNvSpPr txBox="1"/>
            <p:nvPr/>
          </p:nvSpPr>
          <p:spPr>
            <a:xfrm>
              <a:off x="10879264" y="2326203"/>
              <a:ext cx="420881" cy="238527"/>
            </a:xfrm>
            <a:prstGeom prst="rect">
              <a:avLst/>
            </a:prstGeom>
            <a:noFill/>
          </p:spPr>
          <p:txBody>
            <a:bodyPr wrap="square" rtlCol="0">
              <a:spAutoFit/>
            </a:bodyPr>
            <a:lstStyle/>
            <a:p>
              <a:pPr>
                <a:lnSpc>
                  <a:spcPct val="95000"/>
                </a:lnSpc>
              </a:pPr>
              <a:r>
                <a:rPr lang="en-US" sz="1000" dirty="0" smtClean="0">
                  <a:solidFill>
                    <a:srgbClr val="545454"/>
                  </a:solidFill>
                </a:rPr>
                <a:t>ISE</a:t>
              </a:r>
              <a:endParaRPr lang="en-US" sz="1000" dirty="0">
                <a:solidFill>
                  <a:srgbClr val="545454"/>
                </a:solidFill>
              </a:endParaRPr>
            </a:p>
          </p:txBody>
        </p:sp>
        <p:cxnSp>
          <p:nvCxnSpPr>
            <p:cNvPr id="773" name="Straight Connector 772"/>
            <p:cNvCxnSpPr/>
            <p:nvPr/>
          </p:nvCxnSpPr>
          <p:spPr>
            <a:xfrm flipV="1">
              <a:off x="9088119" y="3442342"/>
              <a:ext cx="435227" cy="621843"/>
            </a:xfrm>
            <a:prstGeom prst="line">
              <a:avLst/>
            </a:prstGeom>
            <a:ln w="444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74" name="Straight Connector 773"/>
            <p:cNvCxnSpPr/>
            <p:nvPr/>
          </p:nvCxnSpPr>
          <p:spPr>
            <a:xfrm flipH="1" flipV="1">
              <a:off x="10177583" y="3442342"/>
              <a:ext cx="435227" cy="621843"/>
            </a:xfrm>
            <a:prstGeom prst="line">
              <a:avLst/>
            </a:prstGeom>
            <a:ln w="44450">
              <a:solidFill>
                <a:srgbClr val="FF8C01"/>
              </a:solidFill>
            </a:ln>
          </p:spPr>
          <p:style>
            <a:lnRef idx="1">
              <a:schemeClr val="accent1"/>
            </a:lnRef>
            <a:fillRef idx="0">
              <a:schemeClr val="accent1"/>
            </a:fillRef>
            <a:effectRef idx="0">
              <a:schemeClr val="accent1"/>
            </a:effectRef>
            <a:fontRef idx="minor">
              <a:schemeClr val="tx1"/>
            </a:fontRef>
          </p:style>
        </p:cxnSp>
        <p:cxnSp>
          <p:nvCxnSpPr>
            <p:cNvPr id="775" name="Straight Connector 774"/>
            <p:cNvCxnSpPr>
              <a:stCxn id="819" idx="0"/>
            </p:cNvCxnSpPr>
            <p:nvPr/>
          </p:nvCxnSpPr>
          <p:spPr>
            <a:xfrm flipV="1">
              <a:off x="10598691" y="4165140"/>
              <a:ext cx="2130" cy="259783"/>
            </a:xfrm>
            <a:prstGeom prst="line">
              <a:avLst/>
            </a:prstGeom>
            <a:ln w="44450">
              <a:solidFill>
                <a:srgbClr val="FF8C01"/>
              </a:solidFill>
            </a:ln>
          </p:spPr>
          <p:style>
            <a:lnRef idx="1">
              <a:schemeClr val="accent1"/>
            </a:lnRef>
            <a:fillRef idx="0">
              <a:schemeClr val="accent1"/>
            </a:fillRef>
            <a:effectRef idx="0">
              <a:schemeClr val="accent1"/>
            </a:effectRef>
            <a:fontRef idx="minor">
              <a:schemeClr val="tx1"/>
            </a:fontRef>
          </p:style>
        </p:cxnSp>
        <p:sp>
          <p:nvSpPr>
            <p:cNvPr id="779" name="Oval 778"/>
            <p:cNvSpPr/>
            <p:nvPr/>
          </p:nvSpPr>
          <p:spPr>
            <a:xfrm>
              <a:off x="10364527" y="3807263"/>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cxnSp>
          <p:nvCxnSpPr>
            <p:cNvPr id="780" name="Straight Connector 779"/>
            <p:cNvCxnSpPr>
              <a:stCxn id="815" idx="2"/>
            </p:cNvCxnSpPr>
            <p:nvPr/>
          </p:nvCxnSpPr>
          <p:spPr>
            <a:xfrm>
              <a:off x="9028193" y="2647676"/>
              <a:ext cx="515956" cy="741459"/>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1" name="Straight Connector 780"/>
            <p:cNvCxnSpPr/>
            <p:nvPr/>
          </p:nvCxnSpPr>
          <p:spPr>
            <a:xfrm>
              <a:off x="9669021" y="3505537"/>
              <a:ext cx="358073" cy="0"/>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783" name="Group 782"/>
            <p:cNvGrpSpPr/>
            <p:nvPr/>
          </p:nvGrpSpPr>
          <p:grpSpPr>
            <a:xfrm>
              <a:off x="8745831" y="2356683"/>
              <a:ext cx="466619" cy="466619"/>
              <a:chOff x="-3582609" y="6386913"/>
              <a:chExt cx="518466" cy="518466"/>
            </a:xfrm>
          </p:grpSpPr>
          <p:sp>
            <p:nvSpPr>
              <p:cNvPr id="813" name="Oval 812"/>
              <p:cNvSpPr/>
              <p:nvPr/>
            </p:nvSpPr>
            <p:spPr>
              <a:xfrm>
                <a:off x="-3582609" y="6386913"/>
                <a:ext cx="518466" cy="518466"/>
              </a:xfrm>
              <a:prstGeom prst="ellipse">
                <a:avLst/>
              </a:prstGeom>
              <a:gradFill flip="none" rotWithShape="1">
                <a:gsLst>
                  <a:gs pos="100000">
                    <a:schemeClr val="tx1">
                      <a:lumMod val="75000"/>
                    </a:schemeClr>
                  </a:gs>
                  <a:gs pos="0">
                    <a:schemeClr val="tx1">
                      <a:lumMod val="60000"/>
                      <a:lumOff val="40000"/>
                    </a:schemeClr>
                  </a:gs>
                </a:gsLst>
                <a:path path="circle">
                  <a:fillToRect l="100000" t="100000"/>
                </a:path>
                <a:tileRect r="-100000" b="-100000"/>
              </a:gra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814" name="Freeform 18"/>
              <p:cNvSpPr>
                <a:spLocks noEditPoints="1"/>
              </p:cNvSpPr>
              <p:nvPr/>
            </p:nvSpPr>
            <p:spPr bwMode="auto">
              <a:xfrm>
                <a:off x="-3313974" y="6564016"/>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15" name="Freeform 6"/>
              <p:cNvSpPr>
                <a:spLocks noEditPoints="1"/>
              </p:cNvSpPr>
              <p:nvPr/>
            </p:nvSpPr>
            <p:spPr bwMode="auto">
              <a:xfrm>
                <a:off x="-3470144" y="6502971"/>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cxnSp>
          <p:nvCxnSpPr>
            <p:cNvPr id="784" name="Straight Connector 783"/>
            <p:cNvCxnSpPr>
              <a:stCxn id="804" idx="4"/>
            </p:cNvCxnSpPr>
            <p:nvPr/>
          </p:nvCxnSpPr>
          <p:spPr>
            <a:xfrm flipH="1">
              <a:off x="10177583" y="2632279"/>
              <a:ext cx="515307" cy="817457"/>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785" name="Group 784"/>
            <p:cNvGrpSpPr/>
            <p:nvPr/>
          </p:nvGrpSpPr>
          <p:grpSpPr>
            <a:xfrm>
              <a:off x="10454779" y="2356682"/>
              <a:ext cx="466619" cy="466619"/>
              <a:chOff x="-3582607" y="5404844"/>
              <a:chExt cx="518466" cy="518466"/>
            </a:xfrm>
          </p:grpSpPr>
          <p:sp>
            <p:nvSpPr>
              <p:cNvPr id="787" name="Oval 786"/>
              <p:cNvSpPr/>
              <p:nvPr/>
            </p:nvSpPr>
            <p:spPr>
              <a:xfrm>
                <a:off x="-3582607" y="5404844"/>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rgbClr val="545454"/>
                  </a:solidFill>
                </a:endParaRPr>
              </a:p>
            </p:txBody>
          </p:sp>
          <p:grpSp>
            <p:nvGrpSpPr>
              <p:cNvPr id="788" name="Group 63"/>
              <p:cNvGrpSpPr/>
              <p:nvPr/>
            </p:nvGrpSpPr>
            <p:grpSpPr>
              <a:xfrm>
                <a:off x="-3459948" y="5476188"/>
                <a:ext cx="269505" cy="377820"/>
                <a:chOff x="543004" y="6860135"/>
                <a:chExt cx="382845" cy="548004"/>
              </a:xfrm>
              <a:solidFill>
                <a:srgbClr val="FFFFFF"/>
              </a:solidFill>
              <a:effectLst/>
            </p:grpSpPr>
            <p:sp>
              <p:nvSpPr>
                <p:cNvPr id="789"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0"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1"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2"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3"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4"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5"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6"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7"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8"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799"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0"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1"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2"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3"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4"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5"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6"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7"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8"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09"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10"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11"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12"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cxnSp>
          <p:nvCxnSpPr>
            <p:cNvPr id="957" name="Straight Connector 956"/>
            <p:cNvCxnSpPr/>
            <p:nvPr/>
          </p:nvCxnSpPr>
          <p:spPr>
            <a:xfrm>
              <a:off x="8542020" y="2923896"/>
              <a:ext cx="981326" cy="525840"/>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51" name="Rounded Rectangle 950"/>
            <p:cNvSpPr/>
            <p:nvPr/>
          </p:nvSpPr>
          <p:spPr>
            <a:xfrm>
              <a:off x="8167433" y="2943045"/>
              <a:ext cx="633667" cy="562492"/>
            </a:xfrm>
            <a:prstGeom prst="roundRect">
              <a:avLst>
                <a:gd name="adj" fmla="val 9422"/>
              </a:avLst>
            </a:prstGeom>
            <a:gradFill>
              <a:gsLst>
                <a:gs pos="0">
                  <a:srgbClr val="7B7B7B"/>
                </a:gs>
                <a:gs pos="100000">
                  <a:srgbClr val="696969"/>
                </a:gs>
              </a:gsLst>
              <a:lin ang="3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b"/>
            <a:lstStyle/>
            <a:p>
              <a:pPr algn="ctr"/>
              <a:r>
                <a:rPr lang="en-US" sz="800" dirty="0" smtClean="0">
                  <a:solidFill>
                    <a:srgbClr val="FFFFFF"/>
                  </a:solidFill>
                </a:rPr>
                <a:t>Mobility Controller</a:t>
              </a:r>
              <a:endParaRPr lang="en-US" sz="800" dirty="0">
                <a:solidFill>
                  <a:srgbClr val="FFFFFF"/>
                </a:solidFill>
              </a:endParaRPr>
            </a:p>
          </p:txBody>
        </p:sp>
        <p:cxnSp>
          <p:nvCxnSpPr>
            <p:cNvPr id="959" name="Straight Connector 958"/>
            <p:cNvCxnSpPr/>
            <p:nvPr/>
          </p:nvCxnSpPr>
          <p:spPr>
            <a:xfrm flipH="1">
              <a:off x="10143207" y="2923896"/>
              <a:ext cx="981326" cy="525840"/>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52" name="Rounded Rectangle 951"/>
            <p:cNvSpPr/>
            <p:nvPr/>
          </p:nvSpPr>
          <p:spPr>
            <a:xfrm>
              <a:off x="10795740" y="2943045"/>
              <a:ext cx="633667" cy="562492"/>
            </a:xfrm>
            <a:prstGeom prst="roundRect">
              <a:avLst>
                <a:gd name="adj" fmla="val 9422"/>
              </a:avLst>
            </a:prstGeom>
            <a:gradFill>
              <a:gsLst>
                <a:gs pos="0">
                  <a:srgbClr val="7B7B7B"/>
                </a:gs>
                <a:gs pos="100000">
                  <a:srgbClr val="696969"/>
                </a:gs>
              </a:gsLst>
              <a:lin ang="3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b"/>
            <a:lstStyle/>
            <a:p>
              <a:pPr algn="ctr"/>
              <a:r>
                <a:rPr lang="en-US" sz="800" dirty="0" smtClean="0">
                  <a:solidFill>
                    <a:srgbClr val="FFFFFF"/>
                  </a:solidFill>
                </a:rPr>
                <a:t>Mobility Controller</a:t>
              </a:r>
              <a:endParaRPr lang="en-US" sz="800" dirty="0">
                <a:solidFill>
                  <a:srgbClr val="FFFFFF"/>
                </a:solidFill>
              </a:endParaRPr>
            </a:p>
          </p:txBody>
        </p:sp>
        <p:cxnSp>
          <p:nvCxnSpPr>
            <p:cNvPr id="960" name="Straight Connector 96"/>
            <p:cNvCxnSpPr>
              <a:cxnSpLocks noChangeShapeType="1"/>
            </p:cNvCxnSpPr>
            <p:nvPr/>
          </p:nvCxnSpPr>
          <p:spPr bwMode="auto">
            <a:xfrm>
              <a:off x="8605209" y="3014987"/>
              <a:ext cx="2348851" cy="199"/>
            </a:xfrm>
            <a:prstGeom prst="line">
              <a:avLst/>
            </a:prstGeom>
            <a:noFill/>
            <a:ln w="44450">
              <a:solidFill>
                <a:srgbClr val="FF8C01"/>
              </a:solidFill>
              <a:round/>
              <a:headEnd/>
              <a:tailEnd/>
            </a:ln>
          </p:spPr>
        </p:cxnSp>
        <p:grpSp>
          <p:nvGrpSpPr>
            <p:cNvPr id="208" name="Group 207"/>
            <p:cNvGrpSpPr/>
            <p:nvPr/>
          </p:nvGrpSpPr>
          <p:grpSpPr>
            <a:xfrm>
              <a:off x="8250957" y="2698421"/>
              <a:ext cx="466619" cy="466619"/>
              <a:chOff x="8239883" y="2706495"/>
              <a:chExt cx="466619" cy="466619"/>
            </a:xfrm>
          </p:grpSpPr>
          <p:sp>
            <p:nvSpPr>
              <p:cNvPr id="948" name="Oval 947"/>
              <p:cNvSpPr/>
              <p:nvPr/>
            </p:nvSpPr>
            <p:spPr>
              <a:xfrm>
                <a:off x="8239883" y="2706495"/>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pic>
            <p:nvPicPr>
              <p:cNvPr id="949" name="Picture 948" descr="whiteparts.ai"/>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8284199" y="2825328"/>
                <a:ext cx="378010" cy="229350"/>
              </a:xfrm>
              <a:prstGeom prst="rect">
                <a:avLst/>
              </a:prstGeom>
            </p:spPr>
          </p:pic>
        </p:grpSp>
        <p:grpSp>
          <p:nvGrpSpPr>
            <p:cNvPr id="953" name="Group 952"/>
            <p:cNvGrpSpPr/>
            <p:nvPr/>
          </p:nvGrpSpPr>
          <p:grpSpPr>
            <a:xfrm>
              <a:off x="10879264" y="2698421"/>
              <a:ext cx="466619" cy="466619"/>
              <a:chOff x="8239883" y="2706495"/>
              <a:chExt cx="466619" cy="466619"/>
            </a:xfrm>
          </p:grpSpPr>
          <p:sp>
            <p:nvSpPr>
              <p:cNvPr id="954" name="Oval 953"/>
              <p:cNvSpPr/>
              <p:nvPr/>
            </p:nvSpPr>
            <p:spPr>
              <a:xfrm>
                <a:off x="8239883" y="2706495"/>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pic>
            <p:nvPicPr>
              <p:cNvPr id="955" name="Picture 954" descr="whiteparts.ai"/>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8284199" y="2825328"/>
                <a:ext cx="378010" cy="229350"/>
              </a:xfrm>
              <a:prstGeom prst="rect">
                <a:avLst/>
              </a:prstGeom>
            </p:spPr>
          </p:pic>
        </p:grpSp>
        <p:sp>
          <p:nvSpPr>
            <p:cNvPr id="963" name="Rounded Rectangle 962"/>
            <p:cNvSpPr/>
            <p:nvPr/>
          </p:nvSpPr>
          <p:spPr>
            <a:xfrm>
              <a:off x="8929815" y="2582760"/>
              <a:ext cx="1861130" cy="377976"/>
            </a:xfrm>
            <a:prstGeom prst="round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rtlCol="0" anchor="ctr">
              <a:spAutoFit/>
            </a:bodyPr>
            <a:lstStyle/>
            <a:p>
              <a:pPr algn="ctr" fontAlgn="base">
                <a:lnSpc>
                  <a:spcPct val="90000"/>
                </a:lnSpc>
                <a:spcBef>
                  <a:spcPct val="0"/>
                </a:spcBef>
                <a:spcAft>
                  <a:spcPct val="0"/>
                </a:spcAft>
              </a:pPr>
              <a:r>
                <a:rPr lang="en-US" sz="900" b="1" dirty="0">
                  <a:solidFill>
                    <a:srgbClr val="F08300"/>
                  </a:solidFill>
                </a:rPr>
                <a:t>UPGRADED</a:t>
              </a:r>
              <a:r>
                <a:rPr lang="en-US" sz="800" b="1" dirty="0" smtClean="0">
                  <a:solidFill>
                    <a:srgbClr val="4D4D4D"/>
                  </a:solidFill>
                </a:rPr>
                <a:t> </a:t>
              </a:r>
              <a:r>
                <a:rPr lang="en-US" sz="900" dirty="0">
                  <a:solidFill>
                    <a:srgbClr val="4D4D4D"/>
                  </a:solidFill>
                </a:rPr>
                <a:t>5508 or </a:t>
              </a:r>
              <a:r>
                <a:rPr lang="en-US" sz="900" dirty="0" smtClean="0">
                  <a:solidFill>
                    <a:srgbClr val="4D4D4D"/>
                  </a:solidFill>
                </a:rPr>
                <a:t/>
              </a:r>
              <a:br>
                <a:rPr lang="en-US" sz="900" dirty="0" smtClean="0">
                  <a:solidFill>
                    <a:srgbClr val="4D4D4D"/>
                  </a:solidFill>
                </a:rPr>
              </a:br>
              <a:r>
                <a:rPr lang="en-US" sz="900" dirty="0" smtClean="0">
                  <a:solidFill>
                    <a:srgbClr val="4D4D4D"/>
                  </a:solidFill>
                </a:rPr>
                <a:t>WISM2 </a:t>
              </a:r>
              <a:r>
                <a:rPr lang="en-US" sz="900" dirty="0">
                  <a:solidFill>
                    <a:srgbClr val="4D4D4D"/>
                  </a:solidFill>
                </a:rPr>
                <a:t>or </a:t>
              </a:r>
              <a:r>
                <a:rPr lang="en-US" sz="900" b="1" dirty="0">
                  <a:solidFill>
                    <a:srgbClr val="F08300"/>
                  </a:solidFill>
                </a:rPr>
                <a:t>NEW: </a:t>
              </a:r>
              <a:r>
                <a:rPr lang="en-US" sz="900" dirty="0">
                  <a:solidFill>
                    <a:srgbClr val="4D4D4D"/>
                  </a:solidFill>
                </a:rPr>
                <a:t>5760</a:t>
              </a:r>
            </a:p>
          </p:txBody>
        </p:sp>
        <p:sp>
          <p:nvSpPr>
            <p:cNvPr id="964" name="TextBox 963"/>
            <p:cNvSpPr txBox="1"/>
            <p:nvPr/>
          </p:nvSpPr>
          <p:spPr>
            <a:xfrm>
              <a:off x="9316874" y="4378252"/>
              <a:ext cx="649330" cy="400110"/>
            </a:xfrm>
            <a:prstGeom prst="rect">
              <a:avLst/>
            </a:prstGeom>
            <a:noFill/>
          </p:spPr>
          <p:txBody>
            <a:bodyPr wrap="square" rtlCol="0">
              <a:spAutoFit/>
            </a:bodyPr>
            <a:lstStyle/>
            <a:p>
              <a:r>
                <a:rPr lang="en-US" sz="1000" dirty="0" smtClean="0">
                  <a:solidFill>
                    <a:srgbClr val="4D4D4D"/>
                  </a:solidFill>
                </a:rPr>
                <a:t>Catalyst 3850</a:t>
              </a:r>
            </a:p>
          </p:txBody>
        </p:sp>
        <p:cxnSp>
          <p:nvCxnSpPr>
            <p:cNvPr id="980" name="Straight Connector 979"/>
            <p:cNvCxnSpPr/>
            <p:nvPr/>
          </p:nvCxnSpPr>
          <p:spPr>
            <a:xfrm flipV="1">
              <a:off x="10598691" y="4696785"/>
              <a:ext cx="2130" cy="259783"/>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76" name="Group 775"/>
            <p:cNvGrpSpPr/>
            <p:nvPr/>
          </p:nvGrpSpPr>
          <p:grpSpPr>
            <a:xfrm>
              <a:off x="10365366" y="4879954"/>
              <a:ext cx="466619" cy="466619"/>
              <a:chOff x="-1469674" y="7975005"/>
              <a:chExt cx="518466" cy="518466"/>
            </a:xfrm>
          </p:grpSpPr>
          <p:sp>
            <p:nvSpPr>
              <p:cNvPr id="820" name="Oval 819"/>
              <p:cNvSpPr/>
              <p:nvPr/>
            </p:nvSpPr>
            <p:spPr>
              <a:xfrm>
                <a:off x="-1469674" y="7975005"/>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821" name="Group 382"/>
              <p:cNvGrpSpPr/>
              <p:nvPr/>
            </p:nvGrpSpPr>
            <p:grpSpPr>
              <a:xfrm>
                <a:off x="-1349518" y="8093507"/>
                <a:ext cx="280980" cy="285227"/>
                <a:chOff x="2784571" y="3205550"/>
                <a:chExt cx="408950" cy="544212"/>
              </a:xfrm>
              <a:solidFill>
                <a:schemeClr val="bg1"/>
              </a:solidFill>
            </p:grpSpPr>
            <p:sp>
              <p:nvSpPr>
                <p:cNvPr id="822"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sp>
              <p:nvSpPr>
                <p:cNvPr id="823" name="Freeform 822"/>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solidFill>
                      <a:srgbClr val="545454"/>
                    </a:solidFill>
                  </a:endParaRPr>
                </a:p>
              </p:txBody>
            </p:sp>
          </p:grpSp>
        </p:grpSp>
        <p:grpSp>
          <p:nvGrpSpPr>
            <p:cNvPr id="777" name="Group 776"/>
            <p:cNvGrpSpPr/>
            <p:nvPr/>
          </p:nvGrpSpPr>
          <p:grpSpPr>
            <a:xfrm>
              <a:off x="10365366" y="4344998"/>
              <a:ext cx="466619" cy="466619"/>
              <a:chOff x="2089774" y="2497986"/>
              <a:chExt cx="518466" cy="518466"/>
            </a:xfrm>
          </p:grpSpPr>
          <p:sp>
            <p:nvSpPr>
              <p:cNvPr id="816" name="Oval 815"/>
              <p:cNvSpPr/>
              <p:nvPr/>
            </p:nvSpPr>
            <p:spPr>
              <a:xfrm>
                <a:off x="2089774" y="2497986"/>
                <a:ext cx="518466" cy="518466"/>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pic>
            <p:nvPicPr>
              <p:cNvPr id="819" name="Picture 818" descr="whiteparts.ai"/>
              <p:cNvPicPr>
                <a:picLocks noChangeAspect="1"/>
              </p:cNvPicPr>
              <p:nvPr/>
            </p:nvPicPr>
            <p:blipFill>
              <a:blip r:embed="rId9" cstate="print">
                <a:biLevel thresh="50000"/>
                <a:extLst>
                  <a:ext uri="{28A0092B-C50C-407E-A947-70E740481C1C}">
                    <a14:useLocalDpi xmlns:a14="http://schemas.microsoft.com/office/drawing/2010/main"/>
                  </a:ext>
                </a:extLst>
              </a:blip>
              <a:srcRect/>
              <a:stretch>
                <a:fillRect/>
              </a:stretch>
            </p:blipFill>
            <p:spPr>
              <a:xfrm>
                <a:off x="2122918" y="2586792"/>
                <a:ext cx="452211" cy="340854"/>
              </a:xfrm>
              <a:prstGeom prst="rect">
                <a:avLst/>
              </a:prstGeom>
            </p:spPr>
          </p:pic>
        </p:grpSp>
        <p:cxnSp>
          <p:nvCxnSpPr>
            <p:cNvPr id="982" name="Straight Connector 981"/>
            <p:cNvCxnSpPr/>
            <p:nvPr/>
          </p:nvCxnSpPr>
          <p:spPr>
            <a:xfrm>
              <a:off x="9669021" y="3411639"/>
              <a:ext cx="358073" cy="0"/>
            </a:xfrm>
            <a:prstGeom prst="line">
              <a:avLst/>
            </a:prstGeom>
            <a:ln w="444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82" name="Oval 781"/>
            <p:cNvSpPr/>
            <p:nvPr/>
          </p:nvSpPr>
          <p:spPr>
            <a:xfrm>
              <a:off x="9290037" y="3223049"/>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786" name="Oval 785"/>
            <p:cNvSpPr/>
            <p:nvPr/>
          </p:nvSpPr>
          <p:spPr>
            <a:xfrm>
              <a:off x="9922020" y="3223049"/>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983" name="Group 982"/>
            <p:cNvGrpSpPr/>
            <p:nvPr/>
          </p:nvGrpSpPr>
          <p:grpSpPr>
            <a:xfrm>
              <a:off x="8850255" y="3807263"/>
              <a:ext cx="466619" cy="466619"/>
              <a:chOff x="8850255" y="3807263"/>
              <a:chExt cx="466619" cy="466619"/>
            </a:xfrm>
          </p:grpSpPr>
          <p:sp>
            <p:nvSpPr>
              <p:cNvPr id="778" name="Oval 777"/>
              <p:cNvSpPr/>
              <p:nvPr/>
            </p:nvSpPr>
            <p:spPr>
              <a:xfrm>
                <a:off x="8850255" y="3807263"/>
                <a:ext cx="466619" cy="466619"/>
              </a:xfrm>
              <a:prstGeom prst="ellipse">
                <a:avLst/>
              </a:prstGeom>
              <a:gradFill flip="none" rotWithShape="1">
                <a:gsLst>
                  <a:gs pos="100000">
                    <a:schemeClr val="accent6"/>
                  </a:gs>
                  <a:gs pos="0">
                    <a:schemeClr val="accent6">
                      <a:lumMod val="60000"/>
                      <a:lumOff val="40000"/>
                    </a:schemeClr>
                  </a:gs>
                </a:gsLst>
                <a:path path="circle">
                  <a:fillToRect l="100000" t="100000"/>
                </a:path>
                <a:tileRect r="-100000" b="-100000"/>
              </a:gradFill>
              <a:ln>
                <a:noFill/>
              </a:ln>
              <a:effectLst>
                <a:innerShdw blurRad="114300">
                  <a:schemeClr val="accent6">
                    <a:lumMod val="50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1014" name="Group 1013"/>
              <p:cNvGrpSpPr/>
              <p:nvPr/>
            </p:nvGrpSpPr>
            <p:grpSpPr>
              <a:xfrm>
                <a:off x="8967894" y="3898254"/>
                <a:ext cx="231341" cy="284636"/>
                <a:chOff x="5492608" y="3246817"/>
                <a:chExt cx="231341" cy="284636"/>
              </a:xfrm>
            </p:grpSpPr>
            <p:sp>
              <p:nvSpPr>
                <p:cNvPr id="1015" name="Rectangle 1014"/>
                <p:cNvSpPr/>
                <p:nvPr/>
              </p:nvSpPr>
              <p:spPr>
                <a:xfrm>
                  <a:off x="5492608" y="3246817"/>
                  <a:ext cx="231341" cy="284636"/>
                </a:xfrm>
                <a:prstGeom prst="rect">
                  <a:avLst/>
                </a:pr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solidFill>
                      <a:srgbClr val="545454"/>
                    </a:solidFill>
                  </a:endParaRPr>
                </a:p>
              </p:txBody>
            </p:sp>
            <p:grpSp>
              <p:nvGrpSpPr>
                <p:cNvPr id="1016" name="Group 1015"/>
                <p:cNvGrpSpPr/>
                <p:nvPr/>
              </p:nvGrpSpPr>
              <p:grpSpPr>
                <a:xfrm>
                  <a:off x="5533853" y="3276591"/>
                  <a:ext cx="148850" cy="225089"/>
                  <a:chOff x="5030789" y="1952625"/>
                  <a:chExt cx="2024073" cy="3060785"/>
                </a:xfrm>
              </p:grpSpPr>
              <p:sp>
                <p:nvSpPr>
                  <p:cNvPr id="1017" name="Freeform 6"/>
                  <p:cNvSpPr>
                    <a:spLocks noEditPoints="1"/>
                  </p:cNvSpPr>
                  <p:nvPr/>
                </p:nvSpPr>
                <p:spPr bwMode="auto">
                  <a:xfrm>
                    <a:off x="5135563" y="1952625"/>
                    <a:ext cx="1919287" cy="739775"/>
                  </a:xfrm>
                  <a:custGeom>
                    <a:avLst/>
                    <a:gdLst>
                      <a:gd name="T0" fmla="*/ 971 w 1209"/>
                      <a:gd name="T1" fmla="*/ 147 h 466"/>
                      <a:gd name="T2" fmla="*/ 1209 w 1209"/>
                      <a:gd name="T3" fmla="*/ 147 h 466"/>
                      <a:gd name="T4" fmla="*/ 1209 w 1209"/>
                      <a:gd name="T5" fmla="*/ 0 h 466"/>
                      <a:gd name="T6" fmla="*/ 921 w 1209"/>
                      <a:gd name="T7" fmla="*/ 0 h 466"/>
                      <a:gd name="T8" fmla="*/ 921 w 1209"/>
                      <a:gd name="T9" fmla="*/ 62 h 466"/>
                      <a:gd name="T10" fmla="*/ 285 w 1209"/>
                      <a:gd name="T11" fmla="*/ 62 h 466"/>
                      <a:gd name="T12" fmla="*/ 285 w 1209"/>
                      <a:gd name="T13" fmla="*/ 0 h 466"/>
                      <a:gd name="T14" fmla="*/ 0 w 1209"/>
                      <a:gd name="T15" fmla="*/ 0 h 466"/>
                      <a:gd name="T16" fmla="*/ 0 w 1209"/>
                      <a:gd name="T17" fmla="*/ 147 h 466"/>
                      <a:gd name="T18" fmla="*/ 248 w 1209"/>
                      <a:gd name="T19" fmla="*/ 147 h 466"/>
                      <a:gd name="T20" fmla="*/ 262 w 1209"/>
                      <a:gd name="T21" fmla="*/ 149 h 466"/>
                      <a:gd name="T22" fmla="*/ 567 w 1209"/>
                      <a:gd name="T23" fmla="*/ 234 h 466"/>
                      <a:gd name="T24" fmla="*/ 262 w 1209"/>
                      <a:gd name="T25" fmla="*/ 319 h 466"/>
                      <a:gd name="T26" fmla="*/ 0 w 1209"/>
                      <a:gd name="T27" fmla="*/ 319 h 466"/>
                      <a:gd name="T28" fmla="*/ 0 w 1209"/>
                      <a:gd name="T29" fmla="*/ 466 h 466"/>
                      <a:gd name="T30" fmla="*/ 285 w 1209"/>
                      <a:gd name="T31" fmla="*/ 466 h 466"/>
                      <a:gd name="T32" fmla="*/ 285 w 1209"/>
                      <a:gd name="T33" fmla="*/ 402 h 466"/>
                      <a:gd name="T34" fmla="*/ 921 w 1209"/>
                      <a:gd name="T35" fmla="*/ 402 h 466"/>
                      <a:gd name="T36" fmla="*/ 921 w 1209"/>
                      <a:gd name="T37" fmla="*/ 466 h 466"/>
                      <a:gd name="T38" fmla="*/ 1209 w 1209"/>
                      <a:gd name="T39" fmla="*/ 466 h 466"/>
                      <a:gd name="T40" fmla="*/ 1209 w 1209"/>
                      <a:gd name="T41" fmla="*/ 319 h 466"/>
                      <a:gd name="T42" fmla="*/ 954 w 1209"/>
                      <a:gd name="T43" fmla="*/ 319 h 466"/>
                      <a:gd name="T44" fmla="*/ 649 w 1209"/>
                      <a:gd name="T45" fmla="*/ 234 h 466"/>
                      <a:gd name="T46" fmla="*/ 954 w 1209"/>
                      <a:gd name="T47" fmla="*/ 149 h 466"/>
                      <a:gd name="T48" fmla="*/ 971 w 1209"/>
                      <a:gd name="T49" fmla="*/ 147 h 466"/>
                      <a:gd name="T50" fmla="*/ 921 w 1209"/>
                      <a:gd name="T51" fmla="*/ 333 h 466"/>
                      <a:gd name="T52" fmla="*/ 921 w 1209"/>
                      <a:gd name="T53" fmla="*/ 381 h 466"/>
                      <a:gd name="T54" fmla="*/ 285 w 1209"/>
                      <a:gd name="T55" fmla="*/ 381 h 466"/>
                      <a:gd name="T56" fmla="*/ 285 w 1209"/>
                      <a:gd name="T57" fmla="*/ 333 h 466"/>
                      <a:gd name="T58" fmla="*/ 609 w 1209"/>
                      <a:gd name="T59" fmla="*/ 246 h 466"/>
                      <a:gd name="T60" fmla="*/ 921 w 1209"/>
                      <a:gd name="T61" fmla="*/ 333 h 466"/>
                      <a:gd name="T62" fmla="*/ 921 w 1209"/>
                      <a:gd name="T63" fmla="*/ 137 h 466"/>
                      <a:gd name="T64" fmla="*/ 609 w 1209"/>
                      <a:gd name="T65" fmla="*/ 222 h 466"/>
                      <a:gd name="T66" fmla="*/ 285 w 1209"/>
                      <a:gd name="T67" fmla="*/ 135 h 466"/>
                      <a:gd name="T68" fmla="*/ 285 w 1209"/>
                      <a:gd name="T69" fmla="*/ 85 h 466"/>
                      <a:gd name="T70" fmla="*/ 921 w 1209"/>
                      <a:gd name="T71" fmla="*/ 85 h 466"/>
                      <a:gd name="T72" fmla="*/ 921 w 1209"/>
                      <a:gd name="T73" fmla="*/ 13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9" h="466">
                        <a:moveTo>
                          <a:pt x="971" y="147"/>
                        </a:moveTo>
                        <a:lnTo>
                          <a:pt x="1209" y="147"/>
                        </a:lnTo>
                        <a:lnTo>
                          <a:pt x="1209" y="0"/>
                        </a:lnTo>
                        <a:lnTo>
                          <a:pt x="921" y="0"/>
                        </a:lnTo>
                        <a:lnTo>
                          <a:pt x="921" y="62"/>
                        </a:lnTo>
                        <a:lnTo>
                          <a:pt x="285" y="62"/>
                        </a:lnTo>
                        <a:lnTo>
                          <a:pt x="285" y="0"/>
                        </a:lnTo>
                        <a:lnTo>
                          <a:pt x="0" y="0"/>
                        </a:lnTo>
                        <a:lnTo>
                          <a:pt x="0" y="147"/>
                        </a:lnTo>
                        <a:lnTo>
                          <a:pt x="248" y="147"/>
                        </a:lnTo>
                        <a:lnTo>
                          <a:pt x="262" y="149"/>
                        </a:lnTo>
                        <a:lnTo>
                          <a:pt x="567" y="234"/>
                        </a:lnTo>
                        <a:lnTo>
                          <a:pt x="262" y="319"/>
                        </a:lnTo>
                        <a:lnTo>
                          <a:pt x="0" y="319"/>
                        </a:lnTo>
                        <a:lnTo>
                          <a:pt x="0" y="466"/>
                        </a:lnTo>
                        <a:lnTo>
                          <a:pt x="285" y="466"/>
                        </a:lnTo>
                        <a:lnTo>
                          <a:pt x="285" y="402"/>
                        </a:lnTo>
                        <a:lnTo>
                          <a:pt x="921" y="402"/>
                        </a:lnTo>
                        <a:lnTo>
                          <a:pt x="921" y="466"/>
                        </a:lnTo>
                        <a:lnTo>
                          <a:pt x="1209" y="466"/>
                        </a:lnTo>
                        <a:lnTo>
                          <a:pt x="1209" y="319"/>
                        </a:lnTo>
                        <a:lnTo>
                          <a:pt x="954" y="319"/>
                        </a:lnTo>
                        <a:lnTo>
                          <a:pt x="649" y="234"/>
                        </a:lnTo>
                        <a:lnTo>
                          <a:pt x="954" y="149"/>
                        </a:lnTo>
                        <a:lnTo>
                          <a:pt x="971" y="147"/>
                        </a:lnTo>
                        <a:close/>
                        <a:moveTo>
                          <a:pt x="921" y="333"/>
                        </a:moveTo>
                        <a:lnTo>
                          <a:pt x="921" y="381"/>
                        </a:lnTo>
                        <a:lnTo>
                          <a:pt x="285" y="381"/>
                        </a:lnTo>
                        <a:lnTo>
                          <a:pt x="285" y="333"/>
                        </a:lnTo>
                        <a:lnTo>
                          <a:pt x="609" y="246"/>
                        </a:lnTo>
                        <a:lnTo>
                          <a:pt x="921" y="333"/>
                        </a:lnTo>
                        <a:close/>
                        <a:moveTo>
                          <a:pt x="921" y="137"/>
                        </a:moveTo>
                        <a:lnTo>
                          <a:pt x="609" y="222"/>
                        </a:lnTo>
                        <a:lnTo>
                          <a:pt x="285" y="135"/>
                        </a:lnTo>
                        <a:lnTo>
                          <a:pt x="285" y="85"/>
                        </a:lnTo>
                        <a:lnTo>
                          <a:pt x="921" y="85"/>
                        </a:lnTo>
                        <a:lnTo>
                          <a:pt x="921" y="1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18" name="Freeform 7"/>
                  <p:cNvSpPr>
                    <a:spLocks/>
                  </p:cNvSpPr>
                  <p:nvPr/>
                </p:nvSpPr>
                <p:spPr bwMode="auto">
                  <a:xfrm>
                    <a:off x="5030789" y="2987584"/>
                    <a:ext cx="2024073" cy="2025826"/>
                  </a:xfrm>
                  <a:custGeom>
                    <a:avLst/>
                    <a:gdLst>
                      <a:gd name="T0" fmla="*/ 436 w 484"/>
                      <a:gd name="T1" fmla="*/ 188 h 484"/>
                      <a:gd name="T2" fmla="*/ 420 w 484"/>
                      <a:gd name="T3" fmla="*/ 205 h 484"/>
                      <a:gd name="T4" fmla="*/ 339 w 484"/>
                      <a:gd name="T5" fmla="*/ 161 h 484"/>
                      <a:gd name="T6" fmla="*/ 404 w 484"/>
                      <a:gd name="T7" fmla="*/ 152 h 484"/>
                      <a:gd name="T8" fmla="*/ 417 w 484"/>
                      <a:gd name="T9" fmla="*/ 81 h 484"/>
                      <a:gd name="T10" fmla="*/ 412 w 484"/>
                      <a:gd name="T11" fmla="*/ 70 h 484"/>
                      <a:gd name="T12" fmla="*/ 342 w 484"/>
                      <a:gd name="T13" fmla="*/ 66 h 484"/>
                      <a:gd name="T14" fmla="*/ 342 w 484"/>
                      <a:gd name="T15" fmla="*/ 90 h 484"/>
                      <a:gd name="T16" fmla="*/ 254 w 484"/>
                      <a:gd name="T17" fmla="*/ 116 h 484"/>
                      <a:gd name="T18" fmla="*/ 294 w 484"/>
                      <a:gd name="T19" fmla="*/ 64 h 484"/>
                      <a:gd name="T20" fmla="*/ 252 w 484"/>
                      <a:gd name="T21" fmla="*/ 4 h 484"/>
                      <a:gd name="T22" fmla="*/ 241 w 484"/>
                      <a:gd name="T23" fmla="*/ 0 h 484"/>
                      <a:gd name="T24" fmla="*/ 189 w 484"/>
                      <a:gd name="T25" fmla="*/ 47 h 484"/>
                      <a:gd name="T26" fmla="*/ 205 w 484"/>
                      <a:gd name="T27" fmla="*/ 64 h 484"/>
                      <a:gd name="T28" fmla="*/ 161 w 484"/>
                      <a:gd name="T29" fmla="*/ 145 h 484"/>
                      <a:gd name="T30" fmla="*/ 153 w 484"/>
                      <a:gd name="T31" fmla="*/ 79 h 484"/>
                      <a:gd name="T32" fmla="*/ 81 w 484"/>
                      <a:gd name="T33" fmla="*/ 66 h 484"/>
                      <a:gd name="T34" fmla="*/ 70 w 484"/>
                      <a:gd name="T35" fmla="*/ 71 h 484"/>
                      <a:gd name="T36" fmla="*/ 67 w 484"/>
                      <a:gd name="T37" fmla="*/ 142 h 484"/>
                      <a:gd name="T38" fmla="*/ 90 w 484"/>
                      <a:gd name="T39" fmla="*/ 142 h 484"/>
                      <a:gd name="T40" fmla="*/ 116 w 484"/>
                      <a:gd name="T41" fmla="*/ 230 h 484"/>
                      <a:gd name="T42" fmla="*/ 64 w 484"/>
                      <a:gd name="T43" fmla="*/ 190 h 484"/>
                      <a:gd name="T44" fmla="*/ 4 w 484"/>
                      <a:gd name="T45" fmla="*/ 231 h 484"/>
                      <a:gd name="T46" fmla="*/ 0 w 484"/>
                      <a:gd name="T47" fmla="*/ 243 h 484"/>
                      <a:gd name="T48" fmla="*/ 47 w 484"/>
                      <a:gd name="T49" fmla="*/ 295 h 484"/>
                      <a:gd name="T50" fmla="*/ 64 w 484"/>
                      <a:gd name="T51" fmla="*/ 278 h 484"/>
                      <a:gd name="T52" fmla="*/ 145 w 484"/>
                      <a:gd name="T53" fmla="*/ 323 h 484"/>
                      <a:gd name="T54" fmla="*/ 79 w 484"/>
                      <a:gd name="T55" fmla="*/ 331 h 484"/>
                      <a:gd name="T56" fmla="*/ 67 w 484"/>
                      <a:gd name="T57" fmla="*/ 403 h 484"/>
                      <a:gd name="T58" fmla="*/ 72 w 484"/>
                      <a:gd name="T59" fmla="*/ 414 h 484"/>
                      <a:gd name="T60" fmla="*/ 142 w 484"/>
                      <a:gd name="T61" fmla="*/ 417 h 484"/>
                      <a:gd name="T62" fmla="*/ 142 w 484"/>
                      <a:gd name="T63" fmla="*/ 394 h 484"/>
                      <a:gd name="T64" fmla="*/ 230 w 484"/>
                      <a:gd name="T65" fmla="*/ 368 h 484"/>
                      <a:gd name="T66" fmla="*/ 190 w 484"/>
                      <a:gd name="T67" fmla="*/ 420 h 484"/>
                      <a:gd name="T68" fmla="*/ 232 w 484"/>
                      <a:gd name="T69" fmla="*/ 479 h 484"/>
                      <a:gd name="T70" fmla="*/ 243 w 484"/>
                      <a:gd name="T71" fmla="*/ 484 h 484"/>
                      <a:gd name="T72" fmla="*/ 295 w 484"/>
                      <a:gd name="T73" fmla="*/ 436 h 484"/>
                      <a:gd name="T74" fmla="*/ 279 w 484"/>
                      <a:gd name="T75" fmla="*/ 420 h 484"/>
                      <a:gd name="T76" fmla="*/ 322 w 484"/>
                      <a:gd name="T77" fmla="*/ 339 h 484"/>
                      <a:gd name="T78" fmla="*/ 331 w 484"/>
                      <a:gd name="T79" fmla="*/ 404 h 484"/>
                      <a:gd name="T80" fmla="*/ 403 w 484"/>
                      <a:gd name="T81" fmla="*/ 417 h 484"/>
                      <a:gd name="T82" fmla="*/ 414 w 484"/>
                      <a:gd name="T83" fmla="*/ 412 h 484"/>
                      <a:gd name="T84" fmla="*/ 417 w 484"/>
                      <a:gd name="T85" fmla="*/ 342 h 484"/>
                      <a:gd name="T86" fmla="*/ 394 w 484"/>
                      <a:gd name="T87" fmla="*/ 342 h 484"/>
                      <a:gd name="T88" fmla="*/ 368 w 484"/>
                      <a:gd name="T89" fmla="*/ 254 h 484"/>
                      <a:gd name="T90" fmla="*/ 420 w 484"/>
                      <a:gd name="T91" fmla="*/ 294 h 484"/>
                      <a:gd name="T92" fmla="*/ 480 w 484"/>
                      <a:gd name="T93" fmla="*/ 252 h 484"/>
                      <a:gd name="T94" fmla="*/ 484 w 484"/>
                      <a:gd name="T95" fmla="*/ 241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4" h="484">
                        <a:moveTo>
                          <a:pt x="481" y="234"/>
                        </a:moveTo>
                        <a:cubicBezTo>
                          <a:pt x="481" y="233"/>
                          <a:pt x="480" y="232"/>
                          <a:pt x="480" y="231"/>
                        </a:cubicBezTo>
                        <a:cubicBezTo>
                          <a:pt x="436" y="188"/>
                          <a:pt x="436" y="188"/>
                          <a:pt x="436" y="188"/>
                        </a:cubicBezTo>
                        <a:cubicBezTo>
                          <a:pt x="432" y="184"/>
                          <a:pt x="426" y="184"/>
                          <a:pt x="421" y="188"/>
                        </a:cubicBezTo>
                        <a:cubicBezTo>
                          <a:pt x="420" y="190"/>
                          <a:pt x="420" y="190"/>
                          <a:pt x="420" y="190"/>
                        </a:cubicBezTo>
                        <a:cubicBezTo>
                          <a:pt x="416" y="194"/>
                          <a:pt x="416" y="201"/>
                          <a:pt x="420" y="205"/>
                        </a:cubicBezTo>
                        <a:cubicBezTo>
                          <a:pt x="445" y="230"/>
                          <a:pt x="445" y="230"/>
                          <a:pt x="445" y="230"/>
                        </a:cubicBezTo>
                        <a:cubicBezTo>
                          <a:pt x="368" y="230"/>
                          <a:pt x="368" y="230"/>
                          <a:pt x="368" y="230"/>
                        </a:cubicBezTo>
                        <a:cubicBezTo>
                          <a:pt x="365" y="204"/>
                          <a:pt x="355" y="180"/>
                          <a:pt x="339" y="161"/>
                        </a:cubicBezTo>
                        <a:cubicBezTo>
                          <a:pt x="394" y="107"/>
                          <a:pt x="394" y="107"/>
                          <a:pt x="394" y="107"/>
                        </a:cubicBezTo>
                        <a:cubicBezTo>
                          <a:pt x="394" y="142"/>
                          <a:pt x="394" y="142"/>
                          <a:pt x="394" y="142"/>
                        </a:cubicBezTo>
                        <a:cubicBezTo>
                          <a:pt x="394" y="148"/>
                          <a:pt x="398" y="152"/>
                          <a:pt x="404" y="152"/>
                        </a:cubicBezTo>
                        <a:cubicBezTo>
                          <a:pt x="407" y="152"/>
                          <a:pt x="407" y="152"/>
                          <a:pt x="407" y="152"/>
                        </a:cubicBezTo>
                        <a:cubicBezTo>
                          <a:pt x="412" y="152"/>
                          <a:pt x="417" y="148"/>
                          <a:pt x="417" y="142"/>
                        </a:cubicBezTo>
                        <a:cubicBezTo>
                          <a:pt x="417" y="81"/>
                          <a:pt x="417" y="81"/>
                          <a:pt x="417" y="81"/>
                        </a:cubicBezTo>
                        <a:cubicBezTo>
                          <a:pt x="417" y="81"/>
                          <a:pt x="417" y="80"/>
                          <a:pt x="417" y="80"/>
                        </a:cubicBezTo>
                        <a:cubicBezTo>
                          <a:pt x="417" y="77"/>
                          <a:pt x="416" y="74"/>
                          <a:pt x="414" y="71"/>
                        </a:cubicBezTo>
                        <a:cubicBezTo>
                          <a:pt x="412" y="70"/>
                          <a:pt x="412" y="70"/>
                          <a:pt x="412" y="70"/>
                        </a:cubicBezTo>
                        <a:cubicBezTo>
                          <a:pt x="410" y="68"/>
                          <a:pt x="408" y="67"/>
                          <a:pt x="405" y="67"/>
                        </a:cubicBezTo>
                        <a:cubicBezTo>
                          <a:pt x="404" y="67"/>
                          <a:pt x="404" y="66"/>
                          <a:pt x="403" y="66"/>
                        </a:cubicBezTo>
                        <a:cubicBezTo>
                          <a:pt x="342" y="66"/>
                          <a:pt x="342" y="66"/>
                          <a:pt x="342" y="66"/>
                        </a:cubicBezTo>
                        <a:cubicBezTo>
                          <a:pt x="336" y="66"/>
                          <a:pt x="331" y="71"/>
                          <a:pt x="331" y="77"/>
                        </a:cubicBezTo>
                        <a:cubicBezTo>
                          <a:pt x="331" y="79"/>
                          <a:pt x="331" y="79"/>
                          <a:pt x="331" y="79"/>
                        </a:cubicBezTo>
                        <a:cubicBezTo>
                          <a:pt x="331" y="85"/>
                          <a:pt x="336" y="90"/>
                          <a:pt x="342" y="90"/>
                        </a:cubicBezTo>
                        <a:cubicBezTo>
                          <a:pt x="377" y="90"/>
                          <a:pt x="377" y="90"/>
                          <a:pt x="377" y="90"/>
                        </a:cubicBezTo>
                        <a:cubicBezTo>
                          <a:pt x="323" y="145"/>
                          <a:pt x="323" y="145"/>
                          <a:pt x="323" y="145"/>
                        </a:cubicBezTo>
                        <a:cubicBezTo>
                          <a:pt x="304" y="129"/>
                          <a:pt x="280" y="118"/>
                          <a:pt x="254" y="116"/>
                        </a:cubicBezTo>
                        <a:cubicBezTo>
                          <a:pt x="254" y="39"/>
                          <a:pt x="254" y="39"/>
                          <a:pt x="254" y="39"/>
                        </a:cubicBezTo>
                        <a:cubicBezTo>
                          <a:pt x="279" y="64"/>
                          <a:pt x="279" y="64"/>
                          <a:pt x="279" y="64"/>
                        </a:cubicBezTo>
                        <a:cubicBezTo>
                          <a:pt x="283" y="68"/>
                          <a:pt x="289" y="68"/>
                          <a:pt x="294" y="64"/>
                        </a:cubicBezTo>
                        <a:cubicBezTo>
                          <a:pt x="295" y="62"/>
                          <a:pt x="295" y="62"/>
                          <a:pt x="295" y="62"/>
                        </a:cubicBezTo>
                        <a:cubicBezTo>
                          <a:pt x="299" y="58"/>
                          <a:pt x="299" y="51"/>
                          <a:pt x="295" y="47"/>
                        </a:cubicBezTo>
                        <a:cubicBezTo>
                          <a:pt x="252" y="4"/>
                          <a:pt x="252" y="4"/>
                          <a:pt x="252" y="4"/>
                        </a:cubicBezTo>
                        <a:cubicBezTo>
                          <a:pt x="252" y="4"/>
                          <a:pt x="252" y="4"/>
                          <a:pt x="251" y="3"/>
                        </a:cubicBezTo>
                        <a:cubicBezTo>
                          <a:pt x="249" y="1"/>
                          <a:pt x="246" y="0"/>
                          <a:pt x="243" y="0"/>
                        </a:cubicBezTo>
                        <a:cubicBezTo>
                          <a:pt x="241" y="0"/>
                          <a:pt x="241" y="0"/>
                          <a:pt x="241" y="0"/>
                        </a:cubicBezTo>
                        <a:cubicBezTo>
                          <a:pt x="238" y="0"/>
                          <a:pt x="236" y="1"/>
                          <a:pt x="234" y="2"/>
                        </a:cubicBezTo>
                        <a:cubicBezTo>
                          <a:pt x="233" y="3"/>
                          <a:pt x="232" y="3"/>
                          <a:pt x="232" y="4"/>
                        </a:cubicBezTo>
                        <a:cubicBezTo>
                          <a:pt x="189" y="47"/>
                          <a:pt x="189" y="47"/>
                          <a:pt x="189" y="47"/>
                        </a:cubicBezTo>
                        <a:cubicBezTo>
                          <a:pt x="184" y="51"/>
                          <a:pt x="184" y="58"/>
                          <a:pt x="189" y="62"/>
                        </a:cubicBezTo>
                        <a:cubicBezTo>
                          <a:pt x="190" y="64"/>
                          <a:pt x="190" y="64"/>
                          <a:pt x="190" y="64"/>
                        </a:cubicBezTo>
                        <a:cubicBezTo>
                          <a:pt x="194" y="68"/>
                          <a:pt x="201" y="68"/>
                          <a:pt x="205" y="64"/>
                        </a:cubicBezTo>
                        <a:cubicBezTo>
                          <a:pt x="230" y="38"/>
                          <a:pt x="230" y="38"/>
                          <a:pt x="230" y="38"/>
                        </a:cubicBezTo>
                        <a:cubicBezTo>
                          <a:pt x="230" y="116"/>
                          <a:pt x="230" y="116"/>
                          <a:pt x="230" y="116"/>
                        </a:cubicBezTo>
                        <a:cubicBezTo>
                          <a:pt x="204" y="118"/>
                          <a:pt x="180" y="129"/>
                          <a:pt x="161" y="145"/>
                        </a:cubicBezTo>
                        <a:cubicBezTo>
                          <a:pt x="106" y="90"/>
                          <a:pt x="106" y="90"/>
                          <a:pt x="106" y="90"/>
                        </a:cubicBezTo>
                        <a:cubicBezTo>
                          <a:pt x="142" y="90"/>
                          <a:pt x="142" y="90"/>
                          <a:pt x="142" y="90"/>
                        </a:cubicBezTo>
                        <a:cubicBezTo>
                          <a:pt x="148" y="90"/>
                          <a:pt x="153" y="85"/>
                          <a:pt x="153" y="79"/>
                        </a:cubicBezTo>
                        <a:cubicBezTo>
                          <a:pt x="153" y="77"/>
                          <a:pt x="153" y="77"/>
                          <a:pt x="153" y="77"/>
                        </a:cubicBezTo>
                        <a:cubicBezTo>
                          <a:pt x="153" y="71"/>
                          <a:pt x="148" y="66"/>
                          <a:pt x="142" y="66"/>
                        </a:cubicBezTo>
                        <a:cubicBezTo>
                          <a:pt x="81" y="66"/>
                          <a:pt x="81" y="66"/>
                          <a:pt x="81" y="66"/>
                        </a:cubicBezTo>
                        <a:cubicBezTo>
                          <a:pt x="80" y="66"/>
                          <a:pt x="79" y="67"/>
                          <a:pt x="78" y="67"/>
                        </a:cubicBezTo>
                        <a:cubicBezTo>
                          <a:pt x="76" y="67"/>
                          <a:pt x="73" y="68"/>
                          <a:pt x="71" y="70"/>
                        </a:cubicBezTo>
                        <a:cubicBezTo>
                          <a:pt x="70" y="71"/>
                          <a:pt x="70" y="71"/>
                          <a:pt x="70" y="71"/>
                        </a:cubicBezTo>
                        <a:cubicBezTo>
                          <a:pt x="67" y="74"/>
                          <a:pt x="66" y="77"/>
                          <a:pt x="67" y="80"/>
                        </a:cubicBezTo>
                        <a:cubicBezTo>
                          <a:pt x="67" y="80"/>
                          <a:pt x="67" y="81"/>
                          <a:pt x="67" y="81"/>
                        </a:cubicBezTo>
                        <a:cubicBezTo>
                          <a:pt x="67" y="142"/>
                          <a:pt x="67" y="142"/>
                          <a:pt x="67" y="142"/>
                        </a:cubicBezTo>
                        <a:cubicBezTo>
                          <a:pt x="67" y="148"/>
                          <a:pt x="71" y="152"/>
                          <a:pt x="77" y="152"/>
                        </a:cubicBezTo>
                        <a:cubicBezTo>
                          <a:pt x="79" y="152"/>
                          <a:pt x="79" y="152"/>
                          <a:pt x="79" y="152"/>
                        </a:cubicBezTo>
                        <a:cubicBezTo>
                          <a:pt x="85" y="152"/>
                          <a:pt x="90" y="148"/>
                          <a:pt x="90" y="142"/>
                        </a:cubicBezTo>
                        <a:cubicBezTo>
                          <a:pt x="90" y="107"/>
                          <a:pt x="90" y="107"/>
                          <a:pt x="90" y="107"/>
                        </a:cubicBezTo>
                        <a:cubicBezTo>
                          <a:pt x="144" y="161"/>
                          <a:pt x="144" y="161"/>
                          <a:pt x="144" y="161"/>
                        </a:cubicBezTo>
                        <a:cubicBezTo>
                          <a:pt x="129" y="180"/>
                          <a:pt x="118" y="204"/>
                          <a:pt x="116" y="230"/>
                        </a:cubicBezTo>
                        <a:cubicBezTo>
                          <a:pt x="39" y="230"/>
                          <a:pt x="39" y="230"/>
                          <a:pt x="39" y="230"/>
                        </a:cubicBezTo>
                        <a:cubicBezTo>
                          <a:pt x="64" y="205"/>
                          <a:pt x="64" y="205"/>
                          <a:pt x="64" y="205"/>
                        </a:cubicBezTo>
                        <a:cubicBezTo>
                          <a:pt x="68" y="201"/>
                          <a:pt x="68" y="194"/>
                          <a:pt x="64" y="190"/>
                        </a:cubicBezTo>
                        <a:cubicBezTo>
                          <a:pt x="62" y="188"/>
                          <a:pt x="62" y="188"/>
                          <a:pt x="62" y="188"/>
                        </a:cubicBezTo>
                        <a:cubicBezTo>
                          <a:pt x="58" y="184"/>
                          <a:pt x="51" y="184"/>
                          <a:pt x="47" y="188"/>
                        </a:cubicBezTo>
                        <a:cubicBezTo>
                          <a:pt x="4" y="231"/>
                          <a:pt x="4" y="231"/>
                          <a:pt x="4" y="231"/>
                        </a:cubicBezTo>
                        <a:cubicBezTo>
                          <a:pt x="4" y="232"/>
                          <a:pt x="3" y="233"/>
                          <a:pt x="3" y="234"/>
                        </a:cubicBezTo>
                        <a:cubicBezTo>
                          <a:pt x="1" y="236"/>
                          <a:pt x="0" y="238"/>
                          <a:pt x="0" y="241"/>
                        </a:cubicBezTo>
                        <a:cubicBezTo>
                          <a:pt x="0" y="243"/>
                          <a:pt x="0" y="243"/>
                          <a:pt x="0" y="243"/>
                        </a:cubicBezTo>
                        <a:cubicBezTo>
                          <a:pt x="0" y="246"/>
                          <a:pt x="1" y="249"/>
                          <a:pt x="4" y="251"/>
                        </a:cubicBezTo>
                        <a:cubicBezTo>
                          <a:pt x="4" y="252"/>
                          <a:pt x="4" y="252"/>
                          <a:pt x="4" y="252"/>
                        </a:cubicBezTo>
                        <a:cubicBezTo>
                          <a:pt x="47" y="295"/>
                          <a:pt x="47" y="295"/>
                          <a:pt x="47" y="295"/>
                        </a:cubicBezTo>
                        <a:cubicBezTo>
                          <a:pt x="51" y="299"/>
                          <a:pt x="58" y="299"/>
                          <a:pt x="62" y="295"/>
                        </a:cubicBezTo>
                        <a:cubicBezTo>
                          <a:pt x="64" y="294"/>
                          <a:pt x="64" y="294"/>
                          <a:pt x="64" y="294"/>
                        </a:cubicBezTo>
                        <a:cubicBezTo>
                          <a:pt x="68" y="289"/>
                          <a:pt x="68" y="283"/>
                          <a:pt x="64" y="278"/>
                        </a:cubicBezTo>
                        <a:cubicBezTo>
                          <a:pt x="39" y="254"/>
                          <a:pt x="39" y="254"/>
                          <a:pt x="39" y="254"/>
                        </a:cubicBezTo>
                        <a:cubicBezTo>
                          <a:pt x="116" y="254"/>
                          <a:pt x="116" y="254"/>
                          <a:pt x="116" y="254"/>
                        </a:cubicBezTo>
                        <a:cubicBezTo>
                          <a:pt x="119" y="280"/>
                          <a:pt x="129" y="304"/>
                          <a:pt x="145" y="323"/>
                        </a:cubicBezTo>
                        <a:cubicBezTo>
                          <a:pt x="90" y="377"/>
                          <a:pt x="90" y="377"/>
                          <a:pt x="90" y="377"/>
                        </a:cubicBezTo>
                        <a:cubicBezTo>
                          <a:pt x="90" y="342"/>
                          <a:pt x="90" y="342"/>
                          <a:pt x="90" y="342"/>
                        </a:cubicBezTo>
                        <a:cubicBezTo>
                          <a:pt x="90" y="336"/>
                          <a:pt x="85" y="331"/>
                          <a:pt x="79" y="331"/>
                        </a:cubicBezTo>
                        <a:cubicBezTo>
                          <a:pt x="77" y="331"/>
                          <a:pt x="77" y="331"/>
                          <a:pt x="77" y="331"/>
                        </a:cubicBezTo>
                        <a:cubicBezTo>
                          <a:pt x="71" y="331"/>
                          <a:pt x="67" y="336"/>
                          <a:pt x="67" y="342"/>
                        </a:cubicBezTo>
                        <a:cubicBezTo>
                          <a:pt x="67" y="403"/>
                          <a:pt x="67" y="403"/>
                          <a:pt x="67" y="403"/>
                        </a:cubicBezTo>
                        <a:cubicBezTo>
                          <a:pt x="67" y="403"/>
                          <a:pt x="67" y="404"/>
                          <a:pt x="67" y="405"/>
                        </a:cubicBezTo>
                        <a:cubicBezTo>
                          <a:pt x="67" y="408"/>
                          <a:pt x="68" y="410"/>
                          <a:pt x="70" y="412"/>
                        </a:cubicBezTo>
                        <a:cubicBezTo>
                          <a:pt x="72" y="414"/>
                          <a:pt x="72" y="414"/>
                          <a:pt x="72" y="414"/>
                        </a:cubicBezTo>
                        <a:cubicBezTo>
                          <a:pt x="74" y="416"/>
                          <a:pt x="77" y="417"/>
                          <a:pt x="80" y="417"/>
                        </a:cubicBezTo>
                        <a:cubicBezTo>
                          <a:pt x="80" y="417"/>
                          <a:pt x="81" y="417"/>
                          <a:pt x="81" y="417"/>
                        </a:cubicBezTo>
                        <a:cubicBezTo>
                          <a:pt x="142" y="417"/>
                          <a:pt x="142" y="417"/>
                          <a:pt x="142" y="417"/>
                        </a:cubicBezTo>
                        <a:cubicBezTo>
                          <a:pt x="148" y="417"/>
                          <a:pt x="153" y="412"/>
                          <a:pt x="153" y="406"/>
                        </a:cubicBezTo>
                        <a:cubicBezTo>
                          <a:pt x="153" y="404"/>
                          <a:pt x="153" y="404"/>
                          <a:pt x="153" y="404"/>
                        </a:cubicBezTo>
                        <a:cubicBezTo>
                          <a:pt x="153" y="398"/>
                          <a:pt x="148" y="394"/>
                          <a:pt x="142" y="394"/>
                        </a:cubicBezTo>
                        <a:cubicBezTo>
                          <a:pt x="107" y="394"/>
                          <a:pt x="107" y="394"/>
                          <a:pt x="107" y="394"/>
                        </a:cubicBezTo>
                        <a:cubicBezTo>
                          <a:pt x="161" y="339"/>
                          <a:pt x="161" y="339"/>
                          <a:pt x="161" y="339"/>
                        </a:cubicBezTo>
                        <a:cubicBezTo>
                          <a:pt x="180" y="355"/>
                          <a:pt x="204" y="365"/>
                          <a:pt x="230" y="368"/>
                        </a:cubicBezTo>
                        <a:cubicBezTo>
                          <a:pt x="230" y="445"/>
                          <a:pt x="230" y="445"/>
                          <a:pt x="230" y="445"/>
                        </a:cubicBezTo>
                        <a:cubicBezTo>
                          <a:pt x="205" y="420"/>
                          <a:pt x="205" y="420"/>
                          <a:pt x="205" y="420"/>
                        </a:cubicBezTo>
                        <a:cubicBezTo>
                          <a:pt x="201" y="416"/>
                          <a:pt x="194" y="416"/>
                          <a:pt x="190" y="420"/>
                        </a:cubicBezTo>
                        <a:cubicBezTo>
                          <a:pt x="189" y="421"/>
                          <a:pt x="189" y="421"/>
                          <a:pt x="189" y="421"/>
                        </a:cubicBezTo>
                        <a:cubicBezTo>
                          <a:pt x="184" y="426"/>
                          <a:pt x="184" y="432"/>
                          <a:pt x="189" y="436"/>
                        </a:cubicBezTo>
                        <a:cubicBezTo>
                          <a:pt x="232" y="479"/>
                          <a:pt x="232" y="479"/>
                          <a:pt x="232" y="479"/>
                        </a:cubicBezTo>
                        <a:cubicBezTo>
                          <a:pt x="232" y="480"/>
                          <a:pt x="233" y="481"/>
                          <a:pt x="234" y="481"/>
                        </a:cubicBezTo>
                        <a:cubicBezTo>
                          <a:pt x="236" y="483"/>
                          <a:pt x="238" y="484"/>
                          <a:pt x="241" y="484"/>
                        </a:cubicBezTo>
                        <a:cubicBezTo>
                          <a:pt x="243" y="484"/>
                          <a:pt x="243" y="484"/>
                          <a:pt x="243" y="484"/>
                        </a:cubicBezTo>
                        <a:cubicBezTo>
                          <a:pt x="246" y="484"/>
                          <a:pt x="249" y="482"/>
                          <a:pt x="251" y="480"/>
                        </a:cubicBezTo>
                        <a:cubicBezTo>
                          <a:pt x="252" y="480"/>
                          <a:pt x="252" y="480"/>
                          <a:pt x="252" y="479"/>
                        </a:cubicBezTo>
                        <a:cubicBezTo>
                          <a:pt x="295" y="436"/>
                          <a:pt x="295" y="436"/>
                          <a:pt x="295" y="436"/>
                        </a:cubicBezTo>
                        <a:cubicBezTo>
                          <a:pt x="299" y="432"/>
                          <a:pt x="299" y="425"/>
                          <a:pt x="295" y="421"/>
                        </a:cubicBezTo>
                        <a:cubicBezTo>
                          <a:pt x="294" y="420"/>
                          <a:pt x="294" y="420"/>
                          <a:pt x="294" y="420"/>
                        </a:cubicBezTo>
                        <a:cubicBezTo>
                          <a:pt x="289" y="416"/>
                          <a:pt x="283" y="416"/>
                          <a:pt x="279" y="420"/>
                        </a:cubicBezTo>
                        <a:cubicBezTo>
                          <a:pt x="254" y="445"/>
                          <a:pt x="254" y="445"/>
                          <a:pt x="254" y="445"/>
                        </a:cubicBezTo>
                        <a:cubicBezTo>
                          <a:pt x="254" y="368"/>
                          <a:pt x="254" y="368"/>
                          <a:pt x="254" y="368"/>
                        </a:cubicBezTo>
                        <a:cubicBezTo>
                          <a:pt x="280" y="365"/>
                          <a:pt x="303" y="355"/>
                          <a:pt x="322" y="339"/>
                        </a:cubicBezTo>
                        <a:cubicBezTo>
                          <a:pt x="377" y="394"/>
                          <a:pt x="377" y="394"/>
                          <a:pt x="377" y="394"/>
                        </a:cubicBezTo>
                        <a:cubicBezTo>
                          <a:pt x="342" y="394"/>
                          <a:pt x="342" y="394"/>
                          <a:pt x="342" y="394"/>
                        </a:cubicBezTo>
                        <a:cubicBezTo>
                          <a:pt x="336" y="394"/>
                          <a:pt x="331" y="398"/>
                          <a:pt x="331" y="404"/>
                        </a:cubicBezTo>
                        <a:cubicBezTo>
                          <a:pt x="331" y="406"/>
                          <a:pt x="331" y="406"/>
                          <a:pt x="331" y="406"/>
                        </a:cubicBezTo>
                        <a:cubicBezTo>
                          <a:pt x="331" y="412"/>
                          <a:pt x="336" y="417"/>
                          <a:pt x="342" y="417"/>
                        </a:cubicBezTo>
                        <a:cubicBezTo>
                          <a:pt x="403" y="417"/>
                          <a:pt x="403" y="417"/>
                          <a:pt x="403" y="417"/>
                        </a:cubicBezTo>
                        <a:cubicBezTo>
                          <a:pt x="403" y="417"/>
                          <a:pt x="403" y="417"/>
                          <a:pt x="404" y="417"/>
                        </a:cubicBezTo>
                        <a:cubicBezTo>
                          <a:pt x="407" y="417"/>
                          <a:pt x="410" y="416"/>
                          <a:pt x="412" y="414"/>
                        </a:cubicBezTo>
                        <a:cubicBezTo>
                          <a:pt x="414" y="412"/>
                          <a:pt x="414" y="412"/>
                          <a:pt x="414" y="412"/>
                        </a:cubicBezTo>
                        <a:cubicBezTo>
                          <a:pt x="416" y="410"/>
                          <a:pt x="417" y="408"/>
                          <a:pt x="417" y="405"/>
                        </a:cubicBezTo>
                        <a:cubicBezTo>
                          <a:pt x="417" y="404"/>
                          <a:pt x="417" y="403"/>
                          <a:pt x="417" y="403"/>
                        </a:cubicBezTo>
                        <a:cubicBezTo>
                          <a:pt x="417" y="342"/>
                          <a:pt x="417" y="342"/>
                          <a:pt x="417" y="342"/>
                        </a:cubicBezTo>
                        <a:cubicBezTo>
                          <a:pt x="417" y="336"/>
                          <a:pt x="412" y="331"/>
                          <a:pt x="407" y="331"/>
                        </a:cubicBezTo>
                        <a:cubicBezTo>
                          <a:pt x="404" y="331"/>
                          <a:pt x="404" y="331"/>
                          <a:pt x="404" y="331"/>
                        </a:cubicBezTo>
                        <a:cubicBezTo>
                          <a:pt x="398" y="331"/>
                          <a:pt x="394" y="336"/>
                          <a:pt x="394" y="342"/>
                        </a:cubicBezTo>
                        <a:cubicBezTo>
                          <a:pt x="394" y="377"/>
                          <a:pt x="394" y="377"/>
                          <a:pt x="394" y="377"/>
                        </a:cubicBezTo>
                        <a:cubicBezTo>
                          <a:pt x="339" y="323"/>
                          <a:pt x="339" y="323"/>
                          <a:pt x="339" y="323"/>
                        </a:cubicBezTo>
                        <a:cubicBezTo>
                          <a:pt x="355" y="304"/>
                          <a:pt x="365" y="280"/>
                          <a:pt x="368" y="254"/>
                        </a:cubicBezTo>
                        <a:cubicBezTo>
                          <a:pt x="445" y="254"/>
                          <a:pt x="445" y="254"/>
                          <a:pt x="445" y="254"/>
                        </a:cubicBezTo>
                        <a:cubicBezTo>
                          <a:pt x="420" y="278"/>
                          <a:pt x="420" y="278"/>
                          <a:pt x="420" y="278"/>
                        </a:cubicBezTo>
                        <a:cubicBezTo>
                          <a:pt x="416" y="283"/>
                          <a:pt x="416" y="289"/>
                          <a:pt x="420" y="294"/>
                        </a:cubicBezTo>
                        <a:cubicBezTo>
                          <a:pt x="421" y="295"/>
                          <a:pt x="421" y="295"/>
                          <a:pt x="421" y="295"/>
                        </a:cubicBezTo>
                        <a:cubicBezTo>
                          <a:pt x="426" y="299"/>
                          <a:pt x="432" y="299"/>
                          <a:pt x="436" y="295"/>
                        </a:cubicBezTo>
                        <a:cubicBezTo>
                          <a:pt x="480" y="252"/>
                          <a:pt x="480" y="252"/>
                          <a:pt x="480" y="252"/>
                        </a:cubicBezTo>
                        <a:cubicBezTo>
                          <a:pt x="480" y="252"/>
                          <a:pt x="480" y="252"/>
                          <a:pt x="480" y="251"/>
                        </a:cubicBezTo>
                        <a:cubicBezTo>
                          <a:pt x="482" y="249"/>
                          <a:pt x="484" y="246"/>
                          <a:pt x="484" y="243"/>
                        </a:cubicBezTo>
                        <a:cubicBezTo>
                          <a:pt x="484" y="241"/>
                          <a:pt x="484" y="241"/>
                          <a:pt x="484" y="241"/>
                        </a:cubicBezTo>
                        <a:cubicBezTo>
                          <a:pt x="484" y="238"/>
                          <a:pt x="483" y="236"/>
                          <a:pt x="481" y="2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grpSp>
          <p:nvGrpSpPr>
            <p:cNvPr id="1056" name="Group 1055"/>
            <p:cNvGrpSpPr/>
            <p:nvPr/>
          </p:nvGrpSpPr>
          <p:grpSpPr>
            <a:xfrm>
              <a:off x="10485229" y="3898254"/>
              <a:ext cx="231341" cy="284636"/>
              <a:chOff x="5492608" y="3246817"/>
              <a:chExt cx="231341" cy="284636"/>
            </a:xfrm>
          </p:grpSpPr>
          <p:sp>
            <p:nvSpPr>
              <p:cNvPr id="1057" name="Rectangle 1056"/>
              <p:cNvSpPr/>
              <p:nvPr/>
            </p:nvSpPr>
            <p:spPr>
              <a:xfrm>
                <a:off x="5492608" y="3246817"/>
                <a:ext cx="231341" cy="284636"/>
              </a:xfrm>
              <a:prstGeom prst="rect">
                <a:avLst/>
              </a:pr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solidFill>
                    <a:srgbClr val="545454"/>
                  </a:solidFill>
                </a:endParaRPr>
              </a:p>
            </p:txBody>
          </p:sp>
          <p:grpSp>
            <p:nvGrpSpPr>
              <p:cNvPr id="1058" name="Group 1057"/>
              <p:cNvGrpSpPr/>
              <p:nvPr/>
            </p:nvGrpSpPr>
            <p:grpSpPr>
              <a:xfrm>
                <a:off x="5533853" y="3276591"/>
                <a:ext cx="148850" cy="225089"/>
                <a:chOff x="5030789" y="1952625"/>
                <a:chExt cx="2024073" cy="3060785"/>
              </a:xfrm>
            </p:grpSpPr>
            <p:sp>
              <p:nvSpPr>
                <p:cNvPr id="1059" name="Freeform 6"/>
                <p:cNvSpPr>
                  <a:spLocks noEditPoints="1"/>
                </p:cNvSpPr>
                <p:nvPr/>
              </p:nvSpPr>
              <p:spPr bwMode="auto">
                <a:xfrm>
                  <a:off x="5135563" y="1952625"/>
                  <a:ext cx="1919287" cy="739775"/>
                </a:xfrm>
                <a:custGeom>
                  <a:avLst/>
                  <a:gdLst>
                    <a:gd name="T0" fmla="*/ 971 w 1209"/>
                    <a:gd name="T1" fmla="*/ 147 h 466"/>
                    <a:gd name="T2" fmla="*/ 1209 w 1209"/>
                    <a:gd name="T3" fmla="*/ 147 h 466"/>
                    <a:gd name="T4" fmla="*/ 1209 w 1209"/>
                    <a:gd name="T5" fmla="*/ 0 h 466"/>
                    <a:gd name="T6" fmla="*/ 921 w 1209"/>
                    <a:gd name="T7" fmla="*/ 0 h 466"/>
                    <a:gd name="T8" fmla="*/ 921 w 1209"/>
                    <a:gd name="T9" fmla="*/ 62 h 466"/>
                    <a:gd name="T10" fmla="*/ 285 w 1209"/>
                    <a:gd name="T11" fmla="*/ 62 h 466"/>
                    <a:gd name="T12" fmla="*/ 285 w 1209"/>
                    <a:gd name="T13" fmla="*/ 0 h 466"/>
                    <a:gd name="T14" fmla="*/ 0 w 1209"/>
                    <a:gd name="T15" fmla="*/ 0 h 466"/>
                    <a:gd name="T16" fmla="*/ 0 w 1209"/>
                    <a:gd name="T17" fmla="*/ 147 h 466"/>
                    <a:gd name="T18" fmla="*/ 248 w 1209"/>
                    <a:gd name="T19" fmla="*/ 147 h 466"/>
                    <a:gd name="T20" fmla="*/ 262 w 1209"/>
                    <a:gd name="T21" fmla="*/ 149 h 466"/>
                    <a:gd name="T22" fmla="*/ 567 w 1209"/>
                    <a:gd name="T23" fmla="*/ 234 h 466"/>
                    <a:gd name="T24" fmla="*/ 262 w 1209"/>
                    <a:gd name="T25" fmla="*/ 319 h 466"/>
                    <a:gd name="T26" fmla="*/ 0 w 1209"/>
                    <a:gd name="T27" fmla="*/ 319 h 466"/>
                    <a:gd name="T28" fmla="*/ 0 w 1209"/>
                    <a:gd name="T29" fmla="*/ 466 h 466"/>
                    <a:gd name="T30" fmla="*/ 285 w 1209"/>
                    <a:gd name="T31" fmla="*/ 466 h 466"/>
                    <a:gd name="T32" fmla="*/ 285 w 1209"/>
                    <a:gd name="T33" fmla="*/ 402 h 466"/>
                    <a:gd name="T34" fmla="*/ 921 w 1209"/>
                    <a:gd name="T35" fmla="*/ 402 h 466"/>
                    <a:gd name="T36" fmla="*/ 921 w 1209"/>
                    <a:gd name="T37" fmla="*/ 466 h 466"/>
                    <a:gd name="T38" fmla="*/ 1209 w 1209"/>
                    <a:gd name="T39" fmla="*/ 466 h 466"/>
                    <a:gd name="T40" fmla="*/ 1209 w 1209"/>
                    <a:gd name="T41" fmla="*/ 319 h 466"/>
                    <a:gd name="T42" fmla="*/ 954 w 1209"/>
                    <a:gd name="T43" fmla="*/ 319 h 466"/>
                    <a:gd name="T44" fmla="*/ 649 w 1209"/>
                    <a:gd name="T45" fmla="*/ 234 h 466"/>
                    <a:gd name="T46" fmla="*/ 954 w 1209"/>
                    <a:gd name="T47" fmla="*/ 149 h 466"/>
                    <a:gd name="T48" fmla="*/ 971 w 1209"/>
                    <a:gd name="T49" fmla="*/ 147 h 466"/>
                    <a:gd name="T50" fmla="*/ 921 w 1209"/>
                    <a:gd name="T51" fmla="*/ 333 h 466"/>
                    <a:gd name="T52" fmla="*/ 921 w 1209"/>
                    <a:gd name="T53" fmla="*/ 381 h 466"/>
                    <a:gd name="T54" fmla="*/ 285 w 1209"/>
                    <a:gd name="T55" fmla="*/ 381 h 466"/>
                    <a:gd name="T56" fmla="*/ 285 w 1209"/>
                    <a:gd name="T57" fmla="*/ 333 h 466"/>
                    <a:gd name="T58" fmla="*/ 609 w 1209"/>
                    <a:gd name="T59" fmla="*/ 246 h 466"/>
                    <a:gd name="T60" fmla="*/ 921 w 1209"/>
                    <a:gd name="T61" fmla="*/ 333 h 466"/>
                    <a:gd name="T62" fmla="*/ 921 w 1209"/>
                    <a:gd name="T63" fmla="*/ 137 h 466"/>
                    <a:gd name="T64" fmla="*/ 609 w 1209"/>
                    <a:gd name="T65" fmla="*/ 222 h 466"/>
                    <a:gd name="T66" fmla="*/ 285 w 1209"/>
                    <a:gd name="T67" fmla="*/ 135 h 466"/>
                    <a:gd name="T68" fmla="*/ 285 w 1209"/>
                    <a:gd name="T69" fmla="*/ 85 h 466"/>
                    <a:gd name="T70" fmla="*/ 921 w 1209"/>
                    <a:gd name="T71" fmla="*/ 85 h 466"/>
                    <a:gd name="T72" fmla="*/ 921 w 1209"/>
                    <a:gd name="T73" fmla="*/ 13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9" h="466">
                      <a:moveTo>
                        <a:pt x="971" y="147"/>
                      </a:moveTo>
                      <a:lnTo>
                        <a:pt x="1209" y="147"/>
                      </a:lnTo>
                      <a:lnTo>
                        <a:pt x="1209" y="0"/>
                      </a:lnTo>
                      <a:lnTo>
                        <a:pt x="921" y="0"/>
                      </a:lnTo>
                      <a:lnTo>
                        <a:pt x="921" y="62"/>
                      </a:lnTo>
                      <a:lnTo>
                        <a:pt x="285" y="62"/>
                      </a:lnTo>
                      <a:lnTo>
                        <a:pt x="285" y="0"/>
                      </a:lnTo>
                      <a:lnTo>
                        <a:pt x="0" y="0"/>
                      </a:lnTo>
                      <a:lnTo>
                        <a:pt x="0" y="147"/>
                      </a:lnTo>
                      <a:lnTo>
                        <a:pt x="248" y="147"/>
                      </a:lnTo>
                      <a:lnTo>
                        <a:pt x="262" y="149"/>
                      </a:lnTo>
                      <a:lnTo>
                        <a:pt x="567" y="234"/>
                      </a:lnTo>
                      <a:lnTo>
                        <a:pt x="262" y="319"/>
                      </a:lnTo>
                      <a:lnTo>
                        <a:pt x="0" y="319"/>
                      </a:lnTo>
                      <a:lnTo>
                        <a:pt x="0" y="466"/>
                      </a:lnTo>
                      <a:lnTo>
                        <a:pt x="285" y="466"/>
                      </a:lnTo>
                      <a:lnTo>
                        <a:pt x="285" y="402"/>
                      </a:lnTo>
                      <a:lnTo>
                        <a:pt x="921" y="402"/>
                      </a:lnTo>
                      <a:lnTo>
                        <a:pt x="921" y="466"/>
                      </a:lnTo>
                      <a:lnTo>
                        <a:pt x="1209" y="466"/>
                      </a:lnTo>
                      <a:lnTo>
                        <a:pt x="1209" y="319"/>
                      </a:lnTo>
                      <a:lnTo>
                        <a:pt x="954" y="319"/>
                      </a:lnTo>
                      <a:lnTo>
                        <a:pt x="649" y="234"/>
                      </a:lnTo>
                      <a:lnTo>
                        <a:pt x="954" y="149"/>
                      </a:lnTo>
                      <a:lnTo>
                        <a:pt x="971" y="147"/>
                      </a:lnTo>
                      <a:close/>
                      <a:moveTo>
                        <a:pt x="921" y="333"/>
                      </a:moveTo>
                      <a:lnTo>
                        <a:pt x="921" y="381"/>
                      </a:lnTo>
                      <a:lnTo>
                        <a:pt x="285" y="381"/>
                      </a:lnTo>
                      <a:lnTo>
                        <a:pt x="285" y="333"/>
                      </a:lnTo>
                      <a:lnTo>
                        <a:pt x="609" y="246"/>
                      </a:lnTo>
                      <a:lnTo>
                        <a:pt x="921" y="333"/>
                      </a:lnTo>
                      <a:close/>
                      <a:moveTo>
                        <a:pt x="921" y="137"/>
                      </a:moveTo>
                      <a:lnTo>
                        <a:pt x="609" y="222"/>
                      </a:lnTo>
                      <a:lnTo>
                        <a:pt x="285" y="135"/>
                      </a:lnTo>
                      <a:lnTo>
                        <a:pt x="285" y="85"/>
                      </a:lnTo>
                      <a:lnTo>
                        <a:pt x="921" y="85"/>
                      </a:lnTo>
                      <a:lnTo>
                        <a:pt x="921" y="1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60" name="Freeform 7"/>
                <p:cNvSpPr>
                  <a:spLocks/>
                </p:cNvSpPr>
                <p:nvPr/>
              </p:nvSpPr>
              <p:spPr bwMode="auto">
                <a:xfrm>
                  <a:off x="5030789" y="2987584"/>
                  <a:ext cx="2024073" cy="2025826"/>
                </a:xfrm>
                <a:custGeom>
                  <a:avLst/>
                  <a:gdLst>
                    <a:gd name="T0" fmla="*/ 436 w 484"/>
                    <a:gd name="T1" fmla="*/ 188 h 484"/>
                    <a:gd name="T2" fmla="*/ 420 w 484"/>
                    <a:gd name="T3" fmla="*/ 205 h 484"/>
                    <a:gd name="T4" fmla="*/ 339 w 484"/>
                    <a:gd name="T5" fmla="*/ 161 h 484"/>
                    <a:gd name="T6" fmla="*/ 404 w 484"/>
                    <a:gd name="T7" fmla="*/ 152 h 484"/>
                    <a:gd name="T8" fmla="*/ 417 w 484"/>
                    <a:gd name="T9" fmla="*/ 81 h 484"/>
                    <a:gd name="T10" fmla="*/ 412 w 484"/>
                    <a:gd name="T11" fmla="*/ 70 h 484"/>
                    <a:gd name="T12" fmla="*/ 342 w 484"/>
                    <a:gd name="T13" fmla="*/ 66 h 484"/>
                    <a:gd name="T14" fmla="*/ 342 w 484"/>
                    <a:gd name="T15" fmla="*/ 90 h 484"/>
                    <a:gd name="T16" fmla="*/ 254 w 484"/>
                    <a:gd name="T17" fmla="*/ 116 h 484"/>
                    <a:gd name="T18" fmla="*/ 294 w 484"/>
                    <a:gd name="T19" fmla="*/ 64 h 484"/>
                    <a:gd name="T20" fmla="*/ 252 w 484"/>
                    <a:gd name="T21" fmla="*/ 4 h 484"/>
                    <a:gd name="T22" fmla="*/ 241 w 484"/>
                    <a:gd name="T23" fmla="*/ 0 h 484"/>
                    <a:gd name="T24" fmla="*/ 189 w 484"/>
                    <a:gd name="T25" fmla="*/ 47 h 484"/>
                    <a:gd name="T26" fmla="*/ 205 w 484"/>
                    <a:gd name="T27" fmla="*/ 64 h 484"/>
                    <a:gd name="T28" fmla="*/ 161 w 484"/>
                    <a:gd name="T29" fmla="*/ 145 h 484"/>
                    <a:gd name="T30" fmla="*/ 153 w 484"/>
                    <a:gd name="T31" fmla="*/ 79 h 484"/>
                    <a:gd name="T32" fmla="*/ 81 w 484"/>
                    <a:gd name="T33" fmla="*/ 66 h 484"/>
                    <a:gd name="T34" fmla="*/ 70 w 484"/>
                    <a:gd name="T35" fmla="*/ 71 h 484"/>
                    <a:gd name="T36" fmla="*/ 67 w 484"/>
                    <a:gd name="T37" fmla="*/ 142 h 484"/>
                    <a:gd name="T38" fmla="*/ 90 w 484"/>
                    <a:gd name="T39" fmla="*/ 142 h 484"/>
                    <a:gd name="T40" fmla="*/ 116 w 484"/>
                    <a:gd name="T41" fmla="*/ 230 h 484"/>
                    <a:gd name="T42" fmla="*/ 64 w 484"/>
                    <a:gd name="T43" fmla="*/ 190 h 484"/>
                    <a:gd name="T44" fmla="*/ 4 w 484"/>
                    <a:gd name="T45" fmla="*/ 231 h 484"/>
                    <a:gd name="T46" fmla="*/ 0 w 484"/>
                    <a:gd name="T47" fmla="*/ 243 h 484"/>
                    <a:gd name="T48" fmla="*/ 47 w 484"/>
                    <a:gd name="T49" fmla="*/ 295 h 484"/>
                    <a:gd name="T50" fmla="*/ 64 w 484"/>
                    <a:gd name="T51" fmla="*/ 278 h 484"/>
                    <a:gd name="T52" fmla="*/ 145 w 484"/>
                    <a:gd name="T53" fmla="*/ 323 h 484"/>
                    <a:gd name="T54" fmla="*/ 79 w 484"/>
                    <a:gd name="T55" fmla="*/ 331 h 484"/>
                    <a:gd name="T56" fmla="*/ 67 w 484"/>
                    <a:gd name="T57" fmla="*/ 403 h 484"/>
                    <a:gd name="T58" fmla="*/ 72 w 484"/>
                    <a:gd name="T59" fmla="*/ 414 h 484"/>
                    <a:gd name="T60" fmla="*/ 142 w 484"/>
                    <a:gd name="T61" fmla="*/ 417 h 484"/>
                    <a:gd name="T62" fmla="*/ 142 w 484"/>
                    <a:gd name="T63" fmla="*/ 394 h 484"/>
                    <a:gd name="T64" fmla="*/ 230 w 484"/>
                    <a:gd name="T65" fmla="*/ 368 h 484"/>
                    <a:gd name="T66" fmla="*/ 190 w 484"/>
                    <a:gd name="T67" fmla="*/ 420 h 484"/>
                    <a:gd name="T68" fmla="*/ 232 w 484"/>
                    <a:gd name="T69" fmla="*/ 479 h 484"/>
                    <a:gd name="T70" fmla="*/ 243 w 484"/>
                    <a:gd name="T71" fmla="*/ 484 h 484"/>
                    <a:gd name="T72" fmla="*/ 295 w 484"/>
                    <a:gd name="T73" fmla="*/ 436 h 484"/>
                    <a:gd name="T74" fmla="*/ 279 w 484"/>
                    <a:gd name="T75" fmla="*/ 420 h 484"/>
                    <a:gd name="T76" fmla="*/ 322 w 484"/>
                    <a:gd name="T77" fmla="*/ 339 h 484"/>
                    <a:gd name="T78" fmla="*/ 331 w 484"/>
                    <a:gd name="T79" fmla="*/ 404 h 484"/>
                    <a:gd name="T80" fmla="*/ 403 w 484"/>
                    <a:gd name="T81" fmla="*/ 417 h 484"/>
                    <a:gd name="T82" fmla="*/ 414 w 484"/>
                    <a:gd name="T83" fmla="*/ 412 h 484"/>
                    <a:gd name="T84" fmla="*/ 417 w 484"/>
                    <a:gd name="T85" fmla="*/ 342 h 484"/>
                    <a:gd name="T86" fmla="*/ 394 w 484"/>
                    <a:gd name="T87" fmla="*/ 342 h 484"/>
                    <a:gd name="T88" fmla="*/ 368 w 484"/>
                    <a:gd name="T89" fmla="*/ 254 h 484"/>
                    <a:gd name="T90" fmla="*/ 420 w 484"/>
                    <a:gd name="T91" fmla="*/ 294 h 484"/>
                    <a:gd name="T92" fmla="*/ 480 w 484"/>
                    <a:gd name="T93" fmla="*/ 252 h 484"/>
                    <a:gd name="T94" fmla="*/ 484 w 484"/>
                    <a:gd name="T95" fmla="*/ 241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4" h="484">
                      <a:moveTo>
                        <a:pt x="481" y="234"/>
                      </a:moveTo>
                      <a:cubicBezTo>
                        <a:pt x="481" y="233"/>
                        <a:pt x="480" y="232"/>
                        <a:pt x="480" y="231"/>
                      </a:cubicBezTo>
                      <a:cubicBezTo>
                        <a:pt x="436" y="188"/>
                        <a:pt x="436" y="188"/>
                        <a:pt x="436" y="188"/>
                      </a:cubicBezTo>
                      <a:cubicBezTo>
                        <a:pt x="432" y="184"/>
                        <a:pt x="426" y="184"/>
                        <a:pt x="421" y="188"/>
                      </a:cubicBezTo>
                      <a:cubicBezTo>
                        <a:pt x="420" y="190"/>
                        <a:pt x="420" y="190"/>
                        <a:pt x="420" y="190"/>
                      </a:cubicBezTo>
                      <a:cubicBezTo>
                        <a:pt x="416" y="194"/>
                        <a:pt x="416" y="201"/>
                        <a:pt x="420" y="205"/>
                      </a:cubicBezTo>
                      <a:cubicBezTo>
                        <a:pt x="445" y="230"/>
                        <a:pt x="445" y="230"/>
                        <a:pt x="445" y="230"/>
                      </a:cubicBezTo>
                      <a:cubicBezTo>
                        <a:pt x="368" y="230"/>
                        <a:pt x="368" y="230"/>
                        <a:pt x="368" y="230"/>
                      </a:cubicBezTo>
                      <a:cubicBezTo>
                        <a:pt x="365" y="204"/>
                        <a:pt x="355" y="180"/>
                        <a:pt x="339" y="161"/>
                      </a:cubicBezTo>
                      <a:cubicBezTo>
                        <a:pt x="394" y="107"/>
                        <a:pt x="394" y="107"/>
                        <a:pt x="394" y="107"/>
                      </a:cubicBezTo>
                      <a:cubicBezTo>
                        <a:pt x="394" y="142"/>
                        <a:pt x="394" y="142"/>
                        <a:pt x="394" y="142"/>
                      </a:cubicBezTo>
                      <a:cubicBezTo>
                        <a:pt x="394" y="148"/>
                        <a:pt x="398" y="152"/>
                        <a:pt x="404" y="152"/>
                      </a:cubicBezTo>
                      <a:cubicBezTo>
                        <a:pt x="407" y="152"/>
                        <a:pt x="407" y="152"/>
                        <a:pt x="407" y="152"/>
                      </a:cubicBezTo>
                      <a:cubicBezTo>
                        <a:pt x="412" y="152"/>
                        <a:pt x="417" y="148"/>
                        <a:pt x="417" y="142"/>
                      </a:cubicBezTo>
                      <a:cubicBezTo>
                        <a:pt x="417" y="81"/>
                        <a:pt x="417" y="81"/>
                        <a:pt x="417" y="81"/>
                      </a:cubicBezTo>
                      <a:cubicBezTo>
                        <a:pt x="417" y="81"/>
                        <a:pt x="417" y="80"/>
                        <a:pt x="417" y="80"/>
                      </a:cubicBezTo>
                      <a:cubicBezTo>
                        <a:pt x="417" y="77"/>
                        <a:pt x="416" y="74"/>
                        <a:pt x="414" y="71"/>
                      </a:cubicBezTo>
                      <a:cubicBezTo>
                        <a:pt x="412" y="70"/>
                        <a:pt x="412" y="70"/>
                        <a:pt x="412" y="70"/>
                      </a:cubicBezTo>
                      <a:cubicBezTo>
                        <a:pt x="410" y="68"/>
                        <a:pt x="408" y="67"/>
                        <a:pt x="405" y="67"/>
                      </a:cubicBezTo>
                      <a:cubicBezTo>
                        <a:pt x="404" y="67"/>
                        <a:pt x="404" y="66"/>
                        <a:pt x="403" y="66"/>
                      </a:cubicBezTo>
                      <a:cubicBezTo>
                        <a:pt x="342" y="66"/>
                        <a:pt x="342" y="66"/>
                        <a:pt x="342" y="66"/>
                      </a:cubicBezTo>
                      <a:cubicBezTo>
                        <a:pt x="336" y="66"/>
                        <a:pt x="331" y="71"/>
                        <a:pt x="331" y="77"/>
                      </a:cubicBezTo>
                      <a:cubicBezTo>
                        <a:pt x="331" y="79"/>
                        <a:pt x="331" y="79"/>
                        <a:pt x="331" y="79"/>
                      </a:cubicBezTo>
                      <a:cubicBezTo>
                        <a:pt x="331" y="85"/>
                        <a:pt x="336" y="90"/>
                        <a:pt x="342" y="90"/>
                      </a:cubicBezTo>
                      <a:cubicBezTo>
                        <a:pt x="377" y="90"/>
                        <a:pt x="377" y="90"/>
                        <a:pt x="377" y="90"/>
                      </a:cubicBezTo>
                      <a:cubicBezTo>
                        <a:pt x="323" y="145"/>
                        <a:pt x="323" y="145"/>
                        <a:pt x="323" y="145"/>
                      </a:cubicBezTo>
                      <a:cubicBezTo>
                        <a:pt x="304" y="129"/>
                        <a:pt x="280" y="118"/>
                        <a:pt x="254" y="116"/>
                      </a:cubicBezTo>
                      <a:cubicBezTo>
                        <a:pt x="254" y="39"/>
                        <a:pt x="254" y="39"/>
                        <a:pt x="254" y="39"/>
                      </a:cubicBezTo>
                      <a:cubicBezTo>
                        <a:pt x="279" y="64"/>
                        <a:pt x="279" y="64"/>
                        <a:pt x="279" y="64"/>
                      </a:cubicBezTo>
                      <a:cubicBezTo>
                        <a:pt x="283" y="68"/>
                        <a:pt x="289" y="68"/>
                        <a:pt x="294" y="64"/>
                      </a:cubicBezTo>
                      <a:cubicBezTo>
                        <a:pt x="295" y="62"/>
                        <a:pt x="295" y="62"/>
                        <a:pt x="295" y="62"/>
                      </a:cubicBezTo>
                      <a:cubicBezTo>
                        <a:pt x="299" y="58"/>
                        <a:pt x="299" y="51"/>
                        <a:pt x="295" y="47"/>
                      </a:cubicBezTo>
                      <a:cubicBezTo>
                        <a:pt x="252" y="4"/>
                        <a:pt x="252" y="4"/>
                        <a:pt x="252" y="4"/>
                      </a:cubicBezTo>
                      <a:cubicBezTo>
                        <a:pt x="252" y="4"/>
                        <a:pt x="252" y="4"/>
                        <a:pt x="251" y="3"/>
                      </a:cubicBezTo>
                      <a:cubicBezTo>
                        <a:pt x="249" y="1"/>
                        <a:pt x="246" y="0"/>
                        <a:pt x="243" y="0"/>
                      </a:cubicBezTo>
                      <a:cubicBezTo>
                        <a:pt x="241" y="0"/>
                        <a:pt x="241" y="0"/>
                        <a:pt x="241" y="0"/>
                      </a:cubicBezTo>
                      <a:cubicBezTo>
                        <a:pt x="238" y="0"/>
                        <a:pt x="236" y="1"/>
                        <a:pt x="234" y="2"/>
                      </a:cubicBezTo>
                      <a:cubicBezTo>
                        <a:pt x="233" y="3"/>
                        <a:pt x="232" y="3"/>
                        <a:pt x="232" y="4"/>
                      </a:cubicBezTo>
                      <a:cubicBezTo>
                        <a:pt x="189" y="47"/>
                        <a:pt x="189" y="47"/>
                        <a:pt x="189" y="47"/>
                      </a:cubicBezTo>
                      <a:cubicBezTo>
                        <a:pt x="184" y="51"/>
                        <a:pt x="184" y="58"/>
                        <a:pt x="189" y="62"/>
                      </a:cubicBezTo>
                      <a:cubicBezTo>
                        <a:pt x="190" y="64"/>
                        <a:pt x="190" y="64"/>
                        <a:pt x="190" y="64"/>
                      </a:cubicBezTo>
                      <a:cubicBezTo>
                        <a:pt x="194" y="68"/>
                        <a:pt x="201" y="68"/>
                        <a:pt x="205" y="64"/>
                      </a:cubicBezTo>
                      <a:cubicBezTo>
                        <a:pt x="230" y="38"/>
                        <a:pt x="230" y="38"/>
                        <a:pt x="230" y="38"/>
                      </a:cubicBezTo>
                      <a:cubicBezTo>
                        <a:pt x="230" y="116"/>
                        <a:pt x="230" y="116"/>
                        <a:pt x="230" y="116"/>
                      </a:cubicBezTo>
                      <a:cubicBezTo>
                        <a:pt x="204" y="118"/>
                        <a:pt x="180" y="129"/>
                        <a:pt x="161" y="145"/>
                      </a:cubicBezTo>
                      <a:cubicBezTo>
                        <a:pt x="106" y="90"/>
                        <a:pt x="106" y="90"/>
                        <a:pt x="106" y="90"/>
                      </a:cubicBezTo>
                      <a:cubicBezTo>
                        <a:pt x="142" y="90"/>
                        <a:pt x="142" y="90"/>
                        <a:pt x="142" y="90"/>
                      </a:cubicBezTo>
                      <a:cubicBezTo>
                        <a:pt x="148" y="90"/>
                        <a:pt x="153" y="85"/>
                        <a:pt x="153" y="79"/>
                      </a:cubicBezTo>
                      <a:cubicBezTo>
                        <a:pt x="153" y="77"/>
                        <a:pt x="153" y="77"/>
                        <a:pt x="153" y="77"/>
                      </a:cubicBezTo>
                      <a:cubicBezTo>
                        <a:pt x="153" y="71"/>
                        <a:pt x="148" y="66"/>
                        <a:pt x="142" y="66"/>
                      </a:cubicBezTo>
                      <a:cubicBezTo>
                        <a:pt x="81" y="66"/>
                        <a:pt x="81" y="66"/>
                        <a:pt x="81" y="66"/>
                      </a:cubicBezTo>
                      <a:cubicBezTo>
                        <a:pt x="80" y="66"/>
                        <a:pt x="79" y="67"/>
                        <a:pt x="78" y="67"/>
                      </a:cubicBezTo>
                      <a:cubicBezTo>
                        <a:pt x="76" y="67"/>
                        <a:pt x="73" y="68"/>
                        <a:pt x="71" y="70"/>
                      </a:cubicBezTo>
                      <a:cubicBezTo>
                        <a:pt x="70" y="71"/>
                        <a:pt x="70" y="71"/>
                        <a:pt x="70" y="71"/>
                      </a:cubicBezTo>
                      <a:cubicBezTo>
                        <a:pt x="67" y="74"/>
                        <a:pt x="66" y="77"/>
                        <a:pt x="67" y="80"/>
                      </a:cubicBezTo>
                      <a:cubicBezTo>
                        <a:pt x="67" y="80"/>
                        <a:pt x="67" y="81"/>
                        <a:pt x="67" y="81"/>
                      </a:cubicBezTo>
                      <a:cubicBezTo>
                        <a:pt x="67" y="142"/>
                        <a:pt x="67" y="142"/>
                        <a:pt x="67" y="142"/>
                      </a:cubicBezTo>
                      <a:cubicBezTo>
                        <a:pt x="67" y="148"/>
                        <a:pt x="71" y="152"/>
                        <a:pt x="77" y="152"/>
                      </a:cubicBezTo>
                      <a:cubicBezTo>
                        <a:pt x="79" y="152"/>
                        <a:pt x="79" y="152"/>
                        <a:pt x="79" y="152"/>
                      </a:cubicBezTo>
                      <a:cubicBezTo>
                        <a:pt x="85" y="152"/>
                        <a:pt x="90" y="148"/>
                        <a:pt x="90" y="142"/>
                      </a:cubicBezTo>
                      <a:cubicBezTo>
                        <a:pt x="90" y="107"/>
                        <a:pt x="90" y="107"/>
                        <a:pt x="90" y="107"/>
                      </a:cubicBezTo>
                      <a:cubicBezTo>
                        <a:pt x="144" y="161"/>
                        <a:pt x="144" y="161"/>
                        <a:pt x="144" y="161"/>
                      </a:cubicBezTo>
                      <a:cubicBezTo>
                        <a:pt x="129" y="180"/>
                        <a:pt x="118" y="204"/>
                        <a:pt x="116" y="230"/>
                      </a:cubicBezTo>
                      <a:cubicBezTo>
                        <a:pt x="39" y="230"/>
                        <a:pt x="39" y="230"/>
                        <a:pt x="39" y="230"/>
                      </a:cubicBezTo>
                      <a:cubicBezTo>
                        <a:pt x="64" y="205"/>
                        <a:pt x="64" y="205"/>
                        <a:pt x="64" y="205"/>
                      </a:cubicBezTo>
                      <a:cubicBezTo>
                        <a:pt x="68" y="201"/>
                        <a:pt x="68" y="194"/>
                        <a:pt x="64" y="190"/>
                      </a:cubicBezTo>
                      <a:cubicBezTo>
                        <a:pt x="62" y="188"/>
                        <a:pt x="62" y="188"/>
                        <a:pt x="62" y="188"/>
                      </a:cubicBezTo>
                      <a:cubicBezTo>
                        <a:pt x="58" y="184"/>
                        <a:pt x="51" y="184"/>
                        <a:pt x="47" y="188"/>
                      </a:cubicBezTo>
                      <a:cubicBezTo>
                        <a:pt x="4" y="231"/>
                        <a:pt x="4" y="231"/>
                        <a:pt x="4" y="231"/>
                      </a:cubicBezTo>
                      <a:cubicBezTo>
                        <a:pt x="4" y="232"/>
                        <a:pt x="3" y="233"/>
                        <a:pt x="3" y="234"/>
                      </a:cubicBezTo>
                      <a:cubicBezTo>
                        <a:pt x="1" y="236"/>
                        <a:pt x="0" y="238"/>
                        <a:pt x="0" y="241"/>
                      </a:cubicBezTo>
                      <a:cubicBezTo>
                        <a:pt x="0" y="243"/>
                        <a:pt x="0" y="243"/>
                        <a:pt x="0" y="243"/>
                      </a:cubicBezTo>
                      <a:cubicBezTo>
                        <a:pt x="0" y="246"/>
                        <a:pt x="1" y="249"/>
                        <a:pt x="4" y="251"/>
                      </a:cubicBezTo>
                      <a:cubicBezTo>
                        <a:pt x="4" y="252"/>
                        <a:pt x="4" y="252"/>
                        <a:pt x="4" y="252"/>
                      </a:cubicBezTo>
                      <a:cubicBezTo>
                        <a:pt x="47" y="295"/>
                        <a:pt x="47" y="295"/>
                        <a:pt x="47" y="295"/>
                      </a:cubicBezTo>
                      <a:cubicBezTo>
                        <a:pt x="51" y="299"/>
                        <a:pt x="58" y="299"/>
                        <a:pt x="62" y="295"/>
                      </a:cubicBezTo>
                      <a:cubicBezTo>
                        <a:pt x="64" y="294"/>
                        <a:pt x="64" y="294"/>
                        <a:pt x="64" y="294"/>
                      </a:cubicBezTo>
                      <a:cubicBezTo>
                        <a:pt x="68" y="289"/>
                        <a:pt x="68" y="283"/>
                        <a:pt x="64" y="278"/>
                      </a:cubicBezTo>
                      <a:cubicBezTo>
                        <a:pt x="39" y="254"/>
                        <a:pt x="39" y="254"/>
                        <a:pt x="39" y="254"/>
                      </a:cubicBezTo>
                      <a:cubicBezTo>
                        <a:pt x="116" y="254"/>
                        <a:pt x="116" y="254"/>
                        <a:pt x="116" y="254"/>
                      </a:cubicBezTo>
                      <a:cubicBezTo>
                        <a:pt x="119" y="280"/>
                        <a:pt x="129" y="304"/>
                        <a:pt x="145" y="323"/>
                      </a:cubicBezTo>
                      <a:cubicBezTo>
                        <a:pt x="90" y="377"/>
                        <a:pt x="90" y="377"/>
                        <a:pt x="90" y="377"/>
                      </a:cubicBezTo>
                      <a:cubicBezTo>
                        <a:pt x="90" y="342"/>
                        <a:pt x="90" y="342"/>
                        <a:pt x="90" y="342"/>
                      </a:cubicBezTo>
                      <a:cubicBezTo>
                        <a:pt x="90" y="336"/>
                        <a:pt x="85" y="331"/>
                        <a:pt x="79" y="331"/>
                      </a:cubicBezTo>
                      <a:cubicBezTo>
                        <a:pt x="77" y="331"/>
                        <a:pt x="77" y="331"/>
                        <a:pt x="77" y="331"/>
                      </a:cubicBezTo>
                      <a:cubicBezTo>
                        <a:pt x="71" y="331"/>
                        <a:pt x="67" y="336"/>
                        <a:pt x="67" y="342"/>
                      </a:cubicBezTo>
                      <a:cubicBezTo>
                        <a:pt x="67" y="403"/>
                        <a:pt x="67" y="403"/>
                        <a:pt x="67" y="403"/>
                      </a:cubicBezTo>
                      <a:cubicBezTo>
                        <a:pt x="67" y="403"/>
                        <a:pt x="67" y="404"/>
                        <a:pt x="67" y="405"/>
                      </a:cubicBezTo>
                      <a:cubicBezTo>
                        <a:pt x="67" y="408"/>
                        <a:pt x="68" y="410"/>
                        <a:pt x="70" y="412"/>
                      </a:cubicBezTo>
                      <a:cubicBezTo>
                        <a:pt x="72" y="414"/>
                        <a:pt x="72" y="414"/>
                        <a:pt x="72" y="414"/>
                      </a:cubicBezTo>
                      <a:cubicBezTo>
                        <a:pt x="74" y="416"/>
                        <a:pt x="77" y="417"/>
                        <a:pt x="80" y="417"/>
                      </a:cubicBezTo>
                      <a:cubicBezTo>
                        <a:pt x="80" y="417"/>
                        <a:pt x="81" y="417"/>
                        <a:pt x="81" y="417"/>
                      </a:cubicBezTo>
                      <a:cubicBezTo>
                        <a:pt x="142" y="417"/>
                        <a:pt x="142" y="417"/>
                        <a:pt x="142" y="417"/>
                      </a:cubicBezTo>
                      <a:cubicBezTo>
                        <a:pt x="148" y="417"/>
                        <a:pt x="153" y="412"/>
                        <a:pt x="153" y="406"/>
                      </a:cubicBezTo>
                      <a:cubicBezTo>
                        <a:pt x="153" y="404"/>
                        <a:pt x="153" y="404"/>
                        <a:pt x="153" y="404"/>
                      </a:cubicBezTo>
                      <a:cubicBezTo>
                        <a:pt x="153" y="398"/>
                        <a:pt x="148" y="394"/>
                        <a:pt x="142" y="394"/>
                      </a:cubicBezTo>
                      <a:cubicBezTo>
                        <a:pt x="107" y="394"/>
                        <a:pt x="107" y="394"/>
                        <a:pt x="107" y="394"/>
                      </a:cubicBezTo>
                      <a:cubicBezTo>
                        <a:pt x="161" y="339"/>
                        <a:pt x="161" y="339"/>
                        <a:pt x="161" y="339"/>
                      </a:cubicBezTo>
                      <a:cubicBezTo>
                        <a:pt x="180" y="355"/>
                        <a:pt x="204" y="365"/>
                        <a:pt x="230" y="368"/>
                      </a:cubicBezTo>
                      <a:cubicBezTo>
                        <a:pt x="230" y="445"/>
                        <a:pt x="230" y="445"/>
                        <a:pt x="230" y="445"/>
                      </a:cubicBezTo>
                      <a:cubicBezTo>
                        <a:pt x="205" y="420"/>
                        <a:pt x="205" y="420"/>
                        <a:pt x="205" y="420"/>
                      </a:cubicBezTo>
                      <a:cubicBezTo>
                        <a:pt x="201" y="416"/>
                        <a:pt x="194" y="416"/>
                        <a:pt x="190" y="420"/>
                      </a:cubicBezTo>
                      <a:cubicBezTo>
                        <a:pt x="189" y="421"/>
                        <a:pt x="189" y="421"/>
                        <a:pt x="189" y="421"/>
                      </a:cubicBezTo>
                      <a:cubicBezTo>
                        <a:pt x="184" y="426"/>
                        <a:pt x="184" y="432"/>
                        <a:pt x="189" y="436"/>
                      </a:cubicBezTo>
                      <a:cubicBezTo>
                        <a:pt x="232" y="479"/>
                        <a:pt x="232" y="479"/>
                        <a:pt x="232" y="479"/>
                      </a:cubicBezTo>
                      <a:cubicBezTo>
                        <a:pt x="232" y="480"/>
                        <a:pt x="233" y="481"/>
                        <a:pt x="234" y="481"/>
                      </a:cubicBezTo>
                      <a:cubicBezTo>
                        <a:pt x="236" y="483"/>
                        <a:pt x="238" y="484"/>
                        <a:pt x="241" y="484"/>
                      </a:cubicBezTo>
                      <a:cubicBezTo>
                        <a:pt x="243" y="484"/>
                        <a:pt x="243" y="484"/>
                        <a:pt x="243" y="484"/>
                      </a:cubicBezTo>
                      <a:cubicBezTo>
                        <a:pt x="246" y="484"/>
                        <a:pt x="249" y="482"/>
                        <a:pt x="251" y="480"/>
                      </a:cubicBezTo>
                      <a:cubicBezTo>
                        <a:pt x="252" y="480"/>
                        <a:pt x="252" y="480"/>
                        <a:pt x="252" y="479"/>
                      </a:cubicBezTo>
                      <a:cubicBezTo>
                        <a:pt x="295" y="436"/>
                        <a:pt x="295" y="436"/>
                        <a:pt x="295" y="436"/>
                      </a:cubicBezTo>
                      <a:cubicBezTo>
                        <a:pt x="299" y="432"/>
                        <a:pt x="299" y="425"/>
                        <a:pt x="295" y="421"/>
                      </a:cubicBezTo>
                      <a:cubicBezTo>
                        <a:pt x="294" y="420"/>
                        <a:pt x="294" y="420"/>
                        <a:pt x="294" y="420"/>
                      </a:cubicBezTo>
                      <a:cubicBezTo>
                        <a:pt x="289" y="416"/>
                        <a:pt x="283" y="416"/>
                        <a:pt x="279" y="420"/>
                      </a:cubicBezTo>
                      <a:cubicBezTo>
                        <a:pt x="254" y="445"/>
                        <a:pt x="254" y="445"/>
                        <a:pt x="254" y="445"/>
                      </a:cubicBezTo>
                      <a:cubicBezTo>
                        <a:pt x="254" y="368"/>
                        <a:pt x="254" y="368"/>
                        <a:pt x="254" y="368"/>
                      </a:cubicBezTo>
                      <a:cubicBezTo>
                        <a:pt x="280" y="365"/>
                        <a:pt x="303" y="355"/>
                        <a:pt x="322" y="339"/>
                      </a:cubicBezTo>
                      <a:cubicBezTo>
                        <a:pt x="377" y="394"/>
                        <a:pt x="377" y="394"/>
                        <a:pt x="377" y="394"/>
                      </a:cubicBezTo>
                      <a:cubicBezTo>
                        <a:pt x="342" y="394"/>
                        <a:pt x="342" y="394"/>
                        <a:pt x="342" y="394"/>
                      </a:cubicBezTo>
                      <a:cubicBezTo>
                        <a:pt x="336" y="394"/>
                        <a:pt x="331" y="398"/>
                        <a:pt x="331" y="404"/>
                      </a:cubicBezTo>
                      <a:cubicBezTo>
                        <a:pt x="331" y="406"/>
                        <a:pt x="331" y="406"/>
                        <a:pt x="331" y="406"/>
                      </a:cubicBezTo>
                      <a:cubicBezTo>
                        <a:pt x="331" y="412"/>
                        <a:pt x="336" y="417"/>
                        <a:pt x="342" y="417"/>
                      </a:cubicBezTo>
                      <a:cubicBezTo>
                        <a:pt x="403" y="417"/>
                        <a:pt x="403" y="417"/>
                        <a:pt x="403" y="417"/>
                      </a:cubicBezTo>
                      <a:cubicBezTo>
                        <a:pt x="403" y="417"/>
                        <a:pt x="403" y="417"/>
                        <a:pt x="404" y="417"/>
                      </a:cubicBezTo>
                      <a:cubicBezTo>
                        <a:pt x="407" y="417"/>
                        <a:pt x="410" y="416"/>
                        <a:pt x="412" y="414"/>
                      </a:cubicBezTo>
                      <a:cubicBezTo>
                        <a:pt x="414" y="412"/>
                        <a:pt x="414" y="412"/>
                        <a:pt x="414" y="412"/>
                      </a:cubicBezTo>
                      <a:cubicBezTo>
                        <a:pt x="416" y="410"/>
                        <a:pt x="417" y="408"/>
                        <a:pt x="417" y="405"/>
                      </a:cubicBezTo>
                      <a:cubicBezTo>
                        <a:pt x="417" y="404"/>
                        <a:pt x="417" y="403"/>
                        <a:pt x="417" y="403"/>
                      </a:cubicBezTo>
                      <a:cubicBezTo>
                        <a:pt x="417" y="342"/>
                        <a:pt x="417" y="342"/>
                        <a:pt x="417" y="342"/>
                      </a:cubicBezTo>
                      <a:cubicBezTo>
                        <a:pt x="417" y="336"/>
                        <a:pt x="412" y="331"/>
                        <a:pt x="407" y="331"/>
                      </a:cubicBezTo>
                      <a:cubicBezTo>
                        <a:pt x="404" y="331"/>
                        <a:pt x="404" y="331"/>
                        <a:pt x="404" y="331"/>
                      </a:cubicBezTo>
                      <a:cubicBezTo>
                        <a:pt x="398" y="331"/>
                        <a:pt x="394" y="336"/>
                        <a:pt x="394" y="342"/>
                      </a:cubicBezTo>
                      <a:cubicBezTo>
                        <a:pt x="394" y="377"/>
                        <a:pt x="394" y="377"/>
                        <a:pt x="394" y="377"/>
                      </a:cubicBezTo>
                      <a:cubicBezTo>
                        <a:pt x="339" y="323"/>
                        <a:pt x="339" y="323"/>
                        <a:pt x="339" y="323"/>
                      </a:cubicBezTo>
                      <a:cubicBezTo>
                        <a:pt x="355" y="304"/>
                        <a:pt x="365" y="280"/>
                        <a:pt x="368" y="254"/>
                      </a:cubicBezTo>
                      <a:cubicBezTo>
                        <a:pt x="445" y="254"/>
                        <a:pt x="445" y="254"/>
                        <a:pt x="445" y="254"/>
                      </a:cubicBezTo>
                      <a:cubicBezTo>
                        <a:pt x="420" y="278"/>
                        <a:pt x="420" y="278"/>
                        <a:pt x="420" y="278"/>
                      </a:cubicBezTo>
                      <a:cubicBezTo>
                        <a:pt x="416" y="283"/>
                        <a:pt x="416" y="289"/>
                        <a:pt x="420" y="294"/>
                      </a:cubicBezTo>
                      <a:cubicBezTo>
                        <a:pt x="421" y="295"/>
                        <a:pt x="421" y="295"/>
                        <a:pt x="421" y="295"/>
                      </a:cubicBezTo>
                      <a:cubicBezTo>
                        <a:pt x="426" y="299"/>
                        <a:pt x="432" y="299"/>
                        <a:pt x="436" y="295"/>
                      </a:cubicBezTo>
                      <a:cubicBezTo>
                        <a:pt x="480" y="252"/>
                        <a:pt x="480" y="252"/>
                        <a:pt x="480" y="252"/>
                      </a:cubicBezTo>
                      <a:cubicBezTo>
                        <a:pt x="480" y="252"/>
                        <a:pt x="480" y="252"/>
                        <a:pt x="480" y="251"/>
                      </a:cubicBezTo>
                      <a:cubicBezTo>
                        <a:pt x="482" y="249"/>
                        <a:pt x="484" y="246"/>
                        <a:pt x="484" y="243"/>
                      </a:cubicBezTo>
                      <a:cubicBezTo>
                        <a:pt x="484" y="241"/>
                        <a:pt x="484" y="241"/>
                        <a:pt x="484" y="241"/>
                      </a:cubicBezTo>
                      <a:cubicBezTo>
                        <a:pt x="484" y="238"/>
                        <a:pt x="483" y="236"/>
                        <a:pt x="481" y="2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061" name="Group 1060"/>
            <p:cNvGrpSpPr/>
            <p:nvPr/>
          </p:nvGrpSpPr>
          <p:grpSpPr>
            <a:xfrm>
              <a:off x="10039658" y="3314722"/>
              <a:ext cx="231341" cy="284636"/>
              <a:chOff x="5492608" y="3246817"/>
              <a:chExt cx="231341" cy="284636"/>
            </a:xfrm>
          </p:grpSpPr>
          <p:sp>
            <p:nvSpPr>
              <p:cNvPr id="1062" name="Rectangle 1061"/>
              <p:cNvSpPr/>
              <p:nvPr/>
            </p:nvSpPr>
            <p:spPr>
              <a:xfrm>
                <a:off x="5492608" y="3246817"/>
                <a:ext cx="231341" cy="284636"/>
              </a:xfrm>
              <a:prstGeom prst="rect">
                <a:avLst/>
              </a:pr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solidFill>
                    <a:srgbClr val="545454"/>
                  </a:solidFill>
                </a:endParaRPr>
              </a:p>
            </p:txBody>
          </p:sp>
          <p:grpSp>
            <p:nvGrpSpPr>
              <p:cNvPr id="1063" name="Group 1062"/>
              <p:cNvGrpSpPr/>
              <p:nvPr/>
            </p:nvGrpSpPr>
            <p:grpSpPr>
              <a:xfrm>
                <a:off x="5533853" y="3276591"/>
                <a:ext cx="148850" cy="225089"/>
                <a:chOff x="5030789" y="1952625"/>
                <a:chExt cx="2024073" cy="3060785"/>
              </a:xfrm>
            </p:grpSpPr>
            <p:sp>
              <p:nvSpPr>
                <p:cNvPr id="1064" name="Freeform 6"/>
                <p:cNvSpPr>
                  <a:spLocks noEditPoints="1"/>
                </p:cNvSpPr>
                <p:nvPr/>
              </p:nvSpPr>
              <p:spPr bwMode="auto">
                <a:xfrm>
                  <a:off x="5135563" y="1952625"/>
                  <a:ext cx="1919287" cy="739775"/>
                </a:xfrm>
                <a:custGeom>
                  <a:avLst/>
                  <a:gdLst>
                    <a:gd name="T0" fmla="*/ 971 w 1209"/>
                    <a:gd name="T1" fmla="*/ 147 h 466"/>
                    <a:gd name="T2" fmla="*/ 1209 w 1209"/>
                    <a:gd name="T3" fmla="*/ 147 h 466"/>
                    <a:gd name="T4" fmla="*/ 1209 w 1209"/>
                    <a:gd name="T5" fmla="*/ 0 h 466"/>
                    <a:gd name="T6" fmla="*/ 921 w 1209"/>
                    <a:gd name="T7" fmla="*/ 0 h 466"/>
                    <a:gd name="T8" fmla="*/ 921 w 1209"/>
                    <a:gd name="T9" fmla="*/ 62 h 466"/>
                    <a:gd name="T10" fmla="*/ 285 w 1209"/>
                    <a:gd name="T11" fmla="*/ 62 h 466"/>
                    <a:gd name="T12" fmla="*/ 285 w 1209"/>
                    <a:gd name="T13" fmla="*/ 0 h 466"/>
                    <a:gd name="T14" fmla="*/ 0 w 1209"/>
                    <a:gd name="T15" fmla="*/ 0 h 466"/>
                    <a:gd name="T16" fmla="*/ 0 w 1209"/>
                    <a:gd name="T17" fmla="*/ 147 h 466"/>
                    <a:gd name="T18" fmla="*/ 248 w 1209"/>
                    <a:gd name="T19" fmla="*/ 147 h 466"/>
                    <a:gd name="T20" fmla="*/ 262 w 1209"/>
                    <a:gd name="T21" fmla="*/ 149 h 466"/>
                    <a:gd name="T22" fmla="*/ 567 w 1209"/>
                    <a:gd name="T23" fmla="*/ 234 h 466"/>
                    <a:gd name="T24" fmla="*/ 262 w 1209"/>
                    <a:gd name="T25" fmla="*/ 319 h 466"/>
                    <a:gd name="T26" fmla="*/ 0 w 1209"/>
                    <a:gd name="T27" fmla="*/ 319 h 466"/>
                    <a:gd name="T28" fmla="*/ 0 w 1209"/>
                    <a:gd name="T29" fmla="*/ 466 h 466"/>
                    <a:gd name="T30" fmla="*/ 285 w 1209"/>
                    <a:gd name="T31" fmla="*/ 466 h 466"/>
                    <a:gd name="T32" fmla="*/ 285 w 1209"/>
                    <a:gd name="T33" fmla="*/ 402 h 466"/>
                    <a:gd name="T34" fmla="*/ 921 w 1209"/>
                    <a:gd name="T35" fmla="*/ 402 h 466"/>
                    <a:gd name="T36" fmla="*/ 921 w 1209"/>
                    <a:gd name="T37" fmla="*/ 466 h 466"/>
                    <a:gd name="T38" fmla="*/ 1209 w 1209"/>
                    <a:gd name="T39" fmla="*/ 466 h 466"/>
                    <a:gd name="T40" fmla="*/ 1209 w 1209"/>
                    <a:gd name="T41" fmla="*/ 319 h 466"/>
                    <a:gd name="T42" fmla="*/ 954 w 1209"/>
                    <a:gd name="T43" fmla="*/ 319 h 466"/>
                    <a:gd name="T44" fmla="*/ 649 w 1209"/>
                    <a:gd name="T45" fmla="*/ 234 h 466"/>
                    <a:gd name="T46" fmla="*/ 954 w 1209"/>
                    <a:gd name="T47" fmla="*/ 149 h 466"/>
                    <a:gd name="T48" fmla="*/ 971 w 1209"/>
                    <a:gd name="T49" fmla="*/ 147 h 466"/>
                    <a:gd name="T50" fmla="*/ 921 w 1209"/>
                    <a:gd name="T51" fmla="*/ 333 h 466"/>
                    <a:gd name="T52" fmla="*/ 921 w 1209"/>
                    <a:gd name="T53" fmla="*/ 381 h 466"/>
                    <a:gd name="T54" fmla="*/ 285 w 1209"/>
                    <a:gd name="T55" fmla="*/ 381 h 466"/>
                    <a:gd name="T56" fmla="*/ 285 w 1209"/>
                    <a:gd name="T57" fmla="*/ 333 h 466"/>
                    <a:gd name="T58" fmla="*/ 609 w 1209"/>
                    <a:gd name="T59" fmla="*/ 246 h 466"/>
                    <a:gd name="T60" fmla="*/ 921 w 1209"/>
                    <a:gd name="T61" fmla="*/ 333 h 466"/>
                    <a:gd name="T62" fmla="*/ 921 w 1209"/>
                    <a:gd name="T63" fmla="*/ 137 h 466"/>
                    <a:gd name="T64" fmla="*/ 609 w 1209"/>
                    <a:gd name="T65" fmla="*/ 222 h 466"/>
                    <a:gd name="T66" fmla="*/ 285 w 1209"/>
                    <a:gd name="T67" fmla="*/ 135 h 466"/>
                    <a:gd name="T68" fmla="*/ 285 w 1209"/>
                    <a:gd name="T69" fmla="*/ 85 h 466"/>
                    <a:gd name="T70" fmla="*/ 921 w 1209"/>
                    <a:gd name="T71" fmla="*/ 85 h 466"/>
                    <a:gd name="T72" fmla="*/ 921 w 1209"/>
                    <a:gd name="T73" fmla="*/ 13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9" h="466">
                      <a:moveTo>
                        <a:pt x="971" y="147"/>
                      </a:moveTo>
                      <a:lnTo>
                        <a:pt x="1209" y="147"/>
                      </a:lnTo>
                      <a:lnTo>
                        <a:pt x="1209" y="0"/>
                      </a:lnTo>
                      <a:lnTo>
                        <a:pt x="921" y="0"/>
                      </a:lnTo>
                      <a:lnTo>
                        <a:pt x="921" y="62"/>
                      </a:lnTo>
                      <a:lnTo>
                        <a:pt x="285" y="62"/>
                      </a:lnTo>
                      <a:lnTo>
                        <a:pt x="285" y="0"/>
                      </a:lnTo>
                      <a:lnTo>
                        <a:pt x="0" y="0"/>
                      </a:lnTo>
                      <a:lnTo>
                        <a:pt x="0" y="147"/>
                      </a:lnTo>
                      <a:lnTo>
                        <a:pt x="248" y="147"/>
                      </a:lnTo>
                      <a:lnTo>
                        <a:pt x="262" y="149"/>
                      </a:lnTo>
                      <a:lnTo>
                        <a:pt x="567" y="234"/>
                      </a:lnTo>
                      <a:lnTo>
                        <a:pt x="262" y="319"/>
                      </a:lnTo>
                      <a:lnTo>
                        <a:pt x="0" y="319"/>
                      </a:lnTo>
                      <a:lnTo>
                        <a:pt x="0" y="466"/>
                      </a:lnTo>
                      <a:lnTo>
                        <a:pt x="285" y="466"/>
                      </a:lnTo>
                      <a:lnTo>
                        <a:pt x="285" y="402"/>
                      </a:lnTo>
                      <a:lnTo>
                        <a:pt x="921" y="402"/>
                      </a:lnTo>
                      <a:lnTo>
                        <a:pt x="921" y="466"/>
                      </a:lnTo>
                      <a:lnTo>
                        <a:pt x="1209" y="466"/>
                      </a:lnTo>
                      <a:lnTo>
                        <a:pt x="1209" y="319"/>
                      </a:lnTo>
                      <a:lnTo>
                        <a:pt x="954" y="319"/>
                      </a:lnTo>
                      <a:lnTo>
                        <a:pt x="649" y="234"/>
                      </a:lnTo>
                      <a:lnTo>
                        <a:pt x="954" y="149"/>
                      </a:lnTo>
                      <a:lnTo>
                        <a:pt x="971" y="147"/>
                      </a:lnTo>
                      <a:close/>
                      <a:moveTo>
                        <a:pt x="921" y="333"/>
                      </a:moveTo>
                      <a:lnTo>
                        <a:pt x="921" y="381"/>
                      </a:lnTo>
                      <a:lnTo>
                        <a:pt x="285" y="381"/>
                      </a:lnTo>
                      <a:lnTo>
                        <a:pt x="285" y="333"/>
                      </a:lnTo>
                      <a:lnTo>
                        <a:pt x="609" y="246"/>
                      </a:lnTo>
                      <a:lnTo>
                        <a:pt x="921" y="333"/>
                      </a:lnTo>
                      <a:close/>
                      <a:moveTo>
                        <a:pt x="921" y="137"/>
                      </a:moveTo>
                      <a:lnTo>
                        <a:pt x="609" y="222"/>
                      </a:lnTo>
                      <a:lnTo>
                        <a:pt x="285" y="135"/>
                      </a:lnTo>
                      <a:lnTo>
                        <a:pt x="285" y="85"/>
                      </a:lnTo>
                      <a:lnTo>
                        <a:pt x="921" y="85"/>
                      </a:lnTo>
                      <a:lnTo>
                        <a:pt x="921" y="1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65" name="Freeform 7"/>
                <p:cNvSpPr>
                  <a:spLocks/>
                </p:cNvSpPr>
                <p:nvPr/>
              </p:nvSpPr>
              <p:spPr bwMode="auto">
                <a:xfrm>
                  <a:off x="5030789" y="2987584"/>
                  <a:ext cx="2024073" cy="2025826"/>
                </a:xfrm>
                <a:custGeom>
                  <a:avLst/>
                  <a:gdLst>
                    <a:gd name="T0" fmla="*/ 436 w 484"/>
                    <a:gd name="T1" fmla="*/ 188 h 484"/>
                    <a:gd name="T2" fmla="*/ 420 w 484"/>
                    <a:gd name="T3" fmla="*/ 205 h 484"/>
                    <a:gd name="T4" fmla="*/ 339 w 484"/>
                    <a:gd name="T5" fmla="*/ 161 h 484"/>
                    <a:gd name="T6" fmla="*/ 404 w 484"/>
                    <a:gd name="T7" fmla="*/ 152 h 484"/>
                    <a:gd name="T8" fmla="*/ 417 w 484"/>
                    <a:gd name="T9" fmla="*/ 81 h 484"/>
                    <a:gd name="T10" fmla="*/ 412 w 484"/>
                    <a:gd name="T11" fmla="*/ 70 h 484"/>
                    <a:gd name="T12" fmla="*/ 342 w 484"/>
                    <a:gd name="T13" fmla="*/ 66 h 484"/>
                    <a:gd name="T14" fmla="*/ 342 w 484"/>
                    <a:gd name="T15" fmla="*/ 90 h 484"/>
                    <a:gd name="T16" fmla="*/ 254 w 484"/>
                    <a:gd name="T17" fmla="*/ 116 h 484"/>
                    <a:gd name="T18" fmla="*/ 294 w 484"/>
                    <a:gd name="T19" fmla="*/ 64 h 484"/>
                    <a:gd name="T20" fmla="*/ 252 w 484"/>
                    <a:gd name="T21" fmla="*/ 4 h 484"/>
                    <a:gd name="T22" fmla="*/ 241 w 484"/>
                    <a:gd name="T23" fmla="*/ 0 h 484"/>
                    <a:gd name="T24" fmla="*/ 189 w 484"/>
                    <a:gd name="T25" fmla="*/ 47 h 484"/>
                    <a:gd name="T26" fmla="*/ 205 w 484"/>
                    <a:gd name="T27" fmla="*/ 64 h 484"/>
                    <a:gd name="T28" fmla="*/ 161 w 484"/>
                    <a:gd name="T29" fmla="*/ 145 h 484"/>
                    <a:gd name="T30" fmla="*/ 153 w 484"/>
                    <a:gd name="T31" fmla="*/ 79 h 484"/>
                    <a:gd name="T32" fmla="*/ 81 w 484"/>
                    <a:gd name="T33" fmla="*/ 66 h 484"/>
                    <a:gd name="T34" fmla="*/ 70 w 484"/>
                    <a:gd name="T35" fmla="*/ 71 h 484"/>
                    <a:gd name="T36" fmla="*/ 67 w 484"/>
                    <a:gd name="T37" fmla="*/ 142 h 484"/>
                    <a:gd name="T38" fmla="*/ 90 w 484"/>
                    <a:gd name="T39" fmla="*/ 142 h 484"/>
                    <a:gd name="T40" fmla="*/ 116 w 484"/>
                    <a:gd name="T41" fmla="*/ 230 h 484"/>
                    <a:gd name="T42" fmla="*/ 64 w 484"/>
                    <a:gd name="T43" fmla="*/ 190 h 484"/>
                    <a:gd name="T44" fmla="*/ 4 w 484"/>
                    <a:gd name="T45" fmla="*/ 231 h 484"/>
                    <a:gd name="T46" fmla="*/ 0 w 484"/>
                    <a:gd name="T47" fmla="*/ 243 h 484"/>
                    <a:gd name="T48" fmla="*/ 47 w 484"/>
                    <a:gd name="T49" fmla="*/ 295 h 484"/>
                    <a:gd name="T50" fmla="*/ 64 w 484"/>
                    <a:gd name="T51" fmla="*/ 278 h 484"/>
                    <a:gd name="T52" fmla="*/ 145 w 484"/>
                    <a:gd name="T53" fmla="*/ 323 h 484"/>
                    <a:gd name="T54" fmla="*/ 79 w 484"/>
                    <a:gd name="T55" fmla="*/ 331 h 484"/>
                    <a:gd name="T56" fmla="*/ 67 w 484"/>
                    <a:gd name="T57" fmla="*/ 403 h 484"/>
                    <a:gd name="T58" fmla="*/ 72 w 484"/>
                    <a:gd name="T59" fmla="*/ 414 h 484"/>
                    <a:gd name="T60" fmla="*/ 142 w 484"/>
                    <a:gd name="T61" fmla="*/ 417 h 484"/>
                    <a:gd name="T62" fmla="*/ 142 w 484"/>
                    <a:gd name="T63" fmla="*/ 394 h 484"/>
                    <a:gd name="T64" fmla="*/ 230 w 484"/>
                    <a:gd name="T65" fmla="*/ 368 h 484"/>
                    <a:gd name="T66" fmla="*/ 190 w 484"/>
                    <a:gd name="T67" fmla="*/ 420 h 484"/>
                    <a:gd name="T68" fmla="*/ 232 w 484"/>
                    <a:gd name="T69" fmla="*/ 479 h 484"/>
                    <a:gd name="T70" fmla="*/ 243 w 484"/>
                    <a:gd name="T71" fmla="*/ 484 h 484"/>
                    <a:gd name="T72" fmla="*/ 295 w 484"/>
                    <a:gd name="T73" fmla="*/ 436 h 484"/>
                    <a:gd name="T74" fmla="*/ 279 w 484"/>
                    <a:gd name="T75" fmla="*/ 420 h 484"/>
                    <a:gd name="T76" fmla="*/ 322 w 484"/>
                    <a:gd name="T77" fmla="*/ 339 h 484"/>
                    <a:gd name="T78" fmla="*/ 331 w 484"/>
                    <a:gd name="T79" fmla="*/ 404 h 484"/>
                    <a:gd name="T80" fmla="*/ 403 w 484"/>
                    <a:gd name="T81" fmla="*/ 417 h 484"/>
                    <a:gd name="T82" fmla="*/ 414 w 484"/>
                    <a:gd name="T83" fmla="*/ 412 h 484"/>
                    <a:gd name="T84" fmla="*/ 417 w 484"/>
                    <a:gd name="T85" fmla="*/ 342 h 484"/>
                    <a:gd name="T86" fmla="*/ 394 w 484"/>
                    <a:gd name="T87" fmla="*/ 342 h 484"/>
                    <a:gd name="T88" fmla="*/ 368 w 484"/>
                    <a:gd name="T89" fmla="*/ 254 h 484"/>
                    <a:gd name="T90" fmla="*/ 420 w 484"/>
                    <a:gd name="T91" fmla="*/ 294 h 484"/>
                    <a:gd name="T92" fmla="*/ 480 w 484"/>
                    <a:gd name="T93" fmla="*/ 252 h 484"/>
                    <a:gd name="T94" fmla="*/ 484 w 484"/>
                    <a:gd name="T95" fmla="*/ 241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4" h="484">
                      <a:moveTo>
                        <a:pt x="481" y="234"/>
                      </a:moveTo>
                      <a:cubicBezTo>
                        <a:pt x="481" y="233"/>
                        <a:pt x="480" y="232"/>
                        <a:pt x="480" y="231"/>
                      </a:cubicBezTo>
                      <a:cubicBezTo>
                        <a:pt x="436" y="188"/>
                        <a:pt x="436" y="188"/>
                        <a:pt x="436" y="188"/>
                      </a:cubicBezTo>
                      <a:cubicBezTo>
                        <a:pt x="432" y="184"/>
                        <a:pt x="426" y="184"/>
                        <a:pt x="421" y="188"/>
                      </a:cubicBezTo>
                      <a:cubicBezTo>
                        <a:pt x="420" y="190"/>
                        <a:pt x="420" y="190"/>
                        <a:pt x="420" y="190"/>
                      </a:cubicBezTo>
                      <a:cubicBezTo>
                        <a:pt x="416" y="194"/>
                        <a:pt x="416" y="201"/>
                        <a:pt x="420" y="205"/>
                      </a:cubicBezTo>
                      <a:cubicBezTo>
                        <a:pt x="445" y="230"/>
                        <a:pt x="445" y="230"/>
                        <a:pt x="445" y="230"/>
                      </a:cubicBezTo>
                      <a:cubicBezTo>
                        <a:pt x="368" y="230"/>
                        <a:pt x="368" y="230"/>
                        <a:pt x="368" y="230"/>
                      </a:cubicBezTo>
                      <a:cubicBezTo>
                        <a:pt x="365" y="204"/>
                        <a:pt x="355" y="180"/>
                        <a:pt x="339" y="161"/>
                      </a:cubicBezTo>
                      <a:cubicBezTo>
                        <a:pt x="394" y="107"/>
                        <a:pt x="394" y="107"/>
                        <a:pt x="394" y="107"/>
                      </a:cubicBezTo>
                      <a:cubicBezTo>
                        <a:pt x="394" y="142"/>
                        <a:pt x="394" y="142"/>
                        <a:pt x="394" y="142"/>
                      </a:cubicBezTo>
                      <a:cubicBezTo>
                        <a:pt x="394" y="148"/>
                        <a:pt x="398" y="152"/>
                        <a:pt x="404" y="152"/>
                      </a:cubicBezTo>
                      <a:cubicBezTo>
                        <a:pt x="407" y="152"/>
                        <a:pt x="407" y="152"/>
                        <a:pt x="407" y="152"/>
                      </a:cubicBezTo>
                      <a:cubicBezTo>
                        <a:pt x="412" y="152"/>
                        <a:pt x="417" y="148"/>
                        <a:pt x="417" y="142"/>
                      </a:cubicBezTo>
                      <a:cubicBezTo>
                        <a:pt x="417" y="81"/>
                        <a:pt x="417" y="81"/>
                        <a:pt x="417" y="81"/>
                      </a:cubicBezTo>
                      <a:cubicBezTo>
                        <a:pt x="417" y="81"/>
                        <a:pt x="417" y="80"/>
                        <a:pt x="417" y="80"/>
                      </a:cubicBezTo>
                      <a:cubicBezTo>
                        <a:pt x="417" y="77"/>
                        <a:pt x="416" y="74"/>
                        <a:pt x="414" y="71"/>
                      </a:cubicBezTo>
                      <a:cubicBezTo>
                        <a:pt x="412" y="70"/>
                        <a:pt x="412" y="70"/>
                        <a:pt x="412" y="70"/>
                      </a:cubicBezTo>
                      <a:cubicBezTo>
                        <a:pt x="410" y="68"/>
                        <a:pt x="408" y="67"/>
                        <a:pt x="405" y="67"/>
                      </a:cubicBezTo>
                      <a:cubicBezTo>
                        <a:pt x="404" y="67"/>
                        <a:pt x="404" y="66"/>
                        <a:pt x="403" y="66"/>
                      </a:cubicBezTo>
                      <a:cubicBezTo>
                        <a:pt x="342" y="66"/>
                        <a:pt x="342" y="66"/>
                        <a:pt x="342" y="66"/>
                      </a:cubicBezTo>
                      <a:cubicBezTo>
                        <a:pt x="336" y="66"/>
                        <a:pt x="331" y="71"/>
                        <a:pt x="331" y="77"/>
                      </a:cubicBezTo>
                      <a:cubicBezTo>
                        <a:pt x="331" y="79"/>
                        <a:pt x="331" y="79"/>
                        <a:pt x="331" y="79"/>
                      </a:cubicBezTo>
                      <a:cubicBezTo>
                        <a:pt x="331" y="85"/>
                        <a:pt x="336" y="90"/>
                        <a:pt x="342" y="90"/>
                      </a:cubicBezTo>
                      <a:cubicBezTo>
                        <a:pt x="377" y="90"/>
                        <a:pt x="377" y="90"/>
                        <a:pt x="377" y="90"/>
                      </a:cubicBezTo>
                      <a:cubicBezTo>
                        <a:pt x="323" y="145"/>
                        <a:pt x="323" y="145"/>
                        <a:pt x="323" y="145"/>
                      </a:cubicBezTo>
                      <a:cubicBezTo>
                        <a:pt x="304" y="129"/>
                        <a:pt x="280" y="118"/>
                        <a:pt x="254" y="116"/>
                      </a:cubicBezTo>
                      <a:cubicBezTo>
                        <a:pt x="254" y="39"/>
                        <a:pt x="254" y="39"/>
                        <a:pt x="254" y="39"/>
                      </a:cubicBezTo>
                      <a:cubicBezTo>
                        <a:pt x="279" y="64"/>
                        <a:pt x="279" y="64"/>
                        <a:pt x="279" y="64"/>
                      </a:cubicBezTo>
                      <a:cubicBezTo>
                        <a:pt x="283" y="68"/>
                        <a:pt x="289" y="68"/>
                        <a:pt x="294" y="64"/>
                      </a:cubicBezTo>
                      <a:cubicBezTo>
                        <a:pt x="295" y="62"/>
                        <a:pt x="295" y="62"/>
                        <a:pt x="295" y="62"/>
                      </a:cubicBezTo>
                      <a:cubicBezTo>
                        <a:pt x="299" y="58"/>
                        <a:pt x="299" y="51"/>
                        <a:pt x="295" y="47"/>
                      </a:cubicBezTo>
                      <a:cubicBezTo>
                        <a:pt x="252" y="4"/>
                        <a:pt x="252" y="4"/>
                        <a:pt x="252" y="4"/>
                      </a:cubicBezTo>
                      <a:cubicBezTo>
                        <a:pt x="252" y="4"/>
                        <a:pt x="252" y="4"/>
                        <a:pt x="251" y="3"/>
                      </a:cubicBezTo>
                      <a:cubicBezTo>
                        <a:pt x="249" y="1"/>
                        <a:pt x="246" y="0"/>
                        <a:pt x="243" y="0"/>
                      </a:cubicBezTo>
                      <a:cubicBezTo>
                        <a:pt x="241" y="0"/>
                        <a:pt x="241" y="0"/>
                        <a:pt x="241" y="0"/>
                      </a:cubicBezTo>
                      <a:cubicBezTo>
                        <a:pt x="238" y="0"/>
                        <a:pt x="236" y="1"/>
                        <a:pt x="234" y="2"/>
                      </a:cubicBezTo>
                      <a:cubicBezTo>
                        <a:pt x="233" y="3"/>
                        <a:pt x="232" y="3"/>
                        <a:pt x="232" y="4"/>
                      </a:cubicBezTo>
                      <a:cubicBezTo>
                        <a:pt x="189" y="47"/>
                        <a:pt x="189" y="47"/>
                        <a:pt x="189" y="47"/>
                      </a:cubicBezTo>
                      <a:cubicBezTo>
                        <a:pt x="184" y="51"/>
                        <a:pt x="184" y="58"/>
                        <a:pt x="189" y="62"/>
                      </a:cubicBezTo>
                      <a:cubicBezTo>
                        <a:pt x="190" y="64"/>
                        <a:pt x="190" y="64"/>
                        <a:pt x="190" y="64"/>
                      </a:cubicBezTo>
                      <a:cubicBezTo>
                        <a:pt x="194" y="68"/>
                        <a:pt x="201" y="68"/>
                        <a:pt x="205" y="64"/>
                      </a:cubicBezTo>
                      <a:cubicBezTo>
                        <a:pt x="230" y="38"/>
                        <a:pt x="230" y="38"/>
                        <a:pt x="230" y="38"/>
                      </a:cubicBezTo>
                      <a:cubicBezTo>
                        <a:pt x="230" y="116"/>
                        <a:pt x="230" y="116"/>
                        <a:pt x="230" y="116"/>
                      </a:cubicBezTo>
                      <a:cubicBezTo>
                        <a:pt x="204" y="118"/>
                        <a:pt x="180" y="129"/>
                        <a:pt x="161" y="145"/>
                      </a:cubicBezTo>
                      <a:cubicBezTo>
                        <a:pt x="106" y="90"/>
                        <a:pt x="106" y="90"/>
                        <a:pt x="106" y="90"/>
                      </a:cubicBezTo>
                      <a:cubicBezTo>
                        <a:pt x="142" y="90"/>
                        <a:pt x="142" y="90"/>
                        <a:pt x="142" y="90"/>
                      </a:cubicBezTo>
                      <a:cubicBezTo>
                        <a:pt x="148" y="90"/>
                        <a:pt x="153" y="85"/>
                        <a:pt x="153" y="79"/>
                      </a:cubicBezTo>
                      <a:cubicBezTo>
                        <a:pt x="153" y="77"/>
                        <a:pt x="153" y="77"/>
                        <a:pt x="153" y="77"/>
                      </a:cubicBezTo>
                      <a:cubicBezTo>
                        <a:pt x="153" y="71"/>
                        <a:pt x="148" y="66"/>
                        <a:pt x="142" y="66"/>
                      </a:cubicBezTo>
                      <a:cubicBezTo>
                        <a:pt x="81" y="66"/>
                        <a:pt x="81" y="66"/>
                        <a:pt x="81" y="66"/>
                      </a:cubicBezTo>
                      <a:cubicBezTo>
                        <a:pt x="80" y="66"/>
                        <a:pt x="79" y="67"/>
                        <a:pt x="78" y="67"/>
                      </a:cubicBezTo>
                      <a:cubicBezTo>
                        <a:pt x="76" y="67"/>
                        <a:pt x="73" y="68"/>
                        <a:pt x="71" y="70"/>
                      </a:cubicBezTo>
                      <a:cubicBezTo>
                        <a:pt x="70" y="71"/>
                        <a:pt x="70" y="71"/>
                        <a:pt x="70" y="71"/>
                      </a:cubicBezTo>
                      <a:cubicBezTo>
                        <a:pt x="67" y="74"/>
                        <a:pt x="66" y="77"/>
                        <a:pt x="67" y="80"/>
                      </a:cubicBezTo>
                      <a:cubicBezTo>
                        <a:pt x="67" y="80"/>
                        <a:pt x="67" y="81"/>
                        <a:pt x="67" y="81"/>
                      </a:cubicBezTo>
                      <a:cubicBezTo>
                        <a:pt x="67" y="142"/>
                        <a:pt x="67" y="142"/>
                        <a:pt x="67" y="142"/>
                      </a:cubicBezTo>
                      <a:cubicBezTo>
                        <a:pt x="67" y="148"/>
                        <a:pt x="71" y="152"/>
                        <a:pt x="77" y="152"/>
                      </a:cubicBezTo>
                      <a:cubicBezTo>
                        <a:pt x="79" y="152"/>
                        <a:pt x="79" y="152"/>
                        <a:pt x="79" y="152"/>
                      </a:cubicBezTo>
                      <a:cubicBezTo>
                        <a:pt x="85" y="152"/>
                        <a:pt x="90" y="148"/>
                        <a:pt x="90" y="142"/>
                      </a:cubicBezTo>
                      <a:cubicBezTo>
                        <a:pt x="90" y="107"/>
                        <a:pt x="90" y="107"/>
                        <a:pt x="90" y="107"/>
                      </a:cubicBezTo>
                      <a:cubicBezTo>
                        <a:pt x="144" y="161"/>
                        <a:pt x="144" y="161"/>
                        <a:pt x="144" y="161"/>
                      </a:cubicBezTo>
                      <a:cubicBezTo>
                        <a:pt x="129" y="180"/>
                        <a:pt x="118" y="204"/>
                        <a:pt x="116" y="230"/>
                      </a:cubicBezTo>
                      <a:cubicBezTo>
                        <a:pt x="39" y="230"/>
                        <a:pt x="39" y="230"/>
                        <a:pt x="39" y="230"/>
                      </a:cubicBezTo>
                      <a:cubicBezTo>
                        <a:pt x="64" y="205"/>
                        <a:pt x="64" y="205"/>
                        <a:pt x="64" y="205"/>
                      </a:cubicBezTo>
                      <a:cubicBezTo>
                        <a:pt x="68" y="201"/>
                        <a:pt x="68" y="194"/>
                        <a:pt x="64" y="190"/>
                      </a:cubicBezTo>
                      <a:cubicBezTo>
                        <a:pt x="62" y="188"/>
                        <a:pt x="62" y="188"/>
                        <a:pt x="62" y="188"/>
                      </a:cubicBezTo>
                      <a:cubicBezTo>
                        <a:pt x="58" y="184"/>
                        <a:pt x="51" y="184"/>
                        <a:pt x="47" y="188"/>
                      </a:cubicBezTo>
                      <a:cubicBezTo>
                        <a:pt x="4" y="231"/>
                        <a:pt x="4" y="231"/>
                        <a:pt x="4" y="231"/>
                      </a:cubicBezTo>
                      <a:cubicBezTo>
                        <a:pt x="4" y="232"/>
                        <a:pt x="3" y="233"/>
                        <a:pt x="3" y="234"/>
                      </a:cubicBezTo>
                      <a:cubicBezTo>
                        <a:pt x="1" y="236"/>
                        <a:pt x="0" y="238"/>
                        <a:pt x="0" y="241"/>
                      </a:cubicBezTo>
                      <a:cubicBezTo>
                        <a:pt x="0" y="243"/>
                        <a:pt x="0" y="243"/>
                        <a:pt x="0" y="243"/>
                      </a:cubicBezTo>
                      <a:cubicBezTo>
                        <a:pt x="0" y="246"/>
                        <a:pt x="1" y="249"/>
                        <a:pt x="4" y="251"/>
                      </a:cubicBezTo>
                      <a:cubicBezTo>
                        <a:pt x="4" y="252"/>
                        <a:pt x="4" y="252"/>
                        <a:pt x="4" y="252"/>
                      </a:cubicBezTo>
                      <a:cubicBezTo>
                        <a:pt x="47" y="295"/>
                        <a:pt x="47" y="295"/>
                        <a:pt x="47" y="295"/>
                      </a:cubicBezTo>
                      <a:cubicBezTo>
                        <a:pt x="51" y="299"/>
                        <a:pt x="58" y="299"/>
                        <a:pt x="62" y="295"/>
                      </a:cubicBezTo>
                      <a:cubicBezTo>
                        <a:pt x="64" y="294"/>
                        <a:pt x="64" y="294"/>
                        <a:pt x="64" y="294"/>
                      </a:cubicBezTo>
                      <a:cubicBezTo>
                        <a:pt x="68" y="289"/>
                        <a:pt x="68" y="283"/>
                        <a:pt x="64" y="278"/>
                      </a:cubicBezTo>
                      <a:cubicBezTo>
                        <a:pt x="39" y="254"/>
                        <a:pt x="39" y="254"/>
                        <a:pt x="39" y="254"/>
                      </a:cubicBezTo>
                      <a:cubicBezTo>
                        <a:pt x="116" y="254"/>
                        <a:pt x="116" y="254"/>
                        <a:pt x="116" y="254"/>
                      </a:cubicBezTo>
                      <a:cubicBezTo>
                        <a:pt x="119" y="280"/>
                        <a:pt x="129" y="304"/>
                        <a:pt x="145" y="323"/>
                      </a:cubicBezTo>
                      <a:cubicBezTo>
                        <a:pt x="90" y="377"/>
                        <a:pt x="90" y="377"/>
                        <a:pt x="90" y="377"/>
                      </a:cubicBezTo>
                      <a:cubicBezTo>
                        <a:pt x="90" y="342"/>
                        <a:pt x="90" y="342"/>
                        <a:pt x="90" y="342"/>
                      </a:cubicBezTo>
                      <a:cubicBezTo>
                        <a:pt x="90" y="336"/>
                        <a:pt x="85" y="331"/>
                        <a:pt x="79" y="331"/>
                      </a:cubicBezTo>
                      <a:cubicBezTo>
                        <a:pt x="77" y="331"/>
                        <a:pt x="77" y="331"/>
                        <a:pt x="77" y="331"/>
                      </a:cubicBezTo>
                      <a:cubicBezTo>
                        <a:pt x="71" y="331"/>
                        <a:pt x="67" y="336"/>
                        <a:pt x="67" y="342"/>
                      </a:cubicBezTo>
                      <a:cubicBezTo>
                        <a:pt x="67" y="403"/>
                        <a:pt x="67" y="403"/>
                        <a:pt x="67" y="403"/>
                      </a:cubicBezTo>
                      <a:cubicBezTo>
                        <a:pt x="67" y="403"/>
                        <a:pt x="67" y="404"/>
                        <a:pt x="67" y="405"/>
                      </a:cubicBezTo>
                      <a:cubicBezTo>
                        <a:pt x="67" y="408"/>
                        <a:pt x="68" y="410"/>
                        <a:pt x="70" y="412"/>
                      </a:cubicBezTo>
                      <a:cubicBezTo>
                        <a:pt x="72" y="414"/>
                        <a:pt x="72" y="414"/>
                        <a:pt x="72" y="414"/>
                      </a:cubicBezTo>
                      <a:cubicBezTo>
                        <a:pt x="74" y="416"/>
                        <a:pt x="77" y="417"/>
                        <a:pt x="80" y="417"/>
                      </a:cubicBezTo>
                      <a:cubicBezTo>
                        <a:pt x="80" y="417"/>
                        <a:pt x="81" y="417"/>
                        <a:pt x="81" y="417"/>
                      </a:cubicBezTo>
                      <a:cubicBezTo>
                        <a:pt x="142" y="417"/>
                        <a:pt x="142" y="417"/>
                        <a:pt x="142" y="417"/>
                      </a:cubicBezTo>
                      <a:cubicBezTo>
                        <a:pt x="148" y="417"/>
                        <a:pt x="153" y="412"/>
                        <a:pt x="153" y="406"/>
                      </a:cubicBezTo>
                      <a:cubicBezTo>
                        <a:pt x="153" y="404"/>
                        <a:pt x="153" y="404"/>
                        <a:pt x="153" y="404"/>
                      </a:cubicBezTo>
                      <a:cubicBezTo>
                        <a:pt x="153" y="398"/>
                        <a:pt x="148" y="394"/>
                        <a:pt x="142" y="394"/>
                      </a:cubicBezTo>
                      <a:cubicBezTo>
                        <a:pt x="107" y="394"/>
                        <a:pt x="107" y="394"/>
                        <a:pt x="107" y="394"/>
                      </a:cubicBezTo>
                      <a:cubicBezTo>
                        <a:pt x="161" y="339"/>
                        <a:pt x="161" y="339"/>
                        <a:pt x="161" y="339"/>
                      </a:cubicBezTo>
                      <a:cubicBezTo>
                        <a:pt x="180" y="355"/>
                        <a:pt x="204" y="365"/>
                        <a:pt x="230" y="368"/>
                      </a:cubicBezTo>
                      <a:cubicBezTo>
                        <a:pt x="230" y="445"/>
                        <a:pt x="230" y="445"/>
                        <a:pt x="230" y="445"/>
                      </a:cubicBezTo>
                      <a:cubicBezTo>
                        <a:pt x="205" y="420"/>
                        <a:pt x="205" y="420"/>
                        <a:pt x="205" y="420"/>
                      </a:cubicBezTo>
                      <a:cubicBezTo>
                        <a:pt x="201" y="416"/>
                        <a:pt x="194" y="416"/>
                        <a:pt x="190" y="420"/>
                      </a:cubicBezTo>
                      <a:cubicBezTo>
                        <a:pt x="189" y="421"/>
                        <a:pt x="189" y="421"/>
                        <a:pt x="189" y="421"/>
                      </a:cubicBezTo>
                      <a:cubicBezTo>
                        <a:pt x="184" y="426"/>
                        <a:pt x="184" y="432"/>
                        <a:pt x="189" y="436"/>
                      </a:cubicBezTo>
                      <a:cubicBezTo>
                        <a:pt x="232" y="479"/>
                        <a:pt x="232" y="479"/>
                        <a:pt x="232" y="479"/>
                      </a:cubicBezTo>
                      <a:cubicBezTo>
                        <a:pt x="232" y="480"/>
                        <a:pt x="233" y="481"/>
                        <a:pt x="234" y="481"/>
                      </a:cubicBezTo>
                      <a:cubicBezTo>
                        <a:pt x="236" y="483"/>
                        <a:pt x="238" y="484"/>
                        <a:pt x="241" y="484"/>
                      </a:cubicBezTo>
                      <a:cubicBezTo>
                        <a:pt x="243" y="484"/>
                        <a:pt x="243" y="484"/>
                        <a:pt x="243" y="484"/>
                      </a:cubicBezTo>
                      <a:cubicBezTo>
                        <a:pt x="246" y="484"/>
                        <a:pt x="249" y="482"/>
                        <a:pt x="251" y="480"/>
                      </a:cubicBezTo>
                      <a:cubicBezTo>
                        <a:pt x="252" y="480"/>
                        <a:pt x="252" y="480"/>
                        <a:pt x="252" y="479"/>
                      </a:cubicBezTo>
                      <a:cubicBezTo>
                        <a:pt x="295" y="436"/>
                        <a:pt x="295" y="436"/>
                        <a:pt x="295" y="436"/>
                      </a:cubicBezTo>
                      <a:cubicBezTo>
                        <a:pt x="299" y="432"/>
                        <a:pt x="299" y="425"/>
                        <a:pt x="295" y="421"/>
                      </a:cubicBezTo>
                      <a:cubicBezTo>
                        <a:pt x="294" y="420"/>
                        <a:pt x="294" y="420"/>
                        <a:pt x="294" y="420"/>
                      </a:cubicBezTo>
                      <a:cubicBezTo>
                        <a:pt x="289" y="416"/>
                        <a:pt x="283" y="416"/>
                        <a:pt x="279" y="420"/>
                      </a:cubicBezTo>
                      <a:cubicBezTo>
                        <a:pt x="254" y="445"/>
                        <a:pt x="254" y="445"/>
                        <a:pt x="254" y="445"/>
                      </a:cubicBezTo>
                      <a:cubicBezTo>
                        <a:pt x="254" y="368"/>
                        <a:pt x="254" y="368"/>
                        <a:pt x="254" y="368"/>
                      </a:cubicBezTo>
                      <a:cubicBezTo>
                        <a:pt x="280" y="365"/>
                        <a:pt x="303" y="355"/>
                        <a:pt x="322" y="339"/>
                      </a:cubicBezTo>
                      <a:cubicBezTo>
                        <a:pt x="377" y="394"/>
                        <a:pt x="377" y="394"/>
                        <a:pt x="377" y="394"/>
                      </a:cubicBezTo>
                      <a:cubicBezTo>
                        <a:pt x="342" y="394"/>
                        <a:pt x="342" y="394"/>
                        <a:pt x="342" y="394"/>
                      </a:cubicBezTo>
                      <a:cubicBezTo>
                        <a:pt x="336" y="394"/>
                        <a:pt x="331" y="398"/>
                        <a:pt x="331" y="404"/>
                      </a:cubicBezTo>
                      <a:cubicBezTo>
                        <a:pt x="331" y="406"/>
                        <a:pt x="331" y="406"/>
                        <a:pt x="331" y="406"/>
                      </a:cubicBezTo>
                      <a:cubicBezTo>
                        <a:pt x="331" y="412"/>
                        <a:pt x="336" y="417"/>
                        <a:pt x="342" y="417"/>
                      </a:cubicBezTo>
                      <a:cubicBezTo>
                        <a:pt x="403" y="417"/>
                        <a:pt x="403" y="417"/>
                        <a:pt x="403" y="417"/>
                      </a:cubicBezTo>
                      <a:cubicBezTo>
                        <a:pt x="403" y="417"/>
                        <a:pt x="403" y="417"/>
                        <a:pt x="404" y="417"/>
                      </a:cubicBezTo>
                      <a:cubicBezTo>
                        <a:pt x="407" y="417"/>
                        <a:pt x="410" y="416"/>
                        <a:pt x="412" y="414"/>
                      </a:cubicBezTo>
                      <a:cubicBezTo>
                        <a:pt x="414" y="412"/>
                        <a:pt x="414" y="412"/>
                        <a:pt x="414" y="412"/>
                      </a:cubicBezTo>
                      <a:cubicBezTo>
                        <a:pt x="416" y="410"/>
                        <a:pt x="417" y="408"/>
                        <a:pt x="417" y="405"/>
                      </a:cubicBezTo>
                      <a:cubicBezTo>
                        <a:pt x="417" y="404"/>
                        <a:pt x="417" y="403"/>
                        <a:pt x="417" y="403"/>
                      </a:cubicBezTo>
                      <a:cubicBezTo>
                        <a:pt x="417" y="342"/>
                        <a:pt x="417" y="342"/>
                        <a:pt x="417" y="342"/>
                      </a:cubicBezTo>
                      <a:cubicBezTo>
                        <a:pt x="417" y="336"/>
                        <a:pt x="412" y="331"/>
                        <a:pt x="407" y="331"/>
                      </a:cubicBezTo>
                      <a:cubicBezTo>
                        <a:pt x="404" y="331"/>
                        <a:pt x="404" y="331"/>
                        <a:pt x="404" y="331"/>
                      </a:cubicBezTo>
                      <a:cubicBezTo>
                        <a:pt x="398" y="331"/>
                        <a:pt x="394" y="336"/>
                        <a:pt x="394" y="342"/>
                      </a:cubicBezTo>
                      <a:cubicBezTo>
                        <a:pt x="394" y="377"/>
                        <a:pt x="394" y="377"/>
                        <a:pt x="394" y="377"/>
                      </a:cubicBezTo>
                      <a:cubicBezTo>
                        <a:pt x="339" y="323"/>
                        <a:pt x="339" y="323"/>
                        <a:pt x="339" y="323"/>
                      </a:cubicBezTo>
                      <a:cubicBezTo>
                        <a:pt x="355" y="304"/>
                        <a:pt x="365" y="280"/>
                        <a:pt x="368" y="254"/>
                      </a:cubicBezTo>
                      <a:cubicBezTo>
                        <a:pt x="445" y="254"/>
                        <a:pt x="445" y="254"/>
                        <a:pt x="445" y="254"/>
                      </a:cubicBezTo>
                      <a:cubicBezTo>
                        <a:pt x="420" y="278"/>
                        <a:pt x="420" y="278"/>
                        <a:pt x="420" y="278"/>
                      </a:cubicBezTo>
                      <a:cubicBezTo>
                        <a:pt x="416" y="283"/>
                        <a:pt x="416" y="289"/>
                        <a:pt x="420" y="294"/>
                      </a:cubicBezTo>
                      <a:cubicBezTo>
                        <a:pt x="421" y="295"/>
                        <a:pt x="421" y="295"/>
                        <a:pt x="421" y="295"/>
                      </a:cubicBezTo>
                      <a:cubicBezTo>
                        <a:pt x="426" y="299"/>
                        <a:pt x="432" y="299"/>
                        <a:pt x="436" y="295"/>
                      </a:cubicBezTo>
                      <a:cubicBezTo>
                        <a:pt x="480" y="252"/>
                        <a:pt x="480" y="252"/>
                        <a:pt x="480" y="252"/>
                      </a:cubicBezTo>
                      <a:cubicBezTo>
                        <a:pt x="480" y="252"/>
                        <a:pt x="480" y="252"/>
                        <a:pt x="480" y="251"/>
                      </a:cubicBezTo>
                      <a:cubicBezTo>
                        <a:pt x="482" y="249"/>
                        <a:pt x="484" y="246"/>
                        <a:pt x="484" y="243"/>
                      </a:cubicBezTo>
                      <a:cubicBezTo>
                        <a:pt x="484" y="241"/>
                        <a:pt x="484" y="241"/>
                        <a:pt x="484" y="241"/>
                      </a:cubicBezTo>
                      <a:cubicBezTo>
                        <a:pt x="484" y="238"/>
                        <a:pt x="483" y="236"/>
                        <a:pt x="481" y="2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066" name="Group 1065"/>
            <p:cNvGrpSpPr/>
            <p:nvPr/>
          </p:nvGrpSpPr>
          <p:grpSpPr>
            <a:xfrm>
              <a:off x="9407675" y="3314722"/>
              <a:ext cx="231341" cy="284636"/>
              <a:chOff x="5492608" y="3246817"/>
              <a:chExt cx="231341" cy="284636"/>
            </a:xfrm>
          </p:grpSpPr>
          <p:sp>
            <p:nvSpPr>
              <p:cNvPr id="1067" name="Rectangle 1066"/>
              <p:cNvSpPr/>
              <p:nvPr/>
            </p:nvSpPr>
            <p:spPr>
              <a:xfrm>
                <a:off x="5492608" y="3246817"/>
                <a:ext cx="231341" cy="284636"/>
              </a:xfrm>
              <a:prstGeom prst="rect">
                <a:avLst/>
              </a:pr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solidFill>
                    <a:srgbClr val="545454"/>
                  </a:solidFill>
                </a:endParaRPr>
              </a:p>
            </p:txBody>
          </p:sp>
          <p:grpSp>
            <p:nvGrpSpPr>
              <p:cNvPr id="1068" name="Group 1067"/>
              <p:cNvGrpSpPr/>
              <p:nvPr/>
            </p:nvGrpSpPr>
            <p:grpSpPr>
              <a:xfrm>
                <a:off x="5533853" y="3276591"/>
                <a:ext cx="148850" cy="225089"/>
                <a:chOff x="5030789" y="1952625"/>
                <a:chExt cx="2024073" cy="3060785"/>
              </a:xfrm>
            </p:grpSpPr>
            <p:sp>
              <p:nvSpPr>
                <p:cNvPr id="1069" name="Freeform 6"/>
                <p:cNvSpPr>
                  <a:spLocks noEditPoints="1"/>
                </p:cNvSpPr>
                <p:nvPr/>
              </p:nvSpPr>
              <p:spPr bwMode="auto">
                <a:xfrm>
                  <a:off x="5135563" y="1952625"/>
                  <a:ext cx="1919287" cy="739775"/>
                </a:xfrm>
                <a:custGeom>
                  <a:avLst/>
                  <a:gdLst>
                    <a:gd name="T0" fmla="*/ 971 w 1209"/>
                    <a:gd name="T1" fmla="*/ 147 h 466"/>
                    <a:gd name="T2" fmla="*/ 1209 w 1209"/>
                    <a:gd name="T3" fmla="*/ 147 h 466"/>
                    <a:gd name="T4" fmla="*/ 1209 w 1209"/>
                    <a:gd name="T5" fmla="*/ 0 h 466"/>
                    <a:gd name="T6" fmla="*/ 921 w 1209"/>
                    <a:gd name="T7" fmla="*/ 0 h 466"/>
                    <a:gd name="T8" fmla="*/ 921 w 1209"/>
                    <a:gd name="T9" fmla="*/ 62 h 466"/>
                    <a:gd name="T10" fmla="*/ 285 w 1209"/>
                    <a:gd name="T11" fmla="*/ 62 h 466"/>
                    <a:gd name="T12" fmla="*/ 285 w 1209"/>
                    <a:gd name="T13" fmla="*/ 0 h 466"/>
                    <a:gd name="T14" fmla="*/ 0 w 1209"/>
                    <a:gd name="T15" fmla="*/ 0 h 466"/>
                    <a:gd name="T16" fmla="*/ 0 w 1209"/>
                    <a:gd name="T17" fmla="*/ 147 h 466"/>
                    <a:gd name="T18" fmla="*/ 248 w 1209"/>
                    <a:gd name="T19" fmla="*/ 147 h 466"/>
                    <a:gd name="T20" fmla="*/ 262 w 1209"/>
                    <a:gd name="T21" fmla="*/ 149 h 466"/>
                    <a:gd name="T22" fmla="*/ 567 w 1209"/>
                    <a:gd name="T23" fmla="*/ 234 h 466"/>
                    <a:gd name="T24" fmla="*/ 262 w 1209"/>
                    <a:gd name="T25" fmla="*/ 319 h 466"/>
                    <a:gd name="T26" fmla="*/ 0 w 1209"/>
                    <a:gd name="T27" fmla="*/ 319 h 466"/>
                    <a:gd name="T28" fmla="*/ 0 w 1209"/>
                    <a:gd name="T29" fmla="*/ 466 h 466"/>
                    <a:gd name="T30" fmla="*/ 285 w 1209"/>
                    <a:gd name="T31" fmla="*/ 466 h 466"/>
                    <a:gd name="T32" fmla="*/ 285 w 1209"/>
                    <a:gd name="T33" fmla="*/ 402 h 466"/>
                    <a:gd name="T34" fmla="*/ 921 w 1209"/>
                    <a:gd name="T35" fmla="*/ 402 h 466"/>
                    <a:gd name="T36" fmla="*/ 921 w 1209"/>
                    <a:gd name="T37" fmla="*/ 466 h 466"/>
                    <a:gd name="T38" fmla="*/ 1209 w 1209"/>
                    <a:gd name="T39" fmla="*/ 466 h 466"/>
                    <a:gd name="T40" fmla="*/ 1209 w 1209"/>
                    <a:gd name="T41" fmla="*/ 319 h 466"/>
                    <a:gd name="T42" fmla="*/ 954 w 1209"/>
                    <a:gd name="T43" fmla="*/ 319 h 466"/>
                    <a:gd name="T44" fmla="*/ 649 w 1209"/>
                    <a:gd name="T45" fmla="*/ 234 h 466"/>
                    <a:gd name="T46" fmla="*/ 954 w 1209"/>
                    <a:gd name="T47" fmla="*/ 149 h 466"/>
                    <a:gd name="T48" fmla="*/ 971 w 1209"/>
                    <a:gd name="T49" fmla="*/ 147 h 466"/>
                    <a:gd name="T50" fmla="*/ 921 w 1209"/>
                    <a:gd name="T51" fmla="*/ 333 h 466"/>
                    <a:gd name="T52" fmla="*/ 921 w 1209"/>
                    <a:gd name="T53" fmla="*/ 381 h 466"/>
                    <a:gd name="T54" fmla="*/ 285 w 1209"/>
                    <a:gd name="T55" fmla="*/ 381 h 466"/>
                    <a:gd name="T56" fmla="*/ 285 w 1209"/>
                    <a:gd name="T57" fmla="*/ 333 h 466"/>
                    <a:gd name="T58" fmla="*/ 609 w 1209"/>
                    <a:gd name="T59" fmla="*/ 246 h 466"/>
                    <a:gd name="T60" fmla="*/ 921 w 1209"/>
                    <a:gd name="T61" fmla="*/ 333 h 466"/>
                    <a:gd name="T62" fmla="*/ 921 w 1209"/>
                    <a:gd name="T63" fmla="*/ 137 h 466"/>
                    <a:gd name="T64" fmla="*/ 609 w 1209"/>
                    <a:gd name="T65" fmla="*/ 222 h 466"/>
                    <a:gd name="T66" fmla="*/ 285 w 1209"/>
                    <a:gd name="T67" fmla="*/ 135 h 466"/>
                    <a:gd name="T68" fmla="*/ 285 w 1209"/>
                    <a:gd name="T69" fmla="*/ 85 h 466"/>
                    <a:gd name="T70" fmla="*/ 921 w 1209"/>
                    <a:gd name="T71" fmla="*/ 85 h 466"/>
                    <a:gd name="T72" fmla="*/ 921 w 1209"/>
                    <a:gd name="T73" fmla="*/ 13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9" h="466">
                      <a:moveTo>
                        <a:pt x="971" y="147"/>
                      </a:moveTo>
                      <a:lnTo>
                        <a:pt x="1209" y="147"/>
                      </a:lnTo>
                      <a:lnTo>
                        <a:pt x="1209" y="0"/>
                      </a:lnTo>
                      <a:lnTo>
                        <a:pt x="921" y="0"/>
                      </a:lnTo>
                      <a:lnTo>
                        <a:pt x="921" y="62"/>
                      </a:lnTo>
                      <a:lnTo>
                        <a:pt x="285" y="62"/>
                      </a:lnTo>
                      <a:lnTo>
                        <a:pt x="285" y="0"/>
                      </a:lnTo>
                      <a:lnTo>
                        <a:pt x="0" y="0"/>
                      </a:lnTo>
                      <a:lnTo>
                        <a:pt x="0" y="147"/>
                      </a:lnTo>
                      <a:lnTo>
                        <a:pt x="248" y="147"/>
                      </a:lnTo>
                      <a:lnTo>
                        <a:pt x="262" y="149"/>
                      </a:lnTo>
                      <a:lnTo>
                        <a:pt x="567" y="234"/>
                      </a:lnTo>
                      <a:lnTo>
                        <a:pt x="262" y="319"/>
                      </a:lnTo>
                      <a:lnTo>
                        <a:pt x="0" y="319"/>
                      </a:lnTo>
                      <a:lnTo>
                        <a:pt x="0" y="466"/>
                      </a:lnTo>
                      <a:lnTo>
                        <a:pt x="285" y="466"/>
                      </a:lnTo>
                      <a:lnTo>
                        <a:pt x="285" y="402"/>
                      </a:lnTo>
                      <a:lnTo>
                        <a:pt x="921" y="402"/>
                      </a:lnTo>
                      <a:lnTo>
                        <a:pt x="921" y="466"/>
                      </a:lnTo>
                      <a:lnTo>
                        <a:pt x="1209" y="466"/>
                      </a:lnTo>
                      <a:lnTo>
                        <a:pt x="1209" y="319"/>
                      </a:lnTo>
                      <a:lnTo>
                        <a:pt x="954" y="319"/>
                      </a:lnTo>
                      <a:lnTo>
                        <a:pt x="649" y="234"/>
                      </a:lnTo>
                      <a:lnTo>
                        <a:pt x="954" y="149"/>
                      </a:lnTo>
                      <a:lnTo>
                        <a:pt x="971" y="147"/>
                      </a:lnTo>
                      <a:close/>
                      <a:moveTo>
                        <a:pt x="921" y="333"/>
                      </a:moveTo>
                      <a:lnTo>
                        <a:pt x="921" y="381"/>
                      </a:lnTo>
                      <a:lnTo>
                        <a:pt x="285" y="381"/>
                      </a:lnTo>
                      <a:lnTo>
                        <a:pt x="285" y="333"/>
                      </a:lnTo>
                      <a:lnTo>
                        <a:pt x="609" y="246"/>
                      </a:lnTo>
                      <a:lnTo>
                        <a:pt x="921" y="333"/>
                      </a:lnTo>
                      <a:close/>
                      <a:moveTo>
                        <a:pt x="921" y="137"/>
                      </a:moveTo>
                      <a:lnTo>
                        <a:pt x="609" y="222"/>
                      </a:lnTo>
                      <a:lnTo>
                        <a:pt x="285" y="135"/>
                      </a:lnTo>
                      <a:lnTo>
                        <a:pt x="285" y="85"/>
                      </a:lnTo>
                      <a:lnTo>
                        <a:pt x="921" y="85"/>
                      </a:lnTo>
                      <a:lnTo>
                        <a:pt x="921" y="1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70" name="Freeform 7"/>
                <p:cNvSpPr>
                  <a:spLocks/>
                </p:cNvSpPr>
                <p:nvPr/>
              </p:nvSpPr>
              <p:spPr bwMode="auto">
                <a:xfrm>
                  <a:off x="5030789" y="2987584"/>
                  <a:ext cx="2024073" cy="2025826"/>
                </a:xfrm>
                <a:custGeom>
                  <a:avLst/>
                  <a:gdLst>
                    <a:gd name="T0" fmla="*/ 436 w 484"/>
                    <a:gd name="T1" fmla="*/ 188 h 484"/>
                    <a:gd name="T2" fmla="*/ 420 w 484"/>
                    <a:gd name="T3" fmla="*/ 205 h 484"/>
                    <a:gd name="T4" fmla="*/ 339 w 484"/>
                    <a:gd name="T5" fmla="*/ 161 h 484"/>
                    <a:gd name="T6" fmla="*/ 404 w 484"/>
                    <a:gd name="T7" fmla="*/ 152 h 484"/>
                    <a:gd name="T8" fmla="*/ 417 w 484"/>
                    <a:gd name="T9" fmla="*/ 81 h 484"/>
                    <a:gd name="T10" fmla="*/ 412 w 484"/>
                    <a:gd name="T11" fmla="*/ 70 h 484"/>
                    <a:gd name="T12" fmla="*/ 342 w 484"/>
                    <a:gd name="T13" fmla="*/ 66 h 484"/>
                    <a:gd name="T14" fmla="*/ 342 w 484"/>
                    <a:gd name="T15" fmla="*/ 90 h 484"/>
                    <a:gd name="T16" fmla="*/ 254 w 484"/>
                    <a:gd name="T17" fmla="*/ 116 h 484"/>
                    <a:gd name="T18" fmla="*/ 294 w 484"/>
                    <a:gd name="T19" fmla="*/ 64 h 484"/>
                    <a:gd name="T20" fmla="*/ 252 w 484"/>
                    <a:gd name="T21" fmla="*/ 4 h 484"/>
                    <a:gd name="T22" fmla="*/ 241 w 484"/>
                    <a:gd name="T23" fmla="*/ 0 h 484"/>
                    <a:gd name="T24" fmla="*/ 189 w 484"/>
                    <a:gd name="T25" fmla="*/ 47 h 484"/>
                    <a:gd name="T26" fmla="*/ 205 w 484"/>
                    <a:gd name="T27" fmla="*/ 64 h 484"/>
                    <a:gd name="T28" fmla="*/ 161 w 484"/>
                    <a:gd name="T29" fmla="*/ 145 h 484"/>
                    <a:gd name="T30" fmla="*/ 153 w 484"/>
                    <a:gd name="T31" fmla="*/ 79 h 484"/>
                    <a:gd name="T32" fmla="*/ 81 w 484"/>
                    <a:gd name="T33" fmla="*/ 66 h 484"/>
                    <a:gd name="T34" fmla="*/ 70 w 484"/>
                    <a:gd name="T35" fmla="*/ 71 h 484"/>
                    <a:gd name="T36" fmla="*/ 67 w 484"/>
                    <a:gd name="T37" fmla="*/ 142 h 484"/>
                    <a:gd name="T38" fmla="*/ 90 w 484"/>
                    <a:gd name="T39" fmla="*/ 142 h 484"/>
                    <a:gd name="T40" fmla="*/ 116 w 484"/>
                    <a:gd name="T41" fmla="*/ 230 h 484"/>
                    <a:gd name="T42" fmla="*/ 64 w 484"/>
                    <a:gd name="T43" fmla="*/ 190 h 484"/>
                    <a:gd name="T44" fmla="*/ 4 w 484"/>
                    <a:gd name="T45" fmla="*/ 231 h 484"/>
                    <a:gd name="T46" fmla="*/ 0 w 484"/>
                    <a:gd name="T47" fmla="*/ 243 h 484"/>
                    <a:gd name="T48" fmla="*/ 47 w 484"/>
                    <a:gd name="T49" fmla="*/ 295 h 484"/>
                    <a:gd name="T50" fmla="*/ 64 w 484"/>
                    <a:gd name="T51" fmla="*/ 278 h 484"/>
                    <a:gd name="T52" fmla="*/ 145 w 484"/>
                    <a:gd name="T53" fmla="*/ 323 h 484"/>
                    <a:gd name="T54" fmla="*/ 79 w 484"/>
                    <a:gd name="T55" fmla="*/ 331 h 484"/>
                    <a:gd name="T56" fmla="*/ 67 w 484"/>
                    <a:gd name="T57" fmla="*/ 403 h 484"/>
                    <a:gd name="T58" fmla="*/ 72 w 484"/>
                    <a:gd name="T59" fmla="*/ 414 h 484"/>
                    <a:gd name="T60" fmla="*/ 142 w 484"/>
                    <a:gd name="T61" fmla="*/ 417 h 484"/>
                    <a:gd name="T62" fmla="*/ 142 w 484"/>
                    <a:gd name="T63" fmla="*/ 394 h 484"/>
                    <a:gd name="T64" fmla="*/ 230 w 484"/>
                    <a:gd name="T65" fmla="*/ 368 h 484"/>
                    <a:gd name="T66" fmla="*/ 190 w 484"/>
                    <a:gd name="T67" fmla="*/ 420 h 484"/>
                    <a:gd name="T68" fmla="*/ 232 w 484"/>
                    <a:gd name="T69" fmla="*/ 479 h 484"/>
                    <a:gd name="T70" fmla="*/ 243 w 484"/>
                    <a:gd name="T71" fmla="*/ 484 h 484"/>
                    <a:gd name="T72" fmla="*/ 295 w 484"/>
                    <a:gd name="T73" fmla="*/ 436 h 484"/>
                    <a:gd name="T74" fmla="*/ 279 w 484"/>
                    <a:gd name="T75" fmla="*/ 420 h 484"/>
                    <a:gd name="T76" fmla="*/ 322 w 484"/>
                    <a:gd name="T77" fmla="*/ 339 h 484"/>
                    <a:gd name="T78" fmla="*/ 331 w 484"/>
                    <a:gd name="T79" fmla="*/ 404 h 484"/>
                    <a:gd name="T80" fmla="*/ 403 w 484"/>
                    <a:gd name="T81" fmla="*/ 417 h 484"/>
                    <a:gd name="T82" fmla="*/ 414 w 484"/>
                    <a:gd name="T83" fmla="*/ 412 h 484"/>
                    <a:gd name="T84" fmla="*/ 417 w 484"/>
                    <a:gd name="T85" fmla="*/ 342 h 484"/>
                    <a:gd name="T86" fmla="*/ 394 w 484"/>
                    <a:gd name="T87" fmla="*/ 342 h 484"/>
                    <a:gd name="T88" fmla="*/ 368 w 484"/>
                    <a:gd name="T89" fmla="*/ 254 h 484"/>
                    <a:gd name="T90" fmla="*/ 420 w 484"/>
                    <a:gd name="T91" fmla="*/ 294 h 484"/>
                    <a:gd name="T92" fmla="*/ 480 w 484"/>
                    <a:gd name="T93" fmla="*/ 252 h 484"/>
                    <a:gd name="T94" fmla="*/ 484 w 484"/>
                    <a:gd name="T95" fmla="*/ 241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4" h="484">
                      <a:moveTo>
                        <a:pt x="481" y="234"/>
                      </a:moveTo>
                      <a:cubicBezTo>
                        <a:pt x="481" y="233"/>
                        <a:pt x="480" y="232"/>
                        <a:pt x="480" y="231"/>
                      </a:cubicBezTo>
                      <a:cubicBezTo>
                        <a:pt x="436" y="188"/>
                        <a:pt x="436" y="188"/>
                        <a:pt x="436" y="188"/>
                      </a:cubicBezTo>
                      <a:cubicBezTo>
                        <a:pt x="432" y="184"/>
                        <a:pt x="426" y="184"/>
                        <a:pt x="421" y="188"/>
                      </a:cubicBezTo>
                      <a:cubicBezTo>
                        <a:pt x="420" y="190"/>
                        <a:pt x="420" y="190"/>
                        <a:pt x="420" y="190"/>
                      </a:cubicBezTo>
                      <a:cubicBezTo>
                        <a:pt x="416" y="194"/>
                        <a:pt x="416" y="201"/>
                        <a:pt x="420" y="205"/>
                      </a:cubicBezTo>
                      <a:cubicBezTo>
                        <a:pt x="445" y="230"/>
                        <a:pt x="445" y="230"/>
                        <a:pt x="445" y="230"/>
                      </a:cubicBezTo>
                      <a:cubicBezTo>
                        <a:pt x="368" y="230"/>
                        <a:pt x="368" y="230"/>
                        <a:pt x="368" y="230"/>
                      </a:cubicBezTo>
                      <a:cubicBezTo>
                        <a:pt x="365" y="204"/>
                        <a:pt x="355" y="180"/>
                        <a:pt x="339" y="161"/>
                      </a:cubicBezTo>
                      <a:cubicBezTo>
                        <a:pt x="394" y="107"/>
                        <a:pt x="394" y="107"/>
                        <a:pt x="394" y="107"/>
                      </a:cubicBezTo>
                      <a:cubicBezTo>
                        <a:pt x="394" y="142"/>
                        <a:pt x="394" y="142"/>
                        <a:pt x="394" y="142"/>
                      </a:cubicBezTo>
                      <a:cubicBezTo>
                        <a:pt x="394" y="148"/>
                        <a:pt x="398" y="152"/>
                        <a:pt x="404" y="152"/>
                      </a:cubicBezTo>
                      <a:cubicBezTo>
                        <a:pt x="407" y="152"/>
                        <a:pt x="407" y="152"/>
                        <a:pt x="407" y="152"/>
                      </a:cubicBezTo>
                      <a:cubicBezTo>
                        <a:pt x="412" y="152"/>
                        <a:pt x="417" y="148"/>
                        <a:pt x="417" y="142"/>
                      </a:cubicBezTo>
                      <a:cubicBezTo>
                        <a:pt x="417" y="81"/>
                        <a:pt x="417" y="81"/>
                        <a:pt x="417" y="81"/>
                      </a:cubicBezTo>
                      <a:cubicBezTo>
                        <a:pt x="417" y="81"/>
                        <a:pt x="417" y="80"/>
                        <a:pt x="417" y="80"/>
                      </a:cubicBezTo>
                      <a:cubicBezTo>
                        <a:pt x="417" y="77"/>
                        <a:pt x="416" y="74"/>
                        <a:pt x="414" y="71"/>
                      </a:cubicBezTo>
                      <a:cubicBezTo>
                        <a:pt x="412" y="70"/>
                        <a:pt x="412" y="70"/>
                        <a:pt x="412" y="70"/>
                      </a:cubicBezTo>
                      <a:cubicBezTo>
                        <a:pt x="410" y="68"/>
                        <a:pt x="408" y="67"/>
                        <a:pt x="405" y="67"/>
                      </a:cubicBezTo>
                      <a:cubicBezTo>
                        <a:pt x="404" y="67"/>
                        <a:pt x="404" y="66"/>
                        <a:pt x="403" y="66"/>
                      </a:cubicBezTo>
                      <a:cubicBezTo>
                        <a:pt x="342" y="66"/>
                        <a:pt x="342" y="66"/>
                        <a:pt x="342" y="66"/>
                      </a:cubicBezTo>
                      <a:cubicBezTo>
                        <a:pt x="336" y="66"/>
                        <a:pt x="331" y="71"/>
                        <a:pt x="331" y="77"/>
                      </a:cubicBezTo>
                      <a:cubicBezTo>
                        <a:pt x="331" y="79"/>
                        <a:pt x="331" y="79"/>
                        <a:pt x="331" y="79"/>
                      </a:cubicBezTo>
                      <a:cubicBezTo>
                        <a:pt x="331" y="85"/>
                        <a:pt x="336" y="90"/>
                        <a:pt x="342" y="90"/>
                      </a:cubicBezTo>
                      <a:cubicBezTo>
                        <a:pt x="377" y="90"/>
                        <a:pt x="377" y="90"/>
                        <a:pt x="377" y="90"/>
                      </a:cubicBezTo>
                      <a:cubicBezTo>
                        <a:pt x="323" y="145"/>
                        <a:pt x="323" y="145"/>
                        <a:pt x="323" y="145"/>
                      </a:cubicBezTo>
                      <a:cubicBezTo>
                        <a:pt x="304" y="129"/>
                        <a:pt x="280" y="118"/>
                        <a:pt x="254" y="116"/>
                      </a:cubicBezTo>
                      <a:cubicBezTo>
                        <a:pt x="254" y="39"/>
                        <a:pt x="254" y="39"/>
                        <a:pt x="254" y="39"/>
                      </a:cubicBezTo>
                      <a:cubicBezTo>
                        <a:pt x="279" y="64"/>
                        <a:pt x="279" y="64"/>
                        <a:pt x="279" y="64"/>
                      </a:cubicBezTo>
                      <a:cubicBezTo>
                        <a:pt x="283" y="68"/>
                        <a:pt x="289" y="68"/>
                        <a:pt x="294" y="64"/>
                      </a:cubicBezTo>
                      <a:cubicBezTo>
                        <a:pt x="295" y="62"/>
                        <a:pt x="295" y="62"/>
                        <a:pt x="295" y="62"/>
                      </a:cubicBezTo>
                      <a:cubicBezTo>
                        <a:pt x="299" y="58"/>
                        <a:pt x="299" y="51"/>
                        <a:pt x="295" y="47"/>
                      </a:cubicBezTo>
                      <a:cubicBezTo>
                        <a:pt x="252" y="4"/>
                        <a:pt x="252" y="4"/>
                        <a:pt x="252" y="4"/>
                      </a:cubicBezTo>
                      <a:cubicBezTo>
                        <a:pt x="252" y="4"/>
                        <a:pt x="252" y="4"/>
                        <a:pt x="251" y="3"/>
                      </a:cubicBezTo>
                      <a:cubicBezTo>
                        <a:pt x="249" y="1"/>
                        <a:pt x="246" y="0"/>
                        <a:pt x="243" y="0"/>
                      </a:cubicBezTo>
                      <a:cubicBezTo>
                        <a:pt x="241" y="0"/>
                        <a:pt x="241" y="0"/>
                        <a:pt x="241" y="0"/>
                      </a:cubicBezTo>
                      <a:cubicBezTo>
                        <a:pt x="238" y="0"/>
                        <a:pt x="236" y="1"/>
                        <a:pt x="234" y="2"/>
                      </a:cubicBezTo>
                      <a:cubicBezTo>
                        <a:pt x="233" y="3"/>
                        <a:pt x="232" y="3"/>
                        <a:pt x="232" y="4"/>
                      </a:cubicBezTo>
                      <a:cubicBezTo>
                        <a:pt x="189" y="47"/>
                        <a:pt x="189" y="47"/>
                        <a:pt x="189" y="47"/>
                      </a:cubicBezTo>
                      <a:cubicBezTo>
                        <a:pt x="184" y="51"/>
                        <a:pt x="184" y="58"/>
                        <a:pt x="189" y="62"/>
                      </a:cubicBezTo>
                      <a:cubicBezTo>
                        <a:pt x="190" y="64"/>
                        <a:pt x="190" y="64"/>
                        <a:pt x="190" y="64"/>
                      </a:cubicBezTo>
                      <a:cubicBezTo>
                        <a:pt x="194" y="68"/>
                        <a:pt x="201" y="68"/>
                        <a:pt x="205" y="64"/>
                      </a:cubicBezTo>
                      <a:cubicBezTo>
                        <a:pt x="230" y="38"/>
                        <a:pt x="230" y="38"/>
                        <a:pt x="230" y="38"/>
                      </a:cubicBezTo>
                      <a:cubicBezTo>
                        <a:pt x="230" y="116"/>
                        <a:pt x="230" y="116"/>
                        <a:pt x="230" y="116"/>
                      </a:cubicBezTo>
                      <a:cubicBezTo>
                        <a:pt x="204" y="118"/>
                        <a:pt x="180" y="129"/>
                        <a:pt x="161" y="145"/>
                      </a:cubicBezTo>
                      <a:cubicBezTo>
                        <a:pt x="106" y="90"/>
                        <a:pt x="106" y="90"/>
                        <a:pt x="106" y="90"/>
                      </a:cubicBezTo>
                      <a:cubicBezTo>
                        <a:pt x="142" y="90"/>
                        <a:pt x="142" y="90"/>
                        <a:pt x="142" y="90"/>
                      </a:cubicBezTo>
                      <a:cubicBezTo>
                        <a:pt x="148" y="90"/>
                        <a:pt x="153" y="85"/>
                        <a:pt x="153" y="79"/>
                      </a:cubicBezTo>
                      <a:cubicBezTo>
                        <a:pt x="153" y="77"/>
                        <a:pt x="153" y="77"/>
                        <a:pt x="153" y="77"/>
                      </a:cubicBezTo>
                      <a:cubicBezTo>
                        <a:pt x="153" y="71"/>
                        <a:pt x="148" y="66"/>
                        <a:pt x="142" y="66"/>
                      </a:cubicBezTo>
                      <a:cubicBezTo>
                        <a:pt x="81" y="66"/>
                        <a:pt x="81" y="66"/>
                        <a:pt x="81" y="66"/>
                      </a:cubicBezTo>
                      <a:cubicBezTo>
                        <a:pt x="80" y="66"/>
                        <a:pt x="79" y="67"/>
                        <a:pt x="78" y="67"/>
                      </a:cubicBezTo>
                      <a:cubicBezTo>
                        <a:pt x="76" y="67"/>
                        <a:pt x="73" y="68"/>
                        <a:pt x="71" y="70"/>
                      </a:cubicBezTo>
                      <a:cubicBezTo>
                        <a:pt x="70" y="71"/>
                        <a:pt x="70" y="71"/>
                        <a:pt x="70" y="71"/>
                      </a:cubicBezTo>
                      <a:cubicBezTo>
                        <a:pt x="67" y="74"/>
                        <a:pt x="66" y="77"/>
                        <a:pt x="67" y="80"/>
                      </a:cubicBezTo>
                      <a:cubicBezTo>
                        <a:pt x="67" y="80"/>
                        <a:pt x="67" y="81"/>
                        <a:pt x="67" y="81"/>
                      </a:cubicBezTo>
                      <a:cubicBezTo>
                        <a:pt x="67" y="142"/>
                        <a:pt x="67" y="142"/>
                        <a:pt x="67" y="142"/>
                      </a:cubicBezTo>
                      <a:cubicBezTo>
                        <a:pt x="67" y="148"/>
                        <a:pt x="71" y="152"/>
                        <a:pt x="77" y="152"/>
                      </a:cubicBezTo>
                      <a:cubicBezTo>
                        <a:pt x="79" y="152"/>
                        <a:pt x="79" y="152"/>
                        <a:pt x="79" y="152"/>
                      </a:cubicBezTo>
                      <a:cubicBezTo>
                        <a:pt x="85" y="152"/>
                        <a:pt x="90" y="148"/>
                        <a:pt x="90" y="142"/>
                      </a:cubicBezTo>
                      <a:cubicBezTo>
                        <a:pt x="90" y="107"/>
                        <a:pt x="90" y="107"/>
                        <a:pt x="90" y="107"/>
                      </a:cubicBezTo>
                      <a:cubicBezTo>
                        <a:pt x="144" y="161"/>
                        <a:pt x="144" y="161"/>
                        <a:pt x="144" y="161"/>
                      </a:cubicBezTo>
                      <a:cubicBezTo>
                        <a:pt x="129" y="180"/>
                        <a:pt x="118" y="204"/>
                        <a:pt x="116" y="230"/>
                      </a:cubicBezTo>
                      <a:cubicBezTo>
                        <a:pt x="39" y="230"/>
                        <a:pt x="39" y="230"/>
                        <a:pt x="39" y="230"/>
                      </a:cubicBezTo>
                      <a:cubicBezTo>
                        <a:pt x="64" y="205"/>
                        <a:pt x="64" y="205"/>
                        <a:pt x="64" y="205"/>
                      </a:cubicBezTo>
                      <a:cubicBezTo>
                        <a:pt x="68" y="201"/>
                        <a:pt x="68" y="194"/>
                        <a:pt x="64" y="190"/>
                      </a:cubicBezTo>
                      <a:cubicBezTo>
                        <a:pt x="62" y="188"/>
                        <a:pt x="62" y="188"/>
                        <a:pt x="62" y="188"/>
                      </a:cubicBezTo>
                      <a:cubicBezTo>
                        <a:pt x="58" y="184"/>
                        <a:pt x="51" y="184"/>
                        <a:pt x="47" y="188"/>
                      </a:cubicBezTo>
                      <a:cubicBezTo>
                        <a:pt x="4" y="231"/>
                        <a:pt x="4" y="231"/>
                        <a:pt x="4" y="231"/>
                      </a:cubicBezTo>
                      <a:cubicBezTo>
                        <a:pt x="4" y="232"/>
                        <a:pt x="3" y="233"/>
                        <a:pt x="3" y="234"/>
                      </a:cubicBezTo>
                      <a:cubicBezTo>
                        <a:pt x="1" y="236"/>
                        <a:pt x="0" y="238"/>
                        <a:pt x="0" y="241"/>
                      </a:cubicBezTo>
                      <a:cubicBezTo>
                        <a:pt x="0" y="243"/>
                        <a:pt x="0" y="243"/>
                        <a:pt x="0" y="243"/>
                      </a:cubicBezTo>
                      <a:cubicBezTo>
                        <a:pt x="0" y="246"/>
                        <a:pt x="1" y="249"/>
                        <a:pt x="4" y="251"/>
                      </a:cubicBezTo>
                      <a:cubicBezTo>
                        <a:pt x="4" y="252"/>
                        <a:pt x="4" y="252"/>
                        <a:pt x="4" y="252"/>
                      </a:cubicBezTo>
                      <a:cubicBezTo>
                        <a:pt x="47" y="295"/>
                        <a:pt x="47" y="295"/>
                        <a:pt x="47" y="295"/>
                      </a:cubicBezTo>
                      <a:cubicBezTo>
                        <a:pt x="51" y="299"/>
                        <a:pt x="58" y="299"/>
                        <a:pt x="62" y="295"/>
                      </a:cubicBezTo>
                      <a:cubicBezTo>
                        <a:pt x="64" y="294"/>
                        <a:pt x="64" y="294"/>
                        <a:pt x="64" y="294"/>
                      </a:cubicBezTo>
                      <a:cubicBezTo>
                        <a:pt x="68" y="289"/>
                        <a:pt x="68" y="283"/>
                        <a:pt x="64" y="278"/>
                      </a:cubicBezTo>
                      <a:cubicBezTo>
                        <a:pt x="39" y="254"/>
                        <a:pt x="39" y="254"/>
                        <a:pt x="39" y="254"/>
                      </a:cubicBezTo>
                      <a:cubicBezTo>
                        <a:pt x="116" y="254"/>
                        <a:pt x="116" y="254"/>
                        <a:pt x="116" y="254"/>
                      </a:cubicBezTo>
                      <a:cubicBezTo>
                        <a:pt x="119" y="280"/>
                        <a:pt x="129" y="304"/>
                        <a:pt x="145" y="323"/>
                      </a:cubicBezTo>
                      <a:cubicBezTo>
                        <a:pt x="90" y="377"/>
                        <a:pt x="90" y="377"/>
                        <a:pt x="90" y="377"/>
                      </a:cubicBezTo>
                      <a:cubicBezTo>
                        <a:pt x="90" y="342"/>
                        <a:pt x="90" y="342"/>
                        <a:pt x="90" y="342"/>
                      </a:cubicBezTo>
                      <a:cubicBezTo>
                        <a:pt x="90" y="336"/>
                        <a:pt x="85" y="331"/>
                        <a:pt x="79" y="331"/>
                      </a:cubicBezTo>
                      <a:cubicBezTo>
                        <a:pt x="77" y="331"/>
                        <a:pt x="77" y="331"/>
                        <a:pt x="77" y="331"/>
                      </a:cubicBezTo>
                      <a:cubicBezTo>
                        <a:pt x="71" y="331"/>
                        <a:pt x="67" y="336"/>
                        <a:pt x="67" y="342"/>
                      </a:cubicBezTo>
                      <a:cubicBezTo>
                        <a:pt x="67" y="403"/>
                        <a:pt x="67" y="403"/>
                        <a:pt x="67" y="403"/>
                      </a:cubicBezTo>
                      <a:cubicBezTo>
                        <a:pt x="67" y="403"/>
                        <a:pt x="67" y="404"/>
                        <a:pt x="67" y="405"/>
                      </a:cubicBezTo>
                      <a:cubicBezTo>
                        <a:pt x="67" y="408"/>
                        <a:pt x="68" y="410"/>
                        <a:pt x="70" y="412"/>
                      </a:cubicBezTo>
                      <a:cubicBezTo>
                        <a:pt x="72" y="414"/>
                        <a:pt x="72" y="414"/>
                        <a:pt x="72" y="414"/>
                      </a:cubicBezTo>
                      <a:cubicBezTo>
                        <a:pt x="74" y="416"/>
                        <a:pt x="77" y="417"/>
                        <a:pt x="80" y="417"/>
                      </a:cubicBezTo>
                      <a:cubicBezTo>
                        <a:pt x="80" y="417"/>
                        <a:pt x="81" y="417"/>
                        <a:pt x="81" y="417"/>
                      </a:cubicBezTo>
                      <a:cubicBezTo>
                        <a:pt x="142" y="417"/>
                        <a:pt x="142" y="417"/>
                        <a:pt x="142" y="417"/>
                      </a:cubicBezTo>
                      <a:cubicBezTo>
                        <a:pt x="148" y="417"/>
                        <a:pt x="153" y="412"/>
                        <a:pt x="153" y="406"/>
                      </a:cubicBezTo>
                      <a:cubicBezTo>
                        <a:pt x="153" y="404"/>
                        <a:pt x="153" y="404"/>
                        <a:pt x="153" y="404"/>
                      </a:cubicBezTo>
                      <a:cubicBezTo>
                        <a:pt x="153" y="398"/>
                        <a:pt x="148" y="394"/>
                        <a:pt x="142" y="394"/>
                      </a:cubicBezTo>
                      <a:cubicBezTo>
                        <a:pt x="107" y="394"/>
                        <a:pt x="107" y="394"/>
                        <a:pt x="107" y="394"/>
                      </a:cubicBezTo>
                      <a:cubicBezTo>
                        <a:pt x="161" y="339"/>
                        <a:pt x="161" y="339"/>
                        <a:pt x="161" y="339"/>
                      </a:cubicBezTo>
                      <a:cubicBezTo>
                        <a:pt x="180" y="355"/>
                        <a:pt x="204" y="365"/>
                        <a:pt x="230" y="368"/>
                      </a:cubicBezTo>
                      <a:cubicBezTo>
                        <a:pt x="230" y="445"/>
                        <a:pt x="230" y="445"/>
                        <a:pt x="230" y="445"/>
                      </a:cubicBezTo>
                      <a:cubicBezTo>
                        <a:pt x="205" y="420"/>
                        <a:pt x="205" y="420"/>
                        <a:pt x="205" y="420"/>
                      </a:cubicBezTo>
                      <a:cubicBezTo>
                        <a:pt x="201" y="416"/>
                        <a:pt x="194" y="416"/>
                        <a:pt x="190" y="420"/>
                      </a:cubicBezTo>
                      <a:cubicBezTo>
                        <a:pt x="189" y="421"/>
                        <a:pt x="189" y="421"/>
                        <a:pt x="189" y="421"/>
                      </a:cubicBezTo>
                      <a:cubicBezTo>
                        <a:pt x="184" y="426"/>
                        <a:pt x="184" y="432"/>
                        <a:pt x="189" y="436"/>
                      </a:cubicBezTo>
                      <a:cubicBezTo>
                        <a:pt x="232" y="479"/>
                        <a:pt x="232" y="479"/>
                        <a:pt x="232" y="479"/>
                      </a:cubicBezTo>
                      <a:cubicBezTo>
                        <a:pt x="232" y="480"/>
                        <a:pt x="233" y="481"/>
                        <a:pt x="234" y="481"/>
                      </a:cubicBezTo>
                      <a:cubicBezTo>
                        <a:pt x="236" y="483"/>
                        <a:pt x="238" y="484"/>
                        <a:pt x="241" y="484"/>
                      </a:cubicBezTo>
                      <a:cubicBezTo>
                        <a:pt x="243" y="484"/>
                        <a:pt x="243" y="484"/>
                        <a:pt x="243" y="484"/>
                      </a:cubicBezTo>
                      <a:cubicBezTo>
                        <a:pt x="246" y="484"/>
                        <a:pt x="249" y="482"/>
                        <a:pt x="251" y="480"/>
                      </a:cubicBezTo>
                      <a:cubicBezTo>
                        <a:pt x="252" y="480"/>
                        <a:pt x="252" y="480"/>
                        <a:pt x="252" y="479"/>
                      </a:cubicBezTo>
                      <a:cubicBezTo>
                        <a:pt x="295" y="436"/>
                        <a:pt x="295" y="436"/>
                        <a:pt x="295" y="436"/>
                      </a:cubicBezTo>
                      <a:cubicBezTo>
                        <a:pt x="299" y="432"/>
                        <a:pt x="299" y="425"/>
                        <a:pt x="295" y="421"/>
                      </a:cubicBezTo>
                      <a:cubicBezTo>
                        <a:pt x="294" y="420"/>
                        <a:pt x="294" y="420"/>
                        <a:pt x="294" y="420"/>
                      </a:cubicBezTo>
                      <a:cubicBezTo>
                        <a:pt x="289" y="416"/>
                        <a:pt x="283" y="416"/>
                        <a:pt x="279" y="420"/>
                      </a:cubicBezTo>
                      <a:cubicBezTo>
                        <a:pt x="254" y="445"/>
                        <a:pt x="254" y="445"/>
                        <a:pt x="254" y="445"/>
                      </a:cubicBezTo>
                      <a:cubicBezTo>
                        <a:pt x="254" y="368"/>
                        <a:pt x="254" y="368"/>
                        <a:pt x="254" y="368"/>
                      </a:cubicBezTo>
                      <a:cubicBezTo>
                        <a:pt x="280" y="365"/>
                        <a:pt x="303" y="355"/>
                        <a:pt x="322" y="339"/>
                      </a:cubicBezTo>
                      <a:cubicBezTo>
                        <a:pt x="377" y="394"/>
                        <a:pt x="377" y="394"/>
                        <a:pt x="377" y="394"/>
                      </a:cubicBezTo>
                      <a:cubicBezTo>
                        <a:pt x="342" y="394"/>
                        <a:pt x="342" y="394"/>
                        <a:pt x="342" y="394"/>
                      </a:cubicBezTo>
                      <a:cubicBezTo>
                        <a:pt x="336" y="394"/>
                        <a:pt x="331" y="398"/>
                        <a:pt x="331" y="404"/>
                      </a:cubicBezTo>
                      <a:cubicBezTo>
                        <a:pt x="331" y="406"/>
                        <a:pt x="331" y="406"/>
                        <a:pt x="331" y="406"/>
                      </a:cubicBezTo>
                      <a:cubicBezTo>
                        <a:pt x="331" y="412"/>
                        <a:pt x="336" y="417"/>
                        <a:pt x="342" y="417"/>
                      </a:cubicBezTo>
                      <a:cubicBezTo>
                        <a:pt x="403" y="417"/>
                        <a:pt x="403" y="417"/>
                        <a:pt x="403" y="417"/>
                      </a:cubicBezTo>
                      <a:cubicBezTo>
                        <a:pt x="403" y="417"/>
                        <a:pt x="403" y="417"/>
                        <a:pt x="404" y="417"/>
                      </a:cubicBezTo>
                      <a:cubicBezTo>
                        <a:pt x="407" y="417"/>
                        <a:pt x="410" y="416"/>
                        <a:pt x="412" y="414"/>
                      </a:cubicBezTo>
                      <a:cubicBezTo>
                        <a:pt x="414" y="412"/>
                        <a:pt x="414" y="412"/>
                        <a:pt x="414" y="412"/>
                      </a:cubicBezTo>
                      <a:cubicBezTo>
                        <a:pt x="416" y="410"/>
                        <a:pt x="417" y="408"/>
                        <a:pt x="417" y="405"/>
                      </a:cubicBezTo>
                      <a:cubicBezTo>
                        <a:pt x="417" y="404"/>
                        <a:pt x="417" y="403"/>
                        <a:pt x="417" y="403"/>
                      </a:cubicBezTo>
                      <a:cubicBezTo>
                        <a:pt x="417" y="342"/>
                        <a:pt x="417" y="342"/>
                        <a:pt x="417" y="342"/>
                      </a:cubicBezTo>
                      <a:cubicBezTo>
                        <a:pt x="417" y="336"/>
                        <a:pt x="412" y="331"/>
                        <a:pt x="407" y="331"/>
                      </a:cubicBezTo>
                      <a:cubicBezTo>
                        <a:pt x="404" y="331"/>
                        <a:pt x="404" y="331"/>
                        <a:pt x="404" y="331"/>
                      </a:cubicBezTo>
                      <a:cubicBezTo>
                        <a:pt x="398" y="331"/>
                        <a:pt x="394" y="336"/>
                        <a:pt x="394" y="342"/>
                      </a:cubicBezTo>
                      <a:cubicBezTo>
                        <a:pt x="394" y="377"/>
                        <a:pt x="394" y="377"/>
                        <a:pt x="394" y="377"/>
                      </a:cubicBezTo>
                      <a:cubicBezTo>
                        <a:pt x="339" y="323"/>
                        <a:pt x="339" y="323"/>
                        <a:pt x="339" y="323"/>
                      </a:cubicBezTo>
                      <a:cubicBezTo>
                        <a:pt x="355" y="304"/>
                        <a:pt x="365" y="280"/>
                        <a:pt x="368" y="254"/>
                      </a:cubicBezTo>
                      <a:cubicBezTo>
                        <a:pt x="445" y="254"/>
                        <a:pt x="445" y="254"/>
                        <a:pt x="445" y="254"/>
                      </a:cubicBezTo>
                      <a:cubicBezTo>
                        <a:pt x="420" y="278"/>
                        <a:pt x="420" y="278"/>
                        <a:pt x="420" y="278"/>
                      </a:cubicBezTo>
                      <a:cubicBezTo>
                        <a:pt x="416" y="283"/>
                        <a:pt x="416" y="289"/>
                        <a:pt x="420" y="294"/>
                      </a:cubicBezTo>
                      <a:cubicBezTo>
                        <a:pt x="421" y="295"/>
                        <a:pt x="421" y="295"/>
                        <a:pt x="421" y="295"/>
                      </a:cubicBezTo>
                      <a:cubicBezTo>
                        <a:pt x="426" y="299"/>
                        <a:pt x="432" y="299"/>
                        <a:pt x="436" y="295"/>
                      </a:cubicBezTo>
                      <a:cubicBezTo>
                        <a:pt x="480" y="252"/>
                        <a:pt x="480" y="252"/>
                        <a:pt x="480" y="252"/>
                      </a:cubicBezTo>
                      <a:cubicBezTo>
                        <a:pt x="480" y="252"/>
                        <a:pt x="480" y="252"/>
                        <a:pt x="480" y="251"/>
                      </a:cubicBezTo>
                      <a:cubicBezTo>
                        <a:pt x="482" y="249"/>
                        <a:pt x="484" y="246"/>
                        <a:pt x="484" y="243"/>
                      </a:cubicBezTo>
                      <a:cubicBezTo>
                        <a:pt x="484" y="241"/>
                        <a:pt x="484" y="241"/>
                        <a:pt x="484" y="241"/>
                      </a:cubicBezTo>
                      <a:cubicBezTo>
                        <a:pt x="484" y="238"/>
                        <a:pt x="483" y="236"/>
                        <a:pt x="481" y="2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cxnSp>
        <p:nvCxnSpPr>
          <p:cNvPr id="976" name="Straight Connector 96"/>
          <p:cNvCxnSpPr>
            <a:cxnSpLocks noChangeShapeType="1"/>
          </p:cNvCxnSpPr>
          <p:nvPr/>
        </p:nvCxnSpPr>
        <p:spPr bwMode="auto">
          <a:xfrm flipH="1" flipV="1">
            <a:off x="9922020" y="666450"/>
            <a:ext cx="308723" cy="1"/>
          </a:xfrm>
          <a:prstGeom prst="line">
            <a:avLst/>
          </a:prstGeom>
          <a:noFill/>
          <a:ln w="44450">
            <a:solidFill>
              <a:schemeClr val="tx1"/>
            </a:solidFill>
            <a:round/>
            <a:headEnd/>
            <a:tailEnd/>
          </a:ln>
        </p:spPr>
      </p:cxnSp>
      <p:grpSp>
        <p:nvGrpSpPr>
          <p:cNvPr id="13" name="Group 12"/>
          <p:cNvGrpSpPr/>
          <p:nvPr/>
        </p:nvGrpSpPr>
        <p:grpSpPr>
          <a:xfrm>
            <a:off x="8092650" y="849392"/>
            <a:ext cx="1413818" cy="945470"/>
            <a:chOff x="8092650" y="849392"/>
            <a:chExt cx="1413818" cy="945470"/>
          </a:xfrm>
        </p:grpSpPr>
        <p:sp>
          <p:nvSpPr>
            <p:cNvPr id="447" name="Rounded Rectangle 446"/>
            <p:cNvSpPr/>
            <p:nvPr/>
          </p:nvSpPr>
          <p:spPr>
            <a:xfrm>
              <a:off x="8092650" y="849392"/>
              <a:ext cx="1413818" cy="945470"/>
            </a:xfrm>
            <a:prstGeom prst="roundRect">
              <a:avLst>
                <a:gd name="adj" fmla="val 0"/>
              </a:avLst>
            </a:prstGeom>
            <a:gradFill flip="none" rotWithShape="1">
              <a:gsLst>
                <a:gs pos="50000">
                  <a:schemeClr val="bg1"/>
                </a:gs>
                <a:gs pos="100000">
                  <a:schemeClr val="bg1">
                    <a:alpha val="86000"/>
                  </a:schemeClr>
                </a:gs>
                <a:gs pos="0">
                  <a:schemeClr val="bg1">
                    <a:alpha val="86000"/>
                  </a:schemeClr>
                </a:gs>
              </a:gsLst>
              <a:lin ang="30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7" name="Group 6"/>
            <p:cNvGrpSpPr/>
            <p:nvPr/>
          </p:nvGrpSpPr>
          <p:grpSpPr>
            <a:xfrm>
              <a:off x="8316370" y="944825"/>
              <a:ext cx="966379" cy="576166"/>
              <a:chOff x="8364829" y="965652"/>
              <a:chExt cx="966379" cy="576166"/>
            </a:xfrm>
          </p:grpSpPr>
          <p:grpSp>
            <p:nvGrpSpPr>
              <p:cNvPr id="383" name="Group 382"/>
              <p:cNvGrpSpPr/>
              <p:nvPr/>
            </p:nvGrpSpPr>
            <p:grpSpPr>
              <a:xfrm>
                <a:off x="8809955" y="1068806"/>
                <a:ext cx="466619" cy="466619"/>
                <a:chOff x="1993746" y="7749132"/>
                <a:chExt cx="518466" cy="518466"/>
              </a:xfrm>
            </p:grpSpPr>
            <p:sp>
              <p:nvSpPr>
                <p:cNvPr id="384" name="Oval 383"/>
                <p:cNvSpPr/>
                <p:nvPr/>
              </p:nvSpPr>
              <p:spPr>
                <a:xfrm>
                  <a:off x="1993746" y="7749132"/>
                  <a:ext cx="518466" cy="518466"/>
                </a:xfrm>
                <a:prstGeom prst="ellipse">
                  <a:avLst/>
                </a:prstGeom>
                <a:gradFill flip="none" rotWithShape="1">
                  <a:gsLst>
                    <a:gs pos="100000">
                      <a:srgbClr val="429E3C"/>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nvGrpSpPr>
                <p:cNvPr id="387" name="Group 386"/>
                <p:cNvGrpSpPr/>
                <p:nvPr/>
              </p:nvGrpSpPr>
              <p:grpSpPr>
                <a:xfrm>
                  <a:off x="2068177" y="7868263"/>
                  <a:ext cx="365544" cy="270288"/>
                  <a:chOff x="3635792" y="3204511"/>
                  <a:chExt cx="434507" cy="321280"/>
                </a:xfrm>
                <a:solidFill>
                  <a:schemeClr val="bg1"/>
                </a:solidFill>
              </p:grpSpPr>
              <p:sp>
                <p:nvSpPr>
                  <p:cNvPr id="388" name="Freeform 125"/>
                  <p:cNvSpPr>
                    <a:spLocks/>
                  </p:cNvSpPr>
                  <p:nvPr/>
                </p:nvSpPr>
                <p:spPr bwMode="auto">
                  <a:xfrm>
                    <a:off x="3676129" y="3204511"/>
                    <a:ext cx="354542" cy="267497"/>
                  </a:xfrm>
                  <a:custGeom>
                    <a:avLst/>
                    <a:gdLst/>
                    <a:ahLst/>
                    <a:cxnLst>
                      <a:cxn ang="0">
                        <a:pos x="8" y="8"/>
                      </a:cxn>
                      <a:cxn ang="0">
                        <a:pos x="9" y="8"/>
                      </a:cxn>
                      <a:cxn ang="0">
                        <a:pos x="203" y="8"/>
                      </a:cxn>
                      <a:cxn ang="0">
                        <a:pos x="204" y="8"/>
                      </a:cxn>
                      <a:cxn ang="0">
                        <a:pos x="204" y="96"/>
                      </a:cxn>
                      <a:cxn ang="0">
                        <a:pos x="212" y="96"/>
                      </a:cxn>
                      <a:cxn ang="0">
                        <a:pos x="212" y="8"/>
                      </a:cxn>
                      <a:cxn ang="0">
                        <a:pos x="203" y="0"/>
                      </a:cxn>
                      <a:cxn ang="0">
                        <a:pos x="9" y="0"/>
                      </a:cxn>
                      <a:cxn ang="0">
                        <a:pos x="0" y="8"/>
                      </a:cxn>
                      <a:cxn ang="0">
                        <a:pos x="0" y="160"/>
                      </a:cxn>
                      <a:cxn ang="0">
                        <a:pos x="8" y="160"/>
                      </a:cxn>
                      <a:cxn ang="0">
                        <a:pos x="8" y="8"/>
                      </a:cxn>
                    </a:cxnLst>
                    <a:rect l="0" t="0" r="r" b="b"/>
                    <a:pathLst>
                      <a:path w="212" h="160">
                        <a:moveTo>
                          <a:pt x="8" y="8"/>
                        </a:moveTo>
                        <a:cubicBezTo>
                          <a:pt x="8" y="8"/>
                          <a:pt x="8" y="8"/>
                          <a:pt x="9" y="8"/>
                        </a:cubicBezTo>
                        <a:cubicBezTo>
                          <a:pt x="203" y="8"/>
                          <a:pt x="203" y="8"/>
                          <a:pt x="203" y="8"/>
                        </a:cubicBezTo>
                        <a:cubicBezTo>
                          <a:pt x="204" y="8"/>
                          <a:pt x="204" y="8"/>
                          <a:pt x="204" y="8"/>
                        </a:cubicBezTo>
                        <a:cubicBezTo>
                          <a:pt x="204" y="96"/>
                          <a:pt x="204" y="96"/>
                          <a:pt x="204" y="96"/>
                        </a:cubicBezTo>
                        <a:cubicBezTo>
                          <a:pt x="212" y="96"/>
                          <a:pt x="212" y="96"/>
                          <a:pt x="212" y="96"/>
                        </a:cubicBezTo>
                        <a:cubicBezTo>
                          <a:pt x="212" y="8"/>
                          <a:pt x="212" y="8"/>
                          <a:pt x="212" y="8"/>
                        </a:cubicBezTo>
                        <a:cubicBezTo>
                          <a:pt x="212" y="4"/>
                          <a:pt x="208" y="0"/>
                          <a:pt x="203" y="0"/>
                        </a:cubicBezTo>
                        <a:cubicBezTo>
                          <a:pt x="9" y="0"/>
                          <a:pt x="9" y="0"/>
                          <a:pt x="9" y="0"/>
                        </a:cubicBezTo>
                        <a:cubicBezTo>
                          <a:pt x="4" y="0"/>
                          <a:pt x="0" y="4"/>
                          <a:pt x="0" y="8"/>
                        </a:cubicBezTo>
                        <a:cubicBezTo>
                          <a:pt x="0" y="160"/>
                          <a:pt x="0" y="160"/>
                          <a:pt x="0" y="160"/>
                        </a:cubicBezTo>
                        <a:cubicBezTo>
                          <a:pt x="8" y="160"/>
                          <a:pt x="8" y="160"/>
                          <a:pt x="8" y="160"/>
                        </a:cubicBezTo>
                        <a:lnTo>
                          <a:pt x="8" y="8"/>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89" name="Rectangle 126"/>
                  <p:cNvSpPr>
                    <a:spLocks noChangeArrowheads="1"/>
                  </p:cNvSpPr>
                  <p:nvPr/>
                </p:nvSpPr>
                <p:spPr bwMode="auto">
                  <a:xfrm>
                    <a:off x="4017225" y="3365151"/>
                    <a:ext cx="13446" cy="106857"/>
                  </a:xfrm>
                  <a:prstGeom prst="rect">
                    <a:avLst/>
                  </a:pr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93" name="Freeform 127"/>
                  <p:cNvSpPr>
                    <a:spLocks noEditPoints="1"/>
                  </p:cNvSpPr>
                  <p:nvPr/>
                </p:nvSpPr>
                <p:spPr bwMode="auto">
                  <a:xfrm>
                    <a:off x="3635792" y="3472008"/>
                    <a:ext cx="434507" cy="53783"/>
                  </a:xfrm>
                  <a:custGeom>
                    <a:avLst/>
                    <a:gdLst/>
                    <a:ahLst/>
                    <a:cxnLst>
                      <a:cxn ang="0">
                        <a:pos x="249" y="0"/>
                      </a:cxn>
                      <a:cxn ang="0">
                        <a:pos x="236" y="0"/>
                      </a:cxn>
                      <a:cxn ang="0">
                        <a:pos x="228" y="0"/>
                      </a:cxn>
                      <a:cxn ang="0">
                        <a:pos x="228" y="1"/>
                      </a:cxn>
                      <a:cxn ang="0">
                        <a:pos x="227" y="0"/>
                      </a:cxn>
                      <a:cxn ang="0">
                        <a:pos x="104" y="0"/>
                      </a:cxn>
                      <a:cxn ang="0">
                        <a:pos x="33" y="0"/>
                      </a:cxn>
                      <a:cxn ang="0">
                        <a:pos x="32" y="1"/>
                      </a:cxn>
                      <a:cxn ang="0">
                        <a:pos x="32" y="0"/>
                      </a:cxn>
                      <a:cxn ang="0">
                        <a:pos x="24" y="0"/>
                      </a:cxn>
                      <a:cxn ang="0">
                        <a:pos x="11" y="0"/>
                      </a:cxn>
                      <a:cxn ang="0">
                        <a:pos x="0" y="11"/>
                      </a:cxn>
                      <a:cxn ang="0">
                        <a:pos x="0" y="18"/>
                      </a:cxn>
                      <a:cxn ang="0">
                        <a:pos x="11" y="32"/>
                      </a:cxn>
                      <a:cxn ang="0">
                        <a:pos x="104" y="32"/>
                      </a:cxn>
                      <a:cxn ang="0">
                        <a:pos x="249" y="32"/>
                      </a:cxn>
                      <a:cxn ang="0">
                        <a:pos x="260" y="18"/>
                      </a:cxn>
                      <a:cxn ang="0">
                        <a:pos x="260" y="11"/>
                      </a:cxn>
                      <a:cxn ang="0">
                        <a:pos x="249" y="0"/>
                      </a:cxn>
                      <a:cxn ang="0">
                        <a:pos x="113" y="20"/>
                      </a:cxn>
                      <a:cxn ang="0">
                        <a:pos x="107" y="15"/>
                      </a:cxn>
                      <a:cxn ang="0">
                        <a:pos x="113" y="9"/>
                      </a:cxn>
                      <a:cxn ang="0">
                        <a:pos x="118" y="15"/>
                      </a:cxn>
                      <a:cxn ang="0">
                        <a:pos x="113" y="20"/>
                      </a:cxn>
                      <a:cxn ang="0">
                        <a:pos x="130" y="20"/>
                      </a:cxn>
                      <a:cxn ang="0">
                        <a:pos x="124" y="15"/>
                      </a:cxn>
                      <a:cxn ang="0">
                        <a:pos x="130" y="9"/>
                      </a:cxn>
                      <a:cxn ang="0">
                        <a:pos x="135" y="15"/>
                      </a:cxn>
                      <a:cxn ang="0">
                        <a:pos x="130" y="20"/>
                      </a:cxn>
                      <a:cxn ang="0">
                        <a:pos x="147" y="20"/>
                      </a:cxn>
                      <a:cxn ang="0">
                        <a:pos x="141" y="15"/>
                      </a:cxn>
                      <a:cxn ang="0">
                        <a:pos x="147" y="9"/>
                      </a:cxn>
                      <a:cxn ang="0">
                        <a:pos x="152" y="15"/>
                      </a:cxn>
                      <a:cxn ang="0">
                        <a:pos x="147" y="20"/>
                      </a:cxn>
                      <a:cxn ang="0">
                        <a:pos x="236" y="20"/>
                      </a:cxn>
                      <a:cxn ang="0">
                        <a:pos x="188" y="20"/>
                      </a:cxn>
                      <a:cxn ang="0">
                        <a:pos x="188" y="8"/>
                      </a:cxn>
                      <a:cxn ang="0">
                        <a:pos x="227" y="8"/>
                      </a:cxn>
                      <a:cxn ang="0">
                        <a:pos x="236" y="8"/>
                      </a:cxn>
                      <a:cxn ang="0">
                        <a:pos x="236" y="20"/>
                      </a:cxn>
                    </a:cxnLst>
                    <a:rect l="0" t="0" r="r" b="b"/>
                    <a:pathLst>
                      <a:path w="260" h="32">
                        <a:moveTo>
                          <a:pt x="249" y="0"/>
                        </a:moveTo>
                        <a:cubicBezTo>
                          <a:pt x="236" y="0"/>
                          <a:pt x="236" y="0"/>
                          <a:pt x="236" y="0"/>
                        </a:cubicBezTo>
                        <a:cubicBezTo>
                          <a:pt x="228" y="0"/>
                          <a:pt x="228" y="0"/>
                          <a:pt x="228" y="0"/>
                        </a:cubicBezTo>
                        <a:cubicBezTo>
                          <a:pt x="228" y="1"/>
                          <a:pt x="228" y="1"/>
                          <a:pt x="228" y="1"/>
                        </a:cubicBezTo>
                        <a:cubicBezTo>
                          <a:pt x="228" y="1"/>
                          <a:pt x="228" y="0"/>
                          <a:pt x="227" y="0"/>
                        </a:cubicBezTo>
                        <a:cubicBezTo>
                          <a:pt x="104" y="0"/>
                          <a:pt x="104" y="0"/>
                          <a:pt x="104" y="0"/>
                        </a:cubicBezTo>
                        <a:cubicBezTo>
                          <a:pt x="33" y="0"/>
                          <a:pt x="33" y="0"/>
                          <a:pt x="33" y="0"/>
                        </a:cubicBezTo>
                        <a:cubicBezTo>
                          <a:pt x="32" y="0"/>
                          <a:pt x="32" y="1"/>
                          <a:pt x="32" y="1"/>
                        </a:cubicBezTo>
                        <a:cubicBezTo>
                          <a:pt x="32" y="0"/>
                          <a:pt x="32" y="0"/>
                          <a:pt x="32" y="0"/>
                        </a:cubicBezTo>
                        <a:cubicBezTo>
                          <a:pt x="24" y="0"/>
                          <a:pt x="24" y="0"/>
                          <a:pt x="24" y="0"/>
                        </a:cubicBezTo>
                        <a:cubicBezTo>
                          <a:pt x="11" y="0"/>
                          <a:pt x="11" y="0"/>
                          <a:pt x="11" y="0"/>
                        </a:cubicBezTo>
                        <a:cubicBezTo>
                          <a:pt x="4" y="0"/>
                          <a:pt x="0" y="4"/>
                          <a:pt x="0" y="11"/>
                        </a:cubicBezTo>
                        <a:cubicBezTo>
                          <a:pt x="0" y="18"/>
                          <a:pt x="0" y="18"/>
                          <a:pt x="0" y="18"/>
                        </a:cubicBezTo>
                        <a:cubicBezTo>
                          <a:pt x="0" y="25"/>
                          <a:pt x="4" y="32"/>
                          <a:pt x="11" y="32"/>
                        </a:cubicBezTo>
                        <a:cubicBezTo>
                          <a:pt x="104" y="32"/>
                          <a:pt x="104" y="32"/>
                          <a:pt x="104" y="32"/>
                        </a:cubicBezTo>
                        <a:cubicBezTo>
                          <a:pt x="249" y="32"/>
                          <a:pt x="249" y="32"/>
                          <a:pt x="249" y="32"/>
                        </a:cubicBezTo>
                        <a:cubicBezTo>
                          <a:pt x="256" y="32"/>
                          <a:pt x="260" y="25"/>
                          <a:pt x="260" y="18"/>
                        </a:cubicBezTo>
                        <a:cubicBezTo>
                          <a:pt x="260" y="11"/>
                          <a:pt x="260" y="11"/>
                          <a:pt x="260" y="11"/>
                        </a:cubicBezTo>
                        <a:cubicBezTo>
                          <a:pt x="260" y="4"/>
                          <a:pt x="256" y="0"/>
                          <a:pt x="249" y="0"/>
                        </a:cubicBezTo>
                        <a:close/>
                        <a:moveTo>
                          <a:pt x="113" y="20"/>
                        </a:moveTo>
                        <a:cubicBezTo>
                          <a:pt x="110" y="20"/>
                          <a:pt x="107" y="18"/>
                          <a:pt x="107" y="15"/>
                        </a:cubicBezTo>
                        <a:cubicBezTo>
                          <a:pt x="107" y="12"/>
                          <a:pt x="110" y="9"/>
                          <a:pt x="113" y="9"/>
                        </a:cubicBezTo>
                        <a:cubicBezTo>
                          <a:pt x="116" y="9"/>
                          <a:pt x="118" y="12"/>
                          <a:pt x="118" y="15"/>
                        </a:cubicBezTo>
                        <a:cubicBezTo>
                          <a:pt x="118" y="18"/>
                          <a:pt x="116" y="20"/>
                          <a:pt x="113" y="20"/>
                        </a:cubicBezTo>
                        <a:close/>
                        <a:moveTo>
                          <a:pt x="130" y="20"/>
                        </a:moveTo>
                        <a:cubicBezTo>
                          <a:pt x="127" y="20"/>
                          <a:pt x="124" y="18"/>
                          <a:pt x="124" y="15"/>
                        </a:cubicBezTo>
                        <a:cubicBezTo>
                          <a:pt x="124" y="12"/>
                          <a:pt x="127" y="9"/>
                          <a:pt x="130" y="9"/>
                        </a:cubicBezTo>
                        <a:cubicBezTo>
                          <a:pt x="133" y="9"/>
                          <a:pt x="135" y="12"/>
                          <a:pt x="135" y="15"/>
                        </a:cubicBezTo>
                        <a:cubicBezTo>
                          <a:pt x="135" y="18"/>
                          <a:pt x="133" y="20"/>
                          <a:pt x="130" y="20"/>
                        </a:cubicBezTo>
                        <a:close/>
                        <a:moveTo>
                          <a:pt x="147" y="20"/>
                        </a:moveTo>
                        <a:cubicBezTo>
                          <a:pt x="144" y="20"/>
                          <a:pt x="141" y="18"/>
                          <a:pt x="141" y="15"/>
                        </a:cubicBezTo>
                        <a:cubicBezTo>
                          <a:pt x="141" y="12"/>
                          <a:pt x="144" y="9"/>
                          <a:pt x="147" y="9"/>
                        </a:cubicBezTo>
                        <a:cubicBezTo>
                          <a:pt x="150" y="9"/>
                          <a:pt x="152" y="12"/>
                          <a:pt x="152" y="15"/>
                        </a:cubicBezTo>
                        <a:cubicBezTo>
                          <a:pt x="152" y="18"/>
                          <a:pt x="150" y="20"/>
                          <a:pt x="147" y="20"/>
                        </a:cubicBezTo>
                        <a:close/>
                        <a:moveTo>
                          <a:pt x="236" y="20"/>
                        </a:moveTo>
                        <a:cubicBezTo>
                          <a:pt x="188" y="20"/>
                          <a:pt x="188" y="20"/>
                          <a:pt x="188" y="20"/>
                        </a:cubicBezTo>
                        <a:cubicBezTo>
                          <a:pt x="188" y="8"/>
                          <a:pt x="188" y="8"/>
                          <a:pt x="188" y="8"/>
                        </a:cubicBezTo>
                        <a:cubicBezTo>
                          <a:pt x="227" y="8"/>
                          <a:pt x="227" y="8"/>
                          <a:pt x="227" y="8"/>
                        </a:cubicBezTo>
                        <a:cubicBezTo>
                          <a:pt x="236" y="8"/>
                          <a:pt x="236" y="8"/>
                          <a:pt x="236" y="8"/>
                        </a:cubicBezTo>
                        <a:lnTo>
                          <a:pt x="236" y="2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95" name="Freeform 128"/>
                  <p:cNvSpPr>
                    <a:spLocks/>
                  </p:cNvSpPr>
                  <p:nvPr/>
                </p:nvSpPr>
                <p:spPr bwMode="auto">
                  <a:xfrm>
                    <a:off x="3689575" y="3472008"/>
                    <a:ext cx="120303" cy="2123"/>
                  </a:xfrm>
                  <a:custGeom>
                    <a:avLst/>
                    <a:gdLst/>
                    <a:ahLst/>
                    <a:cxnLst>
                      <a:cxn ang="0">
                        <a:pos x="0" y="0"/>
                      </a:cxn>
                      <a:cxn ang="0">
                        <a:pos x="0" y="1"/>
                      </a:cxn>
                      <a:cxn ang="0">
                        <a:pos x="1" y="0"/>
                      </a:cxn>
                      <a:cxn ang="0">
                        <a:pos x="72" y="0"/>
                      </a:cxn>
                      <a:cxn ang="0">
                        <a:pos x="72" y="0"/>
                      </a:cxn>
                      <a:cxn ang="0">
                        <a:pos x="0" y="0"/>
                      </a:cxn>
                    </a:cxnLst>
                    <a:rect l="0" t="0" r="r" b="b"/>
                    <a:pathLst>
                      <a:path w="72" h="1">
                        <a:moveTo>
                          <a:pt x="0" y="0"/>
                        </a:moveTo>
                        <a:cubicBezTo>
                          <a:pt x="0" y="1"/>
                          <a:pt x="0" y="1"/>
                          <a:pt x="0" y="1"/>
                        </a:cubicBezTo>
                        <a:cubicBezTo>
                          <a:pt x="0" y="1"/>
                          <a:pt x="0" y="0"/>
                          <a:pt x="1" y="0"/>
                        </a:cubicBezTo>
                        <a:cubicBezTo>
                          <a:pt x="72" y="0"/>
                          <a:pt x="72" y="0"/>
                          <a:pt x="72" y="0"/>
                        </a:cubicBezTo>
                        <a:cubicBezTo>
                          <a:pt x="72" y="0"/>
                          <a:pt x="72" y="0"/>
                          <a:pt x="72" y="0"/>
                        </a:cubicBezTo>
                        <a:lnTo>
                          <a:pt x="0" y="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sp>
                <p:nvSpPr>
                  <p:cNvPr id="396" name="Freeform 129"/>
                  <p:cNvSpPr>
                    <a:spLocks/>
                  </p:cNvSpPr>
                  <p:nvPr/>
                </p:nvSpPr>
                <p:spPr bwMode="auto">
                  <a:xfrm>
                    <a:off x="3809878" y="3472008"/>
                    <a:ext cx="207347" cy="2123"/>
                  </a:xfrm>
                  <a:custGeom>
                    <a:avLst/>
                    <a:gdLst/>
                    <a:ahLst/>
                    <a:cxnLst>
                      <a:cxn ang="0">
                        <a:pos x="124" y="1"/>
                      </a:cxn>
                      <a:cxn ang="0">
                        <a:pos x="124" y="0"/>
                      </a:cxn>
                      <a:cxn ang="0">
                        <a:pos x="0" y="0"/>
                      </a:cxn>
                      <a:cxn ang="0">
                        <a:pos x="0" y="0"/>
                      </a:cxn>
                      <a:cxn ang="0">
                        <a:pos x="123" y="0"/>
                      </a:cxn>
                      <a:cxn ang="0">
                        <a:pos x="124" y="1"/>
                      </a:cxn>
                    </a:cxnLst>
                    <a:rect l="0" t="0" r="r" b="b"/>
                    <a:pathLst>
                      <a:path w="124" h="1">
                        <a:moveTo>
                          <a:pt x="124" y="1"/>
                        </a:moveTo>
                        <a:cubicBezTo>
                          <a:pt x="124" y="0"/>
                          <a:pt x="124" y="0"/>
                          <a:pt x="124" y="0"/>
                        </a:cubicBezTo>
                        <a:cubicBezTo>
                          <a:pt x="0" y="0"/>
                          <a:pt x="0" y="0"/>
                          <a:pt x="0" y="0"/>
                        </a:cubicBezTo>
                        <a:cubicBezTo>
                          <a:pt x="0" y="0"/>
                          <a:pt x="0" y="0"/>
                          <a:pt x="0" y="0"/>
                        </a:cubicBezTo>
                        <a:cubicBezTo>
                          <a:pt x="123" y="0"/>
                          <a:pt x="123" y="0"/>
                          <a:pt x="123" y="0"/>
                        </a:cubicBezTo>
                        <a:cubicBezTo>
                          <a:pt x="124" y="0"/>
                          <a:pt x="124" y="1"/>
                          <a:pt x="124" y="1"/>
                        </a:cubicBez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grpSp>
          </p:grpSp>
          <p:grpSp>
            <p:nvGrpSpPr>
              <p:cNvPr id="6" name="Group 5"/>
              <p:cNvGrpSpPr/>
              <p:nvPr/>
            </p:nvGrpSpPr>
            <p:grpSpPr>
              <a:xfrm>
                <a:off x="8364829" y="1098407"/>
                <a:ext cx="441566" cy="443411"/>
                <a:chOff x="8291353" y="1318827"/>
                <a:chExt cx="585097" cy="587542"/>
              </a:xfrm>
            </p:grpSpPr>
            <p:sp>
              <p:nvSpPr>
                <p:cNvPr id="351" name="Oval 263"/>
                <p:cNvSpPr>
                  <a:spLocks/>
                </p:cNvSpPr>
                <p:nvPr/>
              </p:nvSpPr>
              <p:spPr bwMode="auto">
                <a:xfrm>
                  <a:off x="8291353" y="1318827"/>
                  <a:ext cx="585097" cy="587542"/>
                </a:xfrm>
                <a:prstGeom prst="ellipse">
                  <a:avLst/>
                </a:prstGeom>
                <a:gradFill flip="none" rotWithShape="1">
                  <a:gsLst>
                    <a:gs pos="100000">
                      <a:srgbClr val="429E3C"/>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rgbClr val="545454"/>
                    </a:solidFill>
                  </a:endParaRPr>
                </a:p>
              </p:txBody>
            </p:sp>
            <p:pic>
              <p:nvPicPr>
                <p:cNvPr id="352" name="Picture 351" descr="blue device icons.ai"/>
                <p:cNvPicPr>
                  <a:picLocks noChangeAspect="1"/>
                </p:cNvPicPr>
                <p:nvPr/>
              </p:nvPicPr>
              <p:blipFill>
                <a:blip r:embed="rId10" cstate="print"/>
                <a:srcRect l="76389" t="6435" r="11868" b="81111"/>
                <a:stretch>
                  <a:fillRect/>
                </a:stretch>
              </p:blipFill>
              <p:spPr>
                <a:xfrm>
                  <a:off x="8401538" y="1416480"/>
                  <a:ext cx="250270" cy="343571"/>
                </a:xfrm>
                <a:prstGeom prst="rect">
                  <a:avLst/>
                </a:prstGeom>
              </p:spPr>
            </p:pic>
            <p:pic>
              <p:nvPicPr>
                <p:cNvPr id="353" name="Picture 352" descr="blue device icons.ai"/>
                <p:cNvPicPr>
                  <a:picLocks noChangeAspect="1"/>
                </p:cNvPicPr>
                <p:nvPr/>
              </p:nvPicPr>
              <p:blipFill>
                <a:blip r:embed="rId11" cstate="print"/>
                <a:srcRect l="38078" t="8009" r="53654" b="81204"/>
                <a:stretch>
                  <a:fillRect/>
                </a:stretch>
              </p:blipFill>
              <p:spPr>
                <a:xfrm>
                  <a:off x="8621675" y="1546251"/>
                  <a:ext cx="152571" cy="257668"/>
                </a:xfrm>
                <a:prstGeom prst="rect">
                  <a:avLst/>
                </a:prstGeom>
              </p:spPr>
            </p:pic>
          </p:grpSp>
          <p:grpSp>
            <p:nvGrpSpPr>
              <p:cNvPr id="363" name="Group 362"/>
              <p:cNvGrpSpPr/>
              <p:nvPr/>
            </p:nvGrpSpPr>
            <p:grpSpPr>
              <a:xfrm>
                <a:off x="9061457" y="965652"/>
                <a:ext cx="269751" cy="270880"/>
                <a:chOff x="8584588" y="2323064"/>
                <a:chExt cx="697944" cy="700864"/>
              </a:xfrm>
            </p:grpSpPr>
            <p:sp>
              <p:nvSpPr>
                <p:cNvPr id="364" name="Oval 263"/>
                <p:cNvSpPr>
                  <a:spLocks/>
                </p:cNvSpPr>
                <p:nvPr/>
              </p:nvSpPr>
              <p:spPr bwMode="auto">
                <a:xfrm>
                  <a:off x="8584588" y="2323064"/>
                  <a:ext cx="697944" cy="700864"/>
                </a:xfrm>
                <a:prstGeom prst="ellipse">
                  <a:avLst/>
                </a:prstGeom>
                <a:gradFill>
                  <a:gsLst>
                    <a:gs pos="0">
                      <a:srgbClr val="CBDB2A"/>
                    </a:gs>
                    <a:gs pos="50000">
                      <a:srgbClr val="3EB549"/>
                    </a:gs>
                    <a:gs pos="100000">
                      <a:srgbClr val="02928C"/>
                    </a:gs>
                  </a:gsLst>
                  <a:lin ang="5400000" scaled="0"/>
                </a:gradFill>
                <a:ln>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lt1"/>
                    </a:solidFill>
                  </a:endParaRPr>
                </a:p>
              </p:txBody>
            </p:sp>
            <p:grpSp>
              <p:nvGrpSpPr>
                <p:cNvPr id="365" name="Group 364"/>
                <p:cNvGrpSpPr/>
                <p:nvPr/>
              </p:nvGrpSpPr>
              <p:grpSpPr>
                <a:xfrm>
                  <a:off x="8693054" y="2443895"/>
                  <a:ext cx="491172" cy="497359"/>
                  <a:chOff x="2607296" y="4200831"/>
                  <a:chExt cx="500891" cy="507199"/>
                </a:xfrm>
              </p:grpSpPr>
              <p:sp>
                <p:nvSpPr>
                  <p:cNvPr id="366" name="Freeform 25"/>
                  <p:cNvSpPr>
                    <a:spLocks/>
                  </p:cNvSpPr>
                  <p:nvPr/>
                </p:nvSpPr>
                <p:spPr bwMode="auto">
                  <a:xfrm>
                    <a:off x="2610806" y="4200831"/>
                    <a:ext cx="288676" cy="184149"/>
                  </a:xfrm>
                  <a:custGeom>
                    <a:avLst/>
                    <a:gdLst>
                      <a:gd name="T0" fmla="*/ 1300 w 1300"/>
                      <a:gd name="T1" fmla="*/ 18 h 829"/>
                      <a:gd name="T2" fmla="*/ 1098 w 1300"/>
                      <a:gd name="T3" fmla="*/ 0 h 829"/>
                      <a:gd name="T4" fmla="*/ 0 w 1300"/>
                      <a:gd name="T5" fmla="*/ 829 h 829"/>
                      <a:gd name="T6" fmla="*/ 918 w 1300"/>
                      <a:gd name="T7" fmla="*/ 437 h 829"/>
                      <a:gd name="T8" fmla="*/ 1300 w 1300"/>
                      <a:gd name="T9" fmla="*/ 18 h 829"/>
                    </a:gdLst>
                    <a:ahLst/>
                    <a:cxnLst>
                      <a:cxn ang="0">
                        <a:pos x="T0" y="T1"/>
                      </a:cxn>
                      <a:cxn ang="0">
                        <a:pos x="T2" y="T3"/>
                      </a:cxn>
                      <a:cxn ang="0">
                        <a:pos x="T4" y="T5"/>
                      </a:cxn>
                      <a:cxn ang="0">
                        <a:pos x="T6" y="T7"/>
                      </a:cxn>
                      <a:cxn ang="0">
                        <a:pos x="T8" y="T9"/>
                      </a:cxn>
                    </a:cxnLst>
                    <a:rect l="0" t="0" r="r" b="b"/>
                    <a:pathLst>
                      <a:path w="1300" h="829">
                        <a:moveTo>
                          <a:pt x="1300" y="18"/>
                        </a:moveTo>
                        <a:cubicBezTo>
                          <a:pt x="1234" y="6"/>
                          <a:pt x="1167" y="0"/>
                          <a:pt x="1098" y="0"/>
                        </a:cubicBezTo>
                        <a:cubicBezTo>
                          <a:pt x="576" y="0"/>
                          <a:pt x="136" y="350"/>
                          <a:pt x="0" y="829"/>
                        </a:cubicBezTo>
                        <a:cubicBezTo>
                          <a:pt x="286" y="609"/>
                          <a:pt x="600" y="445"/>
                          <a:pt x="918" y="437"/>
                        </a:cubicBezTo>
                        <a:cubicBezTo>
                          <a:pt x="989" y="284"/>
                          <a:pt x="1118" y="145"/>
                          <a:pt x="1300" y="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3" name="Freeform 26"/>
                  <p:cNvSpPr>
                    <a:spLocks/>
                  </p:cNvSpPr>
                  <p:nvPr/>
                </p:nvSpPr>
                <p:spPr bwMode="auto">
                  <a:xfrm>
                    <a:off x="3011726" y="4543876"/>
                    <a:ext cx="79974" cy="109087"/>
                  </a:xfrm>
                  <a:custGeom>
                    <a:avLst/>
                    <a:gdLst>
                      <a:gd name="T0" fmla="*/ 106 w 360"/>
                      <a:gd name="T1" fmla="*/ 5 h 492"/>
                      <a:gd name="T2" fmla="*/ 0 w 360"/>
                      <a:gd name="T3" fmla="*/ 492 h 492"/>
                      <a:gd name="T4" fmla="*/ 360 w 360"/>
                      <a:gd name="T5" fmla="*/ 0 h 492"/>
                      <a:gd name="T6" fmla="*/ 106 w 360"/>
                      <a:gd name="T7" fmla="*/ 5 h 492"/>
                    </a:gdLst>
                    <a:ahLst/>
                    <a:cxnLst>
                      <a:cxn ang="0">
                        <a:pos x="T0" y="T1"/>
                      </a:cxn>
                      <a:cxn ang="0">
                        <a:pos x="T2" y="T3"/>
                      </a:cxn>
                      <a:cxn ang="0">
                        <a:pos x="T4" y="T5"/>
                      </a:cxn>
                      <a:cxn ang="0">
                        <a:pos x="T6" y="T7"/>
                      </a:cxn>
                    </a:cxnLst>
                    <a:rect l="0" t="0" r="r" b="b"/>
                    <a:pathLst>
                      <a:path w="360" h="492">
                        <a:moveTo>
                          <a:pt x="106" y="5"/>
                        </a:moveTo>
                        <a:cubicBezTo>
                          <a:pt x="94" y="156"/>
                          <a:pt x="58" y="318"/>
                          <a:pt x="0" y="492"/>
                        </a:cubicBezTo>
                        <a:cubicBezTo>
                          <a:pt x="161" y="365"/>
                          <a:pt x="286" y="195"/>
                          <a:pt x="360" y="0"/>
                        </a:cubicBezTo>
                        <a:cubicBezTo>
                          <a:pt x="276" y="5"/>
                          <a:pt x="191" y="7"/>
                          <a:pt x="106" y="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4" name="Freeform 27"/>
                  <p:cNvSpPr>
                    <a:spLocks/>
                  </p:cNvSpPr>
                  <p:nvPr/>
                </p:nvSpPr>
                <p:spPr bwMode="auto">
                  <a:xfrm>
                    <a:off x="2876333" y="4235551"/>
                    <a:ext cx="231854" cy="256757"/>
                  </a:xfrm>
                  <a:custGeom>
                    <a:avLst/>
                    <a:gdLst>
                      <a:gd name="T0" fmla="*/ 478 w 1043"/>
                      <a:gd name="T1" fmla="*/ 0 h 1156"/>
                      <a:gd name="T2" fmla="*/ 0 w 1043"/>
                      <a:gd name="T3" fmla="*/ 317 h 1156"/>
                      <a:gd name="T4" fmla="*/ 376 w 1043"/>
                      <a:gd name="T5" fmla="*/ 519 h 1156"/>
                      <a:gd name="T6" fmla="*/ 715 w 1043"/>
                      <a:gd name="T7" fmla="*/ 1152 h 1156"/>
                      <a:gd name="T8" fmla="*/ 1031 w 1043"/>
                      <a:gd name="T9" fmla="*/ 1147 h 1156"/>
                      <a:gd name="T10" fmla="*/ 1043 w 1043"/>
                      <a:gd name="T11" fmla="*/ 985 h 1156"/>
                      <a:gd name="T12" fmla="*/ 478 w 1043"/>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1043" h="1156">
                        <a:moveTo>
                          <a:pt x="478" y="0"/>
                        </a:moveTo>
                        <a:cubicBezTo>
                          <a:pt x="253" y="85"/>
                          <a:pt x="89" y="187"/>
                          <a:pt x="0" y="317"/>
                        </a:cubicBezTo>
                        <a:cubicBezTo>
                          <a:pt x="126" y="353"/>
                          <a:pt x="252" y="418"/>
                          <a:pt x="376" y="519"/>
                        </a:cubicBezTo>
                        <a:cubicBezTo>
                          <a:pt x="581" y="686"/>
                          <a:pt x="690" y="898"/>
                          <a:pt x="715" y="1152"/>
                        </a:cubicBezTo>
                        <a:cubicBezTo>
                          <a:pt x="825" y="1156"/>
                          <a:pt x="934" y="1152"/>
                          <a:pt x="1031" y="1147"/>
                        </a:cubicBezTo>
                        <a:cubicBezTo>
                          <a:pt x="1039" y="1094"/>
                          <a:pt x="1043" y="1040"/>
                          <a:pt x="1043" y="985"/>
                        </a:cubicBezTo>
                        <a:cubicBezTo>
                          <a:pt x="1043" y="565"/>
                          <a:pt x="816" y="198"/>
                          <a:pt x="47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5" name="Freeform 28"/>
                  <p:cNvSpPr>
                    <a:spLocks/>
                  </p:cNvSpPr>
                  <p:nvPr/>
                </p:nvSpPr>
                <p:spPr bwMode="auto">
                  <a:xfrm>
                    <a:off x="2607296" y="4369195"/>
                    <a:ext cx="354621" cy="338835"/>
                  </a:xfrm>
                  <a:custGeom>
                    <a:avLst/>
                    <a:gdLst>
                      <a:gd name="T0" fmla="*/ 884 w 1596"/>
                      <a:gd name="T1" fmla="*/ 104 h 1524"/>
                      <a:gd name="T2" fmla="*/ 871 w 1596"/>
                      <a:gd name="T3" fmla="*/ 0 h 1524"/>
                      <a:gd name="T4" fmla="*/ 0 w 1596"/>
                      <a:gd name="T5" fmla="*/ 638 h 1524"/>
                      <a:gd name="T6" fmla="*/ 1113 w 1596"/>
                      <a:gd name="T7" fmla="*/ 1524 h 1524"/>
                      <a:gd name="T8" fmla="*/ 1300 w 1596"/>
                      <a:gd name="T9" fmla="*/ 1509 h 1524"/>
                      <a:gd name="T10" fmla="*/ 1596 w 1596"/>
                      <a:gd name="T11" fmla="*/ 756 h 1524"/>
                      <a:gd name="T12" fmla="*/ 884 w 1596"/>
                      <a:gd name="T13" fmla="*/ 104 h 1524"/>
                    </a:gdLst>
                    <a:ahLst/>
                    <a:cxnLst>
                      <a:cxn ang="0">
                        <a:pos x="T0" y="T1"/>
                      </a:cxn>
                      <a:cxn ang="0">
                        <a:pos x="T2" y="T3"/>
                      </a:cxn>
                      <a:cxn ang="0">
                        <a:pos x="T4" y="T5"/>
                      </a:cxn>
                      <a:cxn ang="0">
                        <a:pos x="T6" y="T7"/>
                      </a:cxn>
                      <a:cxn ang="0">
                        <a:pos x="T8" y="T9"/>
                      </a:cxn>
                      <a:cxn ang="0">
                        <a:pos x="T10" y="T11"/>
                      </a:cxn>
                      <a:cxn ang="0">
                        <a:pos x="T12" y="T13"/>
                      </a:cxn>
                    </a:cxnLst>
                    <a:rect l="0" t="0" r="r" b="b"/>
                    <a:pathLst>
                      <a:path w="1596" h="1524">
                        <a:moveTo>
                          <a:pt x="884" y="104"/>
                        </a:moveTo>
                        <a:cubicBezTo>
                          <a:pt x="877" y="69"/>
                          <a:pt x="873" y="34"/>
                          <a:pt x="871" y="0"/>
                        </a:cubicBezTo>
                        <a:cubicBezTo>
                          <a:pt x="548" y="47"/>
                          <a:pt x="243" y="358"/>
                          <a:pt x="0" y="638"/>
                        </a:cubicBezTo>
                        <a:cubicBezTo>
                          <a:pt x="116" y="1145"/>
                          <a:pt x="570" y="1524"/>
                          <a:pt x="1113" y="1524"/>
                        </a:cubicBezTo>
                        <a:cubicBezTo>
                          <a:pt x="1176" y="1524"/>
                          <a:pt x="1239" y="1519"/>
                          <a:pt x="1300" y="1509"/>
                        </a:cubicBezTo>
                        <a:cubicBezTo>
                          <a:pt x="1461" y="1222"/>
                          <a:pt x="1571" y="974"/>
                          <a:pt x="1596" y="756"/>
                        </a:cubicBezTo>
                        <a:cubicBezTo>
                          <a:pt x="1249" y="689"/>
                          <a:pt x="961" y="509"/>
                          <a:pt x="884" y="10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6" name="Freeform 29"/>
                  <p:cNvSpPr>
                    <a:spLocks/>
                  </p:cNvSpPr>
                  <p:nvPr/>
                </p:nvSpPr>
                <p:spPr bwMode="auto">
                  <a:xfrm>
                    <a:off x="2859490" y="4375163"/>
                    <a:ext cx="99265" cy="105930"/>
                  </a:xfrm>
                  <a:custGeom>
                    <a:avLst/>
                    <a:gdLst>
                      <a:gd name="T0" fmla="*/ 222 w 447"/>
                      <a:gd name="T1" fmla="*/ 134 h 477"/>
                      <a:gd name="T2" fmla="*/ 0 w 447"/>
                      <a:gd name="T3" fmla="*/ 0 h 477"/>
                      <a:gd name="T4" fmla="*/ 8 w 447"/>
                      <a:gd name="T5" fmla="*/ 48 h 477"/>
                      <a:gd name="T6" fmla="*/ 447 w 447"/>
                      <a:gd name="T7" fmla="*/ 477 h 477"/>
                      <a:gd name="T8" fmla="*/ 222 w 447"/>
                      <a:gd name="T9" fmla="*/ 134 h 477"/>
                    </a:gdLst>
                    <a:ahLst/>
                    <a:cxnLst>
                      <a:cxn ang="0">
                        <a:pos x="T0" y="T1"/>
                      </a:cxn>
                      <a:cxn ang="0">
                        <a:pos x="T2" y="T3"/>
                      </a:cxn>
                      <a:cxn ang="0">
                        <a:pos x="T4" y="T5"/>
                      </a:cxn>
                      <a:cxn ang="0">
                        <a:pos x="T6" y="T7"/>
                      </a:cxn>
                      <a:cxn ang="0">
                        <a:pos x="T8" y="T9"/>
                      </a:cxn>
                    </a:cxnLst>
                    <a:rect l="0" t="0" r="r" b="b"/>
                    <a:pathLst>
                      <a:path w="447" h="477">
                        <a:moveTo>
                          <a:pt x="222" y="134"/>
                        </a:moveTo>
                        <a:cubicBezTo>
                          <a:pt x="148" y="70"/>
                          <a:pt x="74" y="26"/>
                          <a:pt x="0" y="0"/>
                        </a:cubicBezTo>
                        <a:cubicBezTo>
                          <a:pt x="2" y="16"/>
                          <a:pt x="4" y="31"/>
                          <a:pt x="8" y="48"/>
                        </a:cubicBezTo>
                        <a:cubicBezTo>
                          <a:pt x="55" y="295"/>
                          <a:pt x="232" y="419"/>
                          <a:pt x="447" y="477"/>
                        </a:cubicBezTo>
                        <a:cubicBezTo>
                          <a:pt x="415" y="354"/>
                          <a:pt x="343" y="240"/>
                          <a:pt x="222" y="1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397" name="Group 396"/>
              <p:cNvGrpSpPr/>
              <p:nvPr/>
            </p:nvGrpSpPr>
            <p:grpSpPr>
              <a:xfrm>
                <a:off x="8605072" y="981600"/>
                <a:ext cx="269751" cy="270880"/>
                <a:chOff x="8584588" y="2323064"/>
                <a:chExt cx="697944" cy="700864"/>
              </a:xfrm>
            </p:grpSpPr>
            <p:sp>
              <p:nvSpPr>
                <p:cNvPr id="398" name="Oval 263"/>
                <p:cNvSpPr>
                  <a:spLocks/>
                </p:cNvSpPr>
                <p:nvPr/>
              </p:nvSpPr>
              <p:spPr bwMode="auto">
                <a:xfrm>
                  <a:off x="8584588" y="2323064"/>
                  <a:ext cx="697944" cy="700864"/>
                </a:xfrm>
                <a:prstGeom prst="ellipse">
                  <a:avLst/>
                </a:prstGeom>
                <a:gradFill>
                  <a:gsLst>
                    <a:gs pos="0">
                      <a:srgbClr val="CBDB2A"/>
                    </a:gs>
                    <a:gs pos="50000">
                      <a:srgbClr val="3EB549"/>
                    </a:gs>
                    <a:gs pos="100000">
                      <a:srgbClr val="02928C"/>
                    </a:gs>
                  </a:gsLst>
                  <a:lin ang="5400000" scaled="0"/>
                </a:gradFill>
                <a:ln>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lt1"/>
                    </a:solidFill>
                  </a:endParaRPr>
                </a:p>
              </p:txBody>
            </p:sp>
            <p:grpSp>
              <p:nvGrpSpPr>
                <p:cNvPr id="403" name="Group 402"/>
                <p:cNvGrpSpPr/>
                <p:nvPr/>
              </p:nvGrpSpPr>
              <p:grpSpPr>
                <a:xfrm>
                  <a:off x="8693054" y="2443895"/>
                  <a:ext cx="491172" cy="497359"/>
                  <a:chOff x="2607296" y="4200831"/>
                  <a:chExt cx="500891" cy="507199"/>
                </a:xfrm>
              </p:grpSpPr>
              <p:sp>
                <p:nvSpPr>
                  <p:cNvPr id="406" name="Freeform 25"/>
                  <p:cNvSpPr>
                    <a:spLocks/>
                  </p:cNvSpPr>
                  <p:nvPr/>
                </p:nvSpPr>
                <p:spPr bwMode="auto">
                  <a:xfrm>
                    <a:off x="2610806" y="4200831"/>
                    <a:ext cx="288676" cy="184149"/>
                  </a:xfrm>
                  <a:custGeom>
                    <a:avLst/>
                    <a:gdLst>
                      <a:gd name="T0" fmla="*/ 1300 w 1300"/>
                      <a:gd name="T1" fmla="*/ 18 h 829"/>
                      <a:gd name="T2" fmla="*/ 1098 w 1300"/>
                      <a:gd name="T3" fmla="*/ 0 h 829"/>
                      <a:gd name="T4" fmla="*/ 0 w 1300"/>
                      <a:gd name="T5" fmla="*/ 829 h 829"/>
                      <a:gd name="T6" fmla="*/ 918 w 1300"/>
                      <a:gd name="T7" fmla="*/ 437 h 829"/>
                      <a:gd name="T8" fmla="*/ 1300 w 1300"/>
                      <a:gd name="T9" fmla="*/ 18 h 829"/>
                    </a:gdLst>
                    <a:ahLst/>
                    <a:cxnLst>
                      <a:cxn ang="0">
                        <a:pos x="T0" y="T1"/>
                      </a:cxn>
                      <a:cxn ang="0">
                        <a:pos x="T2" y="T3"/>
                      </a:cxn>
                      <a:cxn ang="0">
                        <a:pos x="T4" y="T5"/>
                      </a:cxn>
                      <a:cxn ang="0">
                        <a:pos x="T6" y="T7"/>
                      </a:cxn>
                      <a:cxn ang="0">
                        <a:pos x="T8" y="T9"/>
                      </a:cxn>
                    </a:cxnLst>
                    <a:rect l="0" t="0" r="r" b="b"/>
                    <a:pathLst>
                      <a:path w="1300" h="829">
                        <a:moveTo>
                          <a:pt x="1300" y="18"/>
                        </a:moveTo>
                        <a:cubicBezTo>
                          <a:pt x="1234" y="6"/>
                          <a:pt x="1167" y="0"/>
                          <a:pt x="1098" y="0"/>
                        </a:cubicBezTo>
                        <a:cubicBezTo>
                          <a:pt x="576" y="0"/>
                          <a:pt x="136" y="350"/>
                          <a:pt x="0" y="829"/>
                        </a:cubicBezTo>
                        <a:cubicBezTo>
                          <a:pt x="286" y="609"/>
                          <a:pt x="600" y="445"/>
                          <a:pt x="918" y="437"/>
                        </a:cubicBezTo>
                        <a:cubicBezTo>
                          <a:pt x="989" y="284"/>
                          <a:pt x="1118" y="145"/>
                          <a:pt x="1300" y="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7" name="Freeform 26"/>
                  <p:cNvSpPr>
                    <a:spLocks/>
                  </p:cNvSpPr>
                  <p:nvPr/>
                </p:nvSpPr>
                <p:spPr bwMode="auto">
                  <a:xfrm>
                    <a:off x="3011726" y="4543876"/>
                    <a:ext cx="79974" cy="109087"/>
                  </a:xfrm>
                  <a:custGeom>
                    <a:avLst/>
                    <a:gdLst>
                      <a:gd name="T0" fmla="*/ 106 w 360"/>
                      <a:gd name="T1" fmla="*/ 5 h 492"/>
                      <a:gd name="T2" fmla="*/ 0 w 360"/>
                      <a:gd name="T3" fmla="*/ 492 h 492"/>
                      <a:gd name="T4" fmla="*/ 360 w 360"/>
                      <a:gd name="T5" fmla="*/ 0 h 492"/>
                      <a:gd name="T6" fmla="*/ 106 w 360"/>
                      <a:gd name="T7" fmla="*/ 5 h 492"/>
                    </a:gdLst>
                    <a:ahLst/>
                    <a:cxnLst>
                      <a:cxn ang="0">
                        <a:pos x="T0" y="T1"/>
                      </a:cxn>
                      <a:cxn ang="0">
                        <a:pos x="T2" y="T3"/>
                      </a:cxn>
                      <a:cxn ang="0">
                        <a:pos x="T4" y="T5"/>
                      </a:cxn>
                      <a:cxn ang="0">
                        <a:pos x="T6" y="T7"/>
                      </a:cxn>
                    </a:cxnLst>
                    <a:rect l="0" t="0" r="r" b="b"/>
                    <a:pathLst>
                      <a:path w="360" h="492">
                        <a:moveTo>
                          <a:pt x="106" y="5"/>
                        </a:moveTo>
                        <a:cubicBezTo>
                          <a:pt x="94" y="156"/>
                          <a:pt x="58" y="318"/>
                          <a:pt x="0" y="492"/>
                        </a:cubicBezTo>
                        <a:cubicBezTo>
                          <a:pt x="161" y="365"/>
                          <a:pt x="286" y="195"/>
                          <a:pt x="360" y="0"/>
                        </a:cubicBezTo>
                        <a:cubicBezTo>
                          <a:pt x="276" y="5"/>
                          <a:pt x="191" y="7"/>
                          <a:pt x="106" y="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 name="Freeform 27"/>
                  <p:cNvSpPr>
                    <a:spLocks/>
                  </p:cNvSpPr>
                  <p:nvPr/>
                </p:nvSpPr>
                <p:spPr bwMode="auto">
                  <a:xfrm>
                    <a:off x="2876333" y="4235551"/>
                    <a:ext cx="231854" cy="256757"/>
                  </a:xfrm>
                  <a:custGeom>
                    <a:avLst/>
                    <a:gdLst>
                      <a:gd name="T0" fmla="*/ 478 w 1043"/>
                      <a:gd name="T1" fmla="*/ 0 h 1156"/>
                      <a:gd name="T2" fmla="*/ 0 w 1043"/>
                      <a:gd name="T3" fmla="*/ 317 h 1156"/>
                      <a:gd name="T4" fmla="*/ 376 w 1043"/>
                      <a:gd name="T5" fmla="*/ 519 h 1156"/>
                      <a:gd name="T6" fmla="*/ 715 w 1043"/>
                      <a:gd name="T7" fmla="*/ 1152 h 1156"/>
                      <a:gd name="T8" fmla="*/ 1031 w 1043"/>
                      <a:gd name="T9" fmla="*/ 1147 h 1156"/>
                      <a:gd name="T10" fmla="*/ 1043 w 1043"/>
                      <a:gd name="T11" fmla="*/ 985 h 1156"/>
                      <a:gd name="T12" fmla="*/ 478 w 1043"/>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1043" h="1156">
                        <a:moveTo>
                          <a:pt x="478" y="0"/>
                        </a:moveTo>
                        <a:cubicBezTo>
                          <a:pt x="253" y="85"/>
                          <a:pt x="89" y="187"/>
                          <a:pt x="0" y="317"/>
                        </a:cubicBezTo>
                        <a:cubicBezTo>
                          <a:pt x="126" y="353"/>
                          <a:pt x="252" y="418"/>
                          <a:pt x="376" y="519"/>
                        </a:cubicBezTo>
                        <a:cubicBezTo>
                          <a:pt x="581" y="686"/>
                          <a:pt x="690" y="898"/>
                          <a:pt x="715" y="1152"/>
                        </a:cubicBezTo>
                        <a:cubicBezTo>
                          <a:pt x="825" y="1156"/>
                          <a:pt x="934" y="1152"/>
                          <a:pt x="1031" y="1147"/>
                        </a:cubicBezTo>
                        <a:cubicBezTo>
                          <a:pt x="1039" y="1094"/>
                          <a:pt x="1043" y="1040"/>
                          <a:pt x="1043" y="985"/>
                        </a:cubicBezTo>
                        <a:cubicBezTo>
                          <a:pt x="1043" y="565"/>
                          <a:pt x="816" y="198"/>
                          <a:pt x="47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 name="Freeform 28"/>
                  <p:cNvSpPr>
                    <a:spLocks/>
                  </p:cNvSpPr>
                  <p:nvPr/>
                </p:nvSpPr>
                <p:spPr bwMode="auto">
                  <a:xfrm>
                    <a:off x="2607296" y="4369195"/>
                    <a:ext cx="354621" cy="338835"/>
                  </a:xfrm>
                  <a:custGeom>
                    <a:avLst/>
                    <a:gdLst>
                      <a:gd name="T0" fmla="*/ 884 w 1596"/>
                      <a:gd name="T1" fmla="*/ 104 h 1524"/>
                      <a:gd name="T2" fmla="*/ 871 w 1596"/>
                      <a:gd name="T3" fmla="*/ 0 h 1524"/>
                      <a:gd name="T4" fmla="*/ 0 w 1596"/>
                      <a:gd name="T5" fmla="*/ 638 h 1524"/>
                      <a:gd name="T6" fmla="*/ 1113 w 1596"/>
                      <a:gd name="T7" fmla="*/ 1524 h 1524"/>
                      <a:gd name="T8" fmla="*/ 1300 w 1596"/>
                      <a:gd name="T9" fmla="*/ 1509 h 1524"/>
                      <a:gd name="T10" fmla="*/ 1596 w 1596"/>
                      <a:gd name="T11" fmla="*/ 756 h 1524"/>
                      <a:gd name="T12" fmla="*/ 884 w 1596"/>
                      <a:gd name="T13" fmla="*/ 104 h 1524"/>
                    </a:gdLst>
                    <a:ahLst/>
                    <a:cxnLst>
                      <a:cxn ang="0">
                        <a:pos x="T0" y="T1"/>
                      </a:cxn>
                      <a:cxn ang="0">
                        <a:pos x="T2" y="T3"/>
                      </a:cxn>
                      <a:cxn ang="0">
                        <a:pos x="T4" y="T5"/>
                      </a:cxn>
                      <a:cxn ang="0">
                        <a:pos x="T6" y="T7"/>
                      </a:cxn>
                      <a:cxn ang="0">
                        <a:pos x="T8" y="T9"/>
                      </a:cxn>
                      <a:cxn ang="0">
                        <a:pos x="T10" y="T11"/>
                      </a:cxn>
                      <a:cxn ang="0">
                        <a:pos x="T12" y="T13"/>
                      </a:cxn>
                    </a:cxnLst>
                    <a:rect l="0" t="0" r="r" b="b"/>
                    <a:pathLst>
                      <a:path w="1596" h="1524">
                        <a:moveTo>
                          <a:pt x="884" y="104"/>
                        </a:moveTo>
                        <a:cubicBezTo>
                          <a:pt x="877" y="69"/>
                          <a:pt x="873" y="34"/>
                          <a:pt x="871" y="0"/>
                        </a:cubicBezTo>
                        <a:cubicBezTo>
                          <a:pt x="548" y="47"/>
                          <a:pt x="243" y="358"/>
                          <a:pt x="0" y="638"/>
                        </a:cubicBezTo>
                        <a:cubicBezTo>
                          <a:pt x="116" y="1145"/>
                          <a:pt x="570" y="1524"/>
                          <a:pt x="1113" y="1524"/>
                        </a:cubicBezTo>
                        <a:cubicBezTo>
                          <a:pt x="1176" y="1524"/>
                          <a:pt x="1239" y="1519"/>
                          <a:pt x="1300" y="1509"/>
                        </a:cubicBezTo>
                        <a:cubicBezTo>
                          <a:pt x="1461" y="1222"/>
                          <a:pt x="1571" y="974"/>
                          <a:pt x="1596" y="756"/>
                        </a:cubicBezTo>
                        <a:cubicBezTo>
                          <a:pt x="1249" y="689"/>
                          <a:pt x="961" y="509"/>
                          <a:pt x="884" y="10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 name="Freeform 29"/>
                  <p:cNvSpPr>
                    <a:spLocks/>
                  </p:cNvSpPr>
                  <p:nvPr/>
                </p:nvSpPr>
                <p:spPr bwMode="auto">
                  <a:xfrm>
                    <a:off x="2859490" y="4375163"/>
                    <a:ext cx="99265" cy="105930"/>
                  </a:xfrm>
                  <a:custGeom>
                    <a:avLst/>
                    <a:gdLst>
                      <a:gd name="T0" fmla="*/ 222 w 447"/>
                      <a:gd name="T1" fmla="*/ 134 h 477"/>
                      <a:gd name="T2" fmla="*/ 0 w 447"/>
                      <a:gd name="T3" fmla="*/ 0 h 477"/>
                      <a:gd name="T4" fmla="*/ 8 w 447"/>
                      <a:gd name="T5" fmla="*/ 48 h 477"/>
                      <a:gd name="T6" fmla="*/ 447 w 447"/>
                      <a:gd name="T7" fmla="*/ 477 h 477"/>
                      <a:gd name="T8" fmla="*/ 222 w 447"/>
                      <a:gd name="T9" fmla="*/ 134 h 477"/>
                    </a:gdLst>
                    <a:ahLst/>
                    <a:cxnLst>
                      <a:cxn ang="0">
                        <a:pos x="T0" y="T1"/>
                      </a:cxn>
                      <a:cxn ang="0">
                        <a:pos x="T2" y="T3"/>
                      </a:cxn>
                      <a:cxn ang="0">
                        <a:pos x="T4" y="T5"/>
                      </a:cxn>
                      <a:cxn ang="0">
                        <a:pos x="T6" y="T7"/>
                      </a:cxn>
                      <a:cxn ang="0">
                        <a:pos x="T8" y="T9"/>
                      </a:cxn>
                    </a:cxnLst>
                    <a:rect l="0" t="0" r="r" b="b"/>
                    <a:pathLst>
                      <a:path w="447" h="477">
                        <a:moveTo>
                          <a:pt x="222" y="134"/>
                        </a:moveTo>
                        <a:cubicBezTo>
                          <a:pt x="148" y="70"/>
                          <a:pt x="74" y="26"/>
                          <a:pt x="0" y="0"/>
                        </a:cubicBezTo>
                        <a:cubicBezTo>
                          <a:pt x="2" y="16"/>
                          <a:pt x="4" y="31"/>
                          <a:pt x="8" y="48"/>
                        </a:cubicBezTo>
                        <a:cubicBezTo>
                          <a:pt x="55" y="295"/>
                          <a:pt x="232" y="419"/>
                          <a:pt x="447" y="477"/>
                        </a:cubicBezTo>
                        <a:cubicBezTo>
                          <a:pt x="415" y="354"/>
                          <a:pt x="343" y="240"/>
                          <a:pt x="222" y="1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sp>
          <p:nvSpPr>
            <p:cNvPr id="448" name="TextBox 447"/>
            <p:cNvSpPr txBox="1"/>
            <p:nvPr/>
          </p:nvSpPr>
          <p:spPr>
            <a:xfrm>
              <a:off x="8242591" y="1514690"/>
              <a:ext cx="1045724" cy="238527"/>
            </a:xfrm>
            <a:prstGeom prst="rect">
              <a:avLst/>
            </a:prstGeom>
            <a:noFill/>
          </p:spPr>
          <p:txBody>
            <a:bodyPr wrap="square" rtlCol="0">
              <a:spAutoFit/>
            </a:bodyPr>
            <a:lstStyle/>
            <a:p>
              <a:pPr algn="ctr">
                <a:lnSpc>
                  <a:spcPct val="95000"/>
                </a:lnSpc>
              </a:pPr>
              <a:r>
                <a:rPr lang="en-US" sz="1000" dirty="0" err="1" smtClean="0">
                  <a:solidFill>
                    <a:srgbClr val="545454"/>
                  </a:solidFill>
                </a:rPr>
                <a:t>AnyConnect</a:t>
              </a:r>
              <a:endParaRPr lang="en-US" sz="1000" dirty="0">
                <a:solidFill>
                  <a:srgbClr val="545454"/>
                </a:solidFill>
              </a:endParaRPr>
            </a:p>
          </p:txBody>
        </p:sp>
      </p:grpSp>
    </p:spTree>
    <p:extLst>
      <p:ext uri="{BB962C8B-B14F-4D97-AF65-F5344CB8AC3E}">
        <p14:creationId xmlns:p14="http://schemas.microsoft.com/office/powerpoint/2010/main" val="404235428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8"/>
                                        </p:tgtEl>
                                        <p:attrNameLst>
                                          <p:attrName>style.visibility</p:attrName>
                                        </p:attrNameLst>
                                      </p:cBhvr>
                                      <p:to>
                                        <p:strVal val="visible"/>
                                      </p:to>
                                    </p:set>
                                    <p:animEffect transition="in" filter="fade">
                                      <p:cBhvr>
                                        <p:cTn id="7" dur="500"/>
                                        <p:tgtEl>
                                          <p:spTgt spid="95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85"/>
                                        </p:tgtEl>
                                        <p:attrNameLst>
                                          <p:attrName>style.visibility</p:attrName>
                                        </p:attrNameLst>
                                      </p:cBhvr>
                                      <p:to>
                                        <p:strVal val="visible"/>
                                      </p:to>
                                    </p:set>
                                    <p:animEffect transition="in" filter="fade">
                                      <p:cBhvr>
                                        <p:cTn id="11" dur="500"/>
                                        <p:tgtEl>
                                          <p:spTgt spid="28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82"/>
                                        </p:tgtEl>
                                        <p:attrNameLst>
                                          <p:attrName>style.visibility</p:attrName>
                                        </p:attrNameLst>
                                      </p:cBhvr>
                                      <p:to>
                                        <p:strVal val="visible"/>
                                      </p:to>
                                    </p:set>
                                    <p:animEffect transition="in" filter="fade">
                                      <p:cBhvr>
                                        <p:cTn id="15" dur="500"/>
                                        <p:tgtEl>
                                          <p:spTgt spid="38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1407886"/>
            <a:ext cx="4034971" cy="5377544"/>
          </a:xfrm>
          <a:prstGeom prst="rect">
            <a:avLst/>
          </a:prstGeom>
        </p:spPr>
      </p:pic>
      <p:pic>
        <p:nvPicPr>
          <p:cNvPr id="47" name="Picture 46"/>
          <p:cNvPicPr>
            <a:picLocks noChangeAspect="1"/>
          </p:cNvPicPr>
          <p:nvPr/>
        </p:nvPicPr>
        <p:blipFill rotWithShape="1">
          <a:blip r:embed="rId4" cstate="print">
            <a:extLst>
              <a:ext uri="{28A0092B-C50C-407E-A947-70E740481C1C}">
                <a14:useLocalDpi xmlns:a14="http://schemas.microsoft.com/office/drawing/2010/main"/>
              </a:ext>
            </a:extLst>
          </a:blip>
          <a:srcRect b="-7116"/>
          <a:stretch/>
        </p:blipFill>
        <p:spPr>
          <a:xfrm>
            <a:off x="4069575" y="1407886"/>
            <a:ext cx="4036520" cy="5794960"/>
          </a:xfrm>
          <a:prstGeom prst="rect">
            <a:avLst/>
          </a:prstGeom>
        </p:spPr>
      </p:pic>
      <p:pic>
        <p:nvPicPr>
          <p:cNvPr id="51" name="Picture 50"/>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8140700" y="1358900"/>
            <a:ext cx="4048125" cy="5410200"/>
          </a:xfrm>
          <a:prstGeom prst="rect">
            <a:avLst/>
          </a:prstGeom>
        </p:spPr>
      </p:pic>
      <p:grpSp>
        <p:nvGrpSpPr>
          <p:cNvPr id="6" name="Group 5"/>
          <p:cNvGrpSpPr/>
          <p:nvPr/>
        </p:nvGrpSpPr>
        <p:grpSpPr>
          <a:xfrm>
            <a:off x="-1" y="971020"/>
            <a:ext cx="12188825" cy="1232109"/>
            <a:chOff x="-1" y="971020"/>
            <a:chExt cx="12188825" cy="1232109"/>
          </a:xfrm>
        </p:grpSpPr>
        <p:sp>
          <p:nvSpPr>
            <p:cNvPr id="53" name="Rectangle 52"/>
            <p:cNvSpPr/>
            <p:nvPr/>
          </p:nvSpPr>
          <p:spPr>
            <a:xfrm rot="5400000" flipV="1">
              <a:off x="5694466" y="-4291229"/>
              <a:ext cx="799892"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4" name="Rectangle 53"/>
            <p:cNvSpPr/>
            <p:nvPr/>
          </p:nvSpPr>
          <p:spPr>
            <a:xfrm rot="5400000" flipV="1">
              <a:off x="5878303" y="-4907284"/>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52" name="Rectangle 51"/>
          <p:cNvSpPr/>
          <p:nvPr/>
        </p:nvSpPr>
        <p:spPr>
          <a:xfrm>
            <a:off x="0" y="-1"/>
            <a:ext cx="12188825" cy="1516743"/>
          </a:xfrm>
          <a:prstGeom prst="rect">
            <a:avLst/>
          </a:prstGeom>
          <a:gradFill>
            <a:gsLst>
              <a:gs pos="50000">
                <a:srgbClr val="000000"/>
              </a:gs>
              <a:gs pos="0">
                <a:srgbClr val="000000">
                  <a:alpha val="73000"/>
                </a:srgbClr>
              </a:gs>
              <a:gs pos="100000">
                <a:srgbClr val="000000">
                  <a:alpha val="73000"/>
                </a:srgbClr>
              </a:gs>
            </a:gsLst>
            <a:lin ang="3000000" scaled="0"/>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Network Wide Intelligence and Operations</a:t>
            </a:r>
            <a:br>
              <a:rPr lang="en-US" dirty="0" smtClean="0"/>
            </a:br>
            <a:endParaRPr lang="en-US" sz="2800" dirty="0">
              <a:solidFill>
                <a:schemeClr val="bg1">
                  <a:lumMod val="40000"/>
                  <a:lumOff val="60000"/>
                </a:schemeClr>
              </a:solidFill>
            </a:endParaRPr>
          </a:p>
        </p:txBody>
      </p:sp>
      <p:sp>
        <p:nvSpPr>
          <p:cNvPr id="57" name="Rectangle 56"/>
          <p:cNvSpPr/>
          <p:nvPr/>
        </p:nvSpPr>
        <p:spPr>
          <a:xfrm rot="5400000" flipV="1">
            <a:off x="1796846" y="-207533"/>
            <a:ext cx="432216" cy="4025906"/>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58" name="Rectangle 57"/>
          <p:cNvSpPr/>
          <p:nvPr/>
        </p:nvSpPr>
        <p:spPr>
          <a:xfrm>
            <a:off x="101377" y="1589977"/>
            <a:ext cx="3823154" cy="43088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600"/>
              </a:spcAft>
              <a:buClr>
                <a:srgbClr val="3F5CFF">
                  <a:lumMod val="60000"/>
                  <a:lumOff val="40000"/>
                </a:srgbClr>
              </a:buClr>
              <a:buSzPct val="90000"/>
              <a:defRPr/>
            </a:pPr>
            <a:r>
              <a:rPr lang="en-US" sz="2000" b="1" dirty="0" smtClean="0">
                <a:solidFill>
                  <a:schemeClr val="tx1"/>
                </a:solidFill>
                <a:effectLst>
                  <a:outerShdw blurRad="127000" algn="ctr" rotWithShape="0">
                    <a:prstClr val="black">
                      <a:alpha val="40000"/>
                    </a:prstClr>
                  </a:outerShdw>
                </a:effectLst>
              </a:rPr>
              <a:t>Branch</a:t>
            </a:r>
            <a:endParaRPr lang="en-US" sz="2000" b="1" dirty="0">
              <a:solidFill>
                <a:schemeClr val="tx1"/>
              </a:solidFill>
              <a:effectLst>
                <a:outerShdw blurRad="127000" algn="ctr" rotWithShape="0">
                  <a:prstClr val="black">
                    <a:alpha val="40000"/>
                  </a:prstClr>
                </a:outerShdw>
              </a:effectLst>
            </a:endParaRPr>
          </a:p>
        </p:txBody>
      </p:sp>
      <p:sp>
        <p:nvSpPr>
          <p:cNvPr id="59" name="Rectangle 58"/>
          <p:cNvSpPr/>
          <p:nvPr/>
        </p:nvSpPr>
        <p:spPr>
          <a:xfrm rot="5400000" flipV="1">
            <a:off x="9959764" y="-207530"/>
            <a:ext cx="432216" cy="4025901"/>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60" name="Rectangle 59"/>
          <p:cNvSpPr/>
          <p:nvPr/>
        </p:nvSpPr>
        <p:spPr>
          <a:xfrm>
            <a:off x="8314074" y="1589977"/>
            <a:ext cx="3723596" cy="43088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600"/>
              </a:spcAft>
              <a:buClr>
                <a:srgbClr val="3F5CFF">
                  <a:lumMod val="60000"/>
                  <a:lumOff val="40000"/>
                </a:srgbClr>
              </a:buClr>
              <a:buSzPct val="90000"/>
              <a:defRPr/>
            </a:pPr>
            <a:r>
              <a:rPr lang="en-US" sz="2000" b="1" dirty="0" smtClean="0">
                <a:solidFill>
                  <a:schemeClr val="tx1"/>
                </a:solidFill>
                <a:effectLst>
                  <a:outerShdw blurRad="127000" algn="ctr" rotWithShape="0">
                    <a:prstClr val="black">
                      <a:alpha val="40000"/>
                    </a:prstClr>
                  </a:outerShdw>
                </a:effectLst>
              </a:rPr>
              <a:t>Large Campus</a:t>
            </a:r>
            <a:endParaRPr lang="en-US" sz="2000" b="1" dirty="0">
              <a:solidFill>
                <a:schemeClr val="tx1"/>
              </a:solidFill>
              <a:effectLst>
                <a:outerShdw blurRad="127000" algn="ctr" rotWithShape="0">
                  <a:prstClr val="black">
                    <a:alpha val="40000"/>
                  </a:prstClr>
                </a:outerShdw>
              </a:effectLst>
            </a:endParaRPr>
          </a:p>
        </p:txBody>
      </p:sp>
      <p:sp>
        <p:nvSpPr>
          <p:cNvPr id="61" name="Rectangle 60"/>
          <p:cNvSpPr/>
          <p:nvPr/>
        </p:nvSpPr>
        <p:spPr>
          <a:xfrm rot="5400000" flipV="1">
            <a:off x="5878304" y="-207531"/>
            <a:ext cx="432216" cy="4025904"/>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62" name="Rectangle 61"/>
          <p:cNvSpPr/>
          <p:nvPr/>
        </p:nvSpPr>
        <p:spPr>
          <a:xfrm>
            <a:off x="4232614" y="1589978"/>
            <a:ext cx="3723596" cy="43088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600"/>
              </a:spcAft>
              <a:buClr>
                <a:srgbClr val="3F5CFF">
                  <a:lumMod val="60000"/>
                  <a:lumOff val="40000"/>
                </a:srgbClr>
              </a:buClr>
              <a:buSzPct val="90000"/>
              <a:defRPr/>
            </a:pPr>
            <a:r>
              <a:rPr lang="en-US" sz="2000" b="1" dirty="0" smtClean="0">
                <a:solidFill>
                  <a:schemeClr val="tx1"/>
                </a:solidFill>
                <a:effectLst>
                  <a:outerShdw blurRad="127000" algn="ctr" rotWithShape="0">
                    <a:prstClr val="black">
                      <a:alpha val="40000"/>
                    </a:prstClr>
                  </a:outerShdw>
                </a:effectLst>
              </a:rPr>
              <a:t>Small Campus</a:t>
            </a:r>
            <a:endParaRPr lang="en-US" sz="2000" b="1" dirty="0">
              <a:solidFill>
                <a:schemeClr val="tx1"/>
              </a:solidFill>
              <a:effectLst>
                <a:outerShdw blurRad="127000" algn="ctr" rotWithShape="0">
                  <a:prstClr val="black">
                    <a:alpha val="40000"/>
                  </a:prstClr>
                </a:outerShdw>
              </a:effectLst>
            </a:endParaRPr>
          </a:p>
        </p:txBody>
      </p:sp>
      <p:sp>
        <p:nvSpPr>
          <p:cNvPr id="63" name="Rectangle 62"/>
          <p:cNvSpPr/>
          <p:nvPr/>
        </p:nvSpPr>
        <p:spPr>
          <a:xfrm rot="16200000">
            <a:off x="5386057" y="-1080691"/>
            <a:ext cx="1416712" cy="12188824"/>
          </a:xfrm>
          <a:prstGeom prst="rect">
            <a:avLst/>
          </a:prstGeom>
          <a:gradFill flip="none" rotWithShape="1">
            <a:gsLst>
              <a:gs pos="100000">
                <a:schemeClr val="bg1">
                  <a:lumMod val="75000"/>
                  <a:alpha val="0"/>
                </a:schemeClr>
              </a:gs>
              <a:gs pos="0">
                <a:srgbClr val="000000">
                  <a:alpha val="69804"/>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1" name="Rectangle 100"/>
          <p:cNvSpPr/>
          <p:nvPr/>
        </p:nvSpPr>
        <p:spPr>
          <a:xfrm>
            <a:off x="0" y="4135166"/>
            <a:ext cx="4025908" cy="2722834"/>
          </a:xfrm>
          <a:prstGeom prst="rect">
            <a:avLst/>
          </a:prstGeom>
          <a:gradFill flip="none" rotWithShape="1">
            <a:gsLst>
              <a:gs pos="52000">
                <a:schemeClr val="accent3">
                  <a:alpha val="49000"/>
                </a:schemeClr>
              </a:gs>
              <a:gs pos="100000">
                <a:schemeClr val="accent3">
                  <a:lumMod val="50000"/>
                  <a:alpha val="0"/>
                </a:schemeClr>
              </a:gs>
              <a:gs pos="0">
                <a:schemeClr val="accent3">
                  <a:lumMod val="50000"/>
                  <a:alpha val="0"/>
                </a:schemeClr>
              </a:gs>
            </a:gsLst>
            <a:lin ang="162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102" name="Rectangle 101"/>
          <p:cNvSpPr/>
          <p:nvPr/>
        </p:nvSpPr>
        <p:spPr>
          <a:xfrm>
            <a:off x="4069575" y="4135166"/>
            <a:ext cx="4025908" cy="2722834"/>
          </a:xfrm>
          <a:prstGeom prst="rect">
            <a:avLst/>
          </a:prstGeom>
          <a:gradFill flip="none" rotWithShape="1">
            <a:gsLst>
              <a:gs pos="52000">
                <a:schemeClr val="accent3">
                  <a:alpha val="49000"/>
                </a:schemeClr>
              </a:gs>
              <a:gs pos="100000">
                <a:schemeClr val="accent3">
                  <a:lumMod val="50000"/>
                  <a:alpha val="0"/>
                </a:schemeClr>
              </a:gs>
              <a:gs pos="0">
                <a:schemeClr val="accent3">
                  <a:lumMod val="50000"/>
                  <a:alpha val="0"/>
                </a:schemeClr>
              </a:gs>
            </a:gsLst>
            <a:lin ang="162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103" name="Rectangle 102"/>
          <p:cNvSpPr/>
          <p:nvPr/>
        </p:nvSpPr>
        <p:spPr>
          <a:xfrm>
            <a:off x="8140699" y="4135166"/>
            <a:ext cx="4025908" cy="2722834"/>
          </a:xfrm>
          <a:prstGeom prst="rect">
            <a:avLst/>
          </a:prstGeom>
          <a:gradFill flip="none" rotWithShape="1">
            <a:gsLst>
              <a:gs pos="52000">
                <a:schemeClr val="accent3">
                  <a:alpha val="49000"/>
                </a:schemeClr>
              </a:gs>
              <a:gs pos="100000">
                <a:schemeClr val="accent3">
                  <a:lumMod val="50000"/>
                  <a:alpha val="0"/>
                </a:schemeClr>
              </a:gs>
              <a:gs pos="0">
                <a:schemeClr val="accent3">
                  <a:lumMod val="50000"/>
                  <a:alpha val="0"/>
                </a:schemeClr>
              </a:gs>
            </a:gsLst>
            <a:lin ang="16200000" scaled="1"/>
            <a:tileRect/>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67" name="Oval 66"/>
          <p:cNvSpPr/>
          <p:nvPr/>
        </p:nvSpPr>
        <p:spPr>
          <a:xfrm>
            <a:off x="1422400" y="2348089"/>
            <a:ext cx="1309510" cy="1309510"/>
          </a:xfrm>
          <a:prstGeom prst="ellipse">
            <a:avLst/>
          </a:prstGeom>
          <a:solidFill>
            <a:schemeClr val="accent4">
              <a:alpha val="7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68" name="Group 67"/>
          <p:cNvGrpSpPr/>
          <p:nvPr/>
        </p:nvGrpSpPr>
        <p:grpSpPr>
          <a:xfrm>
            <a:off x="1520435" y="2439069"/>
            <a:ext cx="1109594" cy="1109594"/>
            <a:chOff x="1511298" y="1959426"/>
            <a:chExt cx="910774" cy="910774"/>
          </a:xfrm>
        </p:grpSpPr>
        <p:sp>
          <p:nvSpPr>
            <p:cNvPr id="69" name="Oval 68"/>
            <p:cNvSpPr/>
            <p:nvPr/>
          </p:nvSpPr>
          <p:spPr>
            <a:xfrm>
              <a:off x="1511298" y="1959426"/>
              <a:ext cx="910774" cy="910774"/>
            </a:xfrm>
            <a:prstGeom prst="ellipse">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path path="circle">
                <a:fillToRect l="100000" b="100000"/>
              </a:path>
              <a:tileRect t="-100000" r="-100000"/>
            </a:gradFill>
            <a:ln>
              <a:solidFill>
                <a:schemeClr val="tx2">
                  <a:lumMod val="75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b"/>
            <a:lstStyle/>
            <a:p>
              <a:pPr algn="ctr"/>
              <a:r>
                <a:rPr lang="en-US" sz="2000" b="1" dirty="0" smtClean="0">
                  <a:solidFill>
                    <a:schemeClr val="tx1"/>
                  </a:solidFill>
                </a:rPr>
                <a:t>IOS</a:t>
              </a:r>
            </a:p>
          </p:txBody>
        </p:sp>
        <p:pic>
          <p:nvPicPr>
            <p:cNvPr id="70" name="Picture 21" descr="Cisco_Logo_RGB-2Color_Video"/>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1738085" y="2085722"/>
              <a:ext cx="472574" cy="249413"/>
            </a:xfrm>
            <a:prstGeom prst="rect">
              <a:avLst/>
            </a:prstGeom>
            <a:noFill/>
            <a:ln w="9525">
              <a:noFill/>
              <a:miter lim="800000"/>
              <a:headEnd/>
              <a:tailEnd/>
            </a:ln>
          </p:spPr>
        </p:pic>
      </p:grpSp>
      <p:sp>
        <p:nvSpPr>
          <p:cNvPr id="71" name="Oval 70"/>
          <p:cNvSpPr/>
          <p:nvPr/>
        </p:nvSpPr>
        <p:spPr>
          <a:xfrm>
            <a:off x="5524217" y="2348089"/>
            <a:ext cx="1309510" cy="1309510"/>
          </a:xfrm>
          <a:prstGeom prst="ellipse">
            <a:avLst/>
          </a:prstGeom>
          <a:solidFill>
            <a:schemeClr val="accent4">
              <a:alpha val="7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76" name="Group 75"/>
          <p:cNvGrpSpPr/>
          <p:nvPr/>
        </p:nvGrpSpPr>
        <p:grpSpPr>
          <a:xfrm>
            <a:off x="5622252" y="2439069"/>
            <a:ext cx="1109594" cy="1109594"/>
            <a:chOff x="1511298" y="1959426"/>
            <a:chExt cx="910774" cy="910774"/>
          </a:xfrm>
        </p:grpSpPr>
        <p:sp>
          <p:nvSpPr>
            <p:cNvPr id="78" name="Oval 77"/>
            <p:cNvSpPr/>
            <p:nvPr/>
          </p:nvSpPr>
          <p:spPr>
            <a:xfrm>
              <a:off x="1511298" y="1959426"/>
              <a:ext cx="910774" cy="910774"/>
            </a:xfrm>
            <a:prstGeom prst="ellipse">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path path="circle">
                <a:fillToRect l="100000" b="100000"/>
              </a:path>
              <a:tileRect t="-100000" r="-100000"/>
            </a:gradFill>
            <a:ln>
              <a:solidFill>
                <a:schemeClr val="tx2">
                  <a:lumMod val="75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b"/>
            <a:lstStyle/>
            <a:p>
              <a:pPr algn="ctr"/>
              <a:r>
                <a:rPr lang="en-US" sz="2000" b="1" dirty="0" smtClean="0">
                  <a:solidFill>
                    <a:schemeClr val="tx1"/>
                  </a:solidFill>
                </a:rPr>
                <a:t>IOS</a:t>
              </a:r>
            </a:p>
          </p:txBody>
        </p:sp>
        <p:pic>
          <p:nvPicPr>
            <p:cNvPr id="80" name="Picture 21" descr="Cisco_Logo_RGB-2Color_Video"/>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1738085" y="2085722"/>
              <a:ext cx="472574" cy="249413"/>
            </a:xfrm>
            <a:prstGeom prst="rect">
              <a:avLst/>
            </a:prstGeom>
            <a:noFill/>
            <a:ln w="9525">
              <a:noFill/>
              <a:miter lim="800000"/>
              <a:headEnd/>
              <a:tailEnd/>
            </a:ln>
          </p:spPr>
        </p:pic>
      </p:grpSp>
      <p:sp>
        <p:nvSpPr>
          <p:cNvPr id="87" name="Oval 86"/>
          <p:cNvSpPr/>
          <p:nvPr/>
        </p:nvSpPr>
        <p:spPr>
          <a:xfrm>
            <a:off x="9464040" y="2348089"/>
            <a:ext cx="1309510" cy="1309510"/>
          </a:xfrm>
          <a:prstGeom prst="ellipse">
            <a:avLst/>
          </a:prstGeom>
          <a:solidFill>
            <a:schemeClr val="accent4">
              <a:alpha val="7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88" name="Group 87"/>
          <p:cNvGrpSpPr/>
          <p:nvPr/>
        </p:nvGrpSpPr>
        <p:grpSpPr>
          <a:xfrm>
            <a:off x="9562075" y="2439069"/>
            <a:ext cx="1109594" cy="1109594"/>
            <a:chOff x="1511298" y="1959426"/>
            <a:chExt cx="910774" cy="910774"/>
          </a:xfrm>
        </p:grpSpPr>
        <p:sp>
          <p:nvSpPr>
            <p:cNvPr id="89" name="Oval 88"/>
            <p:cNvSpPr/>
            <p:nvPr/>
          </p:nvSpPr>
          <p:spPr>
            <a:xfrm>
              <a:off x="1511298" y="1959426"/>
              <a:ext cx="910774" cy="910774"/>
            </a:xfrm>
            <a:prstGeom prst="ellipse">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path path="circle">
                <a:fillToRect l="100000" b="100000"/>
              </a:path>
              <a:tileRect t="-100000" r="-100000"/>
            </a:gradFill>
            <a:ln>
              <a:solidFill>
                <a:schemeClr val="tx2">
                  <a:lumMod val="75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b"/>
            <a:lstStyle/>
            <a:p>
              <a:pPr algn="ctr"/>
              <a:r>
                <a:rPr lang="en-US" sz="2000" b="1" dirty="0" smtClean="0">
                  <a:solidFill>
                    <a:schemeClr val="tx1"/>
                  </a:solidFill>
                </a:rPr>
                <a:t>IOS</a:t>
              </a:r>
            </a:p>
          </p:txBody>
        </p:sp>
        <p:pic>
          <p:nvPicPr>
            <p:cNvPr id="104" name="Picture 21" descr="Cisco_Logo_RGB-2Color_Video"/>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1738085" y="2085722"/>
              <a:ext cx="472574" cy="249413"/>
            </a:xfrm>
            <a:prstGeom prst="rect">
              <a:avLst/>
            </a:prstGeom>
            <a:noFill/>
            <a:ln w="9525">
              <a:noFill/>
              <a:miter lim="800000"/>
              <a:headEnd/>
              <a:tailEnd/>
            </a:ln>
          </p:spPr>
        </p:pic>
      </p:grpSp>
      <p:sp>
        <p:nvSpPr>
          <p:cNvPr id="105" name="Rectangle 104"/>
          <p:cNvSpPr/>
          <p:nvPr/>
        </p:nvSpPr>
        <p:spPr>
          <a:xfrm>
            <a:off x="-1"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TextBox 105"/>
          <p:cNvSpPr txBox="1"/>
          <p:nvPr/>
        </p:nvSpPr>
        <p:spPr>
          <a:xfrm>
            <a:off x="726597" y="5851762"/>
            <a:ext cx="10735631" cy="523220"/>
          </a:xfrm>
          <a:prstGeom prst="rect">
            <a:avLst/>
          </a:prstGeom>
          <a:noFill/>
        </p:spPr>
        <p:txBody>
          <a:bodyPr wrap="none" rtlCol="0">
            <a:spAutoFit/>
          </a:bodyPr>
          <a:lstStyle/>
          <a:p>
            <a:pPr algn="ctr"/>
            <a:r>
              <a:rPr lang="en-US" sz="2800" dirty="0"/>
              <a:t>Operational Simplicity, Faster Service Rollout and Troubleshooting</a:t>
            </a:r>
          </a:p>
        </p:txBody>
      </p:sp>
      <p:sp>
        <p:nvSpPr>
          <p:cNvPr id="107" name="Rectangle 106"/>
          <p:cNvSpPr/>
          <p:nvPr/>
        </p:nvSpPr>
        <p:spPr>
          <a:xfrm>
            <a:off x="-6350" y="4553580"/>
            <a:ext cx="12193904" cy="1015573"/>
          </a:xfrm>
          <a:prstGeom prst="rect">
            <a:avLst/>
          </a:prstGeom>
          <a:gradFill>
            <a:gsLst>
              <a:gs pos="50000">
                <a:srgbClr val="000000"/>
              </a:gs>
              <a:gs pos="0">
                <a:srgbClr val="000000">
                  <a:alpha val="62000"/>
                </a:srgbClr>
              </a:gs>
              <a:gs pos="100000">
                <a:srgbClr val="000000">
                  <a:alpha val="61000"/>
                </a:srgbClr>
              </a:gs>
            </a:gsLst>
            <a:lin ang="3000000" scaled="0"/>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254277" y="4640664"/>
            <a:ext cx="11680278" cy="400110"/>
          </a:xfrm>
          <a:prstGeom prst="rect">
            <a:avLst/>
          </a:prstGeom>
        </p:spPr>
        <p:txBody>
          <a:bodyPr wrap="square">
            <a:spAutoFit/>
          </a:bodyPr>
          <a:lstStyle/>
          <a:p>
            <a:pPr algn="ctr">
              <a:spcBef>
                <a:spcPts val="600"/>
              </a:spcBef>
              <a:spcAft>
                <a:spcPts val="300"/>
              </a:spcAft>
              <a:defRPr/>
            </a:pPr>
            <a:r>
              <a:rPr lang="en-US" sz="2000" b="1" dirty="0">
                <a:solidFill>
                  <a:schemeClr val="accent3">
                    <a:lumMod val="60000"/>
                    <a:lumOff val="40000"/>
                  </a:schemeClr>
                </a:solidFill>
                <a:effectLst>
                  <a:outerShdw blurRad="63500" dist="25400" dir="2700000" algn="tl">
                    <a:srgbClr val="000000">
                      <a:alpha val="43137"/>
                    </a:srgbClr>
                  </a:outerShdw>
                </a:effectLst>
              </a:rPr>
              <a:t>Common OS Across Access, Distribution, and </a:t>
            </a:r>
            <a:r>
              <a:rPr lang="en-US" sz="2000" b="1" dirty="0" smtClean="0">
                <a:solidFill>
                  <a:schemeClr val="accent3">
                    <a:lumMod val="60000"/>
                    <a:lumOff val="40000"/>
                  </a:schemeClr>
                </a:solidFill>
                <a:effectLst>
                  <a:outerShdw blurRad="63500" dist="25400" dir="2700000" algn="tl">
                    <a:srgbClr val="000000">
                      <a:alpha val="43137"/>
                    </a:srgbClr>
                  </a:outerShdw>
                </a:effectLst>
              </a:rPr>
              <a:t>Backbone</a:t>
            </a:r>
            <a:endParaRPr lang="en-US" sz="2000" b="1" dirty="0">
              <a:solidFill>
                <a:schemeClr val="accent3">
                  <a:lumMod val="60000"/>
                  <a:lumOff val="40000"/>
                </a:schemeClr>
              </a:solidFill>
              <a:effectLst>
                <a:outerShdw blurRad="63500" dist="25400" dir="2700000" algn="tl">
                  <a:srgbClr val="000000">
                    <a:alpha val="43137"/>
                  </a:srgbClr>
                </a:outerShdw>
              </a:effectLst>
            </a:endParaRPr>
          </a:p>
        </p:txBody>
      </p:sp>
      <p:sp>
        <p:nvSpPr>
          <p:cNvPr id="4" name="Rectangle 3"/>
          <p:cNvSpPr/>
          <p:nvPr/>
        </p:nvSpPr>
        <p:spPr>
          <a:xfrm>
            <a:off x="388682" y="5040774"/>
            <a:ext cx="2791342" cy="400110"/>
          </a:xfrm>
          <a:prstGeom prst="rect">
            <a:avLst/>
          </a:prstGeom>
        </p:spPr>
        <p:txBody>
          <a:bodyPr wrap="none">
            <a:spAutoFit/>
          </a:bodyPr>
          <a:lstStyle/>
          <a:p>
            <a:pPr algn="ctr">
              <a:spcBef>
                <a:spcPts val="600"/>
              </a:spcBef>
              <a:defRPr/>
            </a:pPr>
            <a:r>
              <a:rPr lang="en-US" sz="2000" dirty="0">
                <a:effectLst>
                  <a:outerShdw blurRad="127000" algn="ctr" rotWithShape="0">
                    <a:prstClr val="black">
                      <a:alpha val="40000"/>
                    </a:prstClr>
                  </a:outerShdw>
                </a:effectLst>
              </a:rPr>
              <a:t>Network-Wide Visibility</a:t>
            </a:r>
          </a:p>
        </p:txBody>
      </p:sp>
      <p:sp>
        <p:nvSpPr>
          <p:cNvPr id="109" name="Rectangle 108"/>
          <p:cNvSpPr/>
          <p:nvPr/>
        </p:nvSpPr>
        <p:spPr>
          <a:xfrm>
            <a:off x="3439447" y="5040774"/>
            <a:ext cx="3179075" cy="400110"/>
          </a:xfrm>
          <a:prstGeom prst="rect">
            <a:avLst/>
          </a:prstGeom>
        </p:spPr>
        <p:txBody>
          <a:bodyPr wrap="none">
            <a:spAutoFit/>
          </a:bodyPr>
          <a:lstStyle/>
          <a:p>
            <a:pPr algn="ctr">
              <a:spcBef>
                <a:spcPts val="600"/>
              </a:spcBef>
              <a:defRPr/>
            </a:pPr>
            <a:r>
              <a:rPr lang="en-US" sz="2000" dirty="0">
                <a:effectLst>
                  <a:outerShdw blurRad="127000" algn="ctr" rotWithShape="0">
                    <a:prstClr val="black">
                      <a:alpha val="40000"/>
                    </a:prstClr>
                  </a:outerShdw>
                </a:effectLst>
              </a:rPr>
              <a:t>Single Policy Enforcement</a:t>
            </a:r>
          </a:p>
        </p:txBody>
      </p:sp>
      <p:sp>
        <p:nvSpPr>
          <p:cNvPr id="110" name="Rectangle 109"/>
          <p:cNvSpPr/>
          <p:nvPr/>
        </p:nvSpPr>
        <p:spPr>
          <a:xfrm>
            <a:off x="6877945" y="5040774"/>
            <a:ext cx="2438488" cy="400110"/>
          </a:xfrm>
          <a:prstGeom prst="rect">
            <a:avLst/>
          </a:prstGeom>
        </p:spPr>
        <p:txBody>
          <a:bodyPr wrap="none">
            <a:spAutoFit/>
          </a:bodyPr>
          <a:lstStyle/>
          <a:p>
            <a:pPr algn="ctr">
              <a:spcBef>
                <a:spcPts val="600"/>
              </a:spcBef>
              <a:defRPr/>
            </a:pPr>
            <a:r>
              <a:rPr lang="en-US" sz="2000" dirty="0">
                <a:effectLst>
                  <a:outerShdw blurRad="127000" algn="ctr" rotWithShape="0">
                    <a:prstClr val="black">
                      <a:alpha val="40000"/>
                    </a:prstClr>
                  </a:outerShdw>
                </a:effectLst>
              </a:rPr>
              <a:t>Network  Resiliency</a:t>
            </a:r>
          </a:p>
        </p:txBody>
      </p:sp>
      <p:sp>
        <p:nvSpPr>
          <p:cNvPr id="111" name="Rectangle 110"/>
          <p:cNvSpPr/>
          <p:nvPr/>
        </p:nvSpPr>
        <p:spPr>
          <a:xfrm>
            <a:off x="9575856" y="5040774"/>
            <a:ext cx="2191626" cy="400110"/>
          </a:xfrm>
          <a:prstGeom prst="rect">
            <a:avLst/>
          </a:prstGeom>
        </p:spPr>
        <p:txBody>
          <a:bodyPr wrap="none">
            <a:spAutoFit/>
          </a:bodyPr>
          <a:lstStyle/>
          <a:p>
            <a:pPr algn="ctr">
              <a:spcBef>
                <a:spcPts val="600"/>
              </a:spcBef>
              <a:defRPr/>
            </a:pPr>
            <a:r>
              <a:rPr lang="en-US" sz="2000" dirty="0">
                <a:effectLst>
                  <a:outerShdw blurRad="127000" algn="ctr" rotWithShape="0">
                    <a:prstClr val="black">
                      <a:alpha val="40000"/>
                    </a:prstClr>
                  </a:outerShdw>
                </a:effectLst>
              </a:rPr>
              <a:t>Smart Operations</a:t>
            </a:r>
          </a:p>
        </p:txBody>
      </p:sp>
    </p:spTree>
    <p:extLst>
      <p:ext uri="{BB962C8B-B14F-4D97-AF65-F5344CB8AC3E}">
        <p14:creationId xmlns:p14="http://schemas.microsoft.com/office/powerpoint/2010/main" val="1181191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750" fill="hold"/>
                                        <p:tgtEl>
                                          <p:spTgt spid="68"/>
                                        </p:tgtEl>
                                        <p:attrNameLst>
                                          <p:attrName>ppt_w</p:attrName>
                                        </p:attrNameLst>
                                      </p:cBhvr>
                                      <p:tavLst>
                                        <p:tav tm="0">
                                          <p:val>
                                            <p:fltVal val="0"/>
                                          </p:val>
                                        </p:tav>
                                        <p:tav tm="100000">
                                          <p:val>
                                            <p:strVal val="#ppt_w"/>
                                          </p:val>
                                        </p:tav>
                                      </p:tavLst>
                                    </p:anim>
                                    <p:anim calcmode="lin" valueType="num">
                                      <p:cBhvr>
                                        <p:cTn id="8" dur="750" fill="hold"/>
                                        <p:tgtEl>
                                          <p:spTgt spid="68"/>
                                        </p:tgtEl>
                                        <p:attrNameLst>
                                          <p:attrName>ppt_h</p:attrName>
                                        </p:attrNameLst>
                                      </p:cBhvr>
                                      <p:tavLst>
                                        <p:tav tm="0">
                                          <p:val>
                                            <p:fltVal val="0"/>
                                          </p:val>
                                        </p:tav>
                                        <p:tav tm="100000">
                                          <p:val>
                                            <p:strVal val="#ppt_h"/>
                                          </p:val>
                                        </p:tav>
                                      </p:tavLst>
                                    </p:anim>
                                    <p:animEffect transition="in" filter="fade">
                                      <p:cBhvr>
                                        <p:cTn id="9" dur="750"/>
                                        <p:tgtEl>
                                          <p:spTgt spid="6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p:cTn id="12" dur="750" fill="hold"/>
                                        <p:tgtEl>
                                          <p:spTgt spid="67"/>
                                        </p:tgtEl>
                                        <p:attrNameLst>
                                          <p:attrName>ppt_w</p:attrName>
                                        </p:attrNameLst>
                                      </p:cBhvr>
                                      <p:tavLst>
                                        <p:tav tm="0">
                                          <p:val>
                                            <p:fltVal val="0"/>
                                          </p:val>
                                        </p:tav>
                                        <p:tav tm="100000">
                                          <p:val>
                                            <p:strVal val="#ppt_w"/>
                                          </p:val>
                                        </p:tav>
                                      </p:tavLst>
                                    </p:anim>
                                    <p:anim calcmode="lin" valueType="num">
                                      <p:cBhvr>
                                        <p:cTn id="13" dur="750" fill="hold"/>
                                        <p:tgtEl>
                                          <p:spTgt spid="67"/>
                                        </p:tgtEl>
                                        <p:attrNameLst>
                                          <p:attrName>ppt_h</p:attrName>
                                        </p:attrNameLst>
                                      </p:cBhvr>
                                      <p:tavLst>
                                        <p:tav tm="0">
                                          <p:val>
                                            <p:fltVal val="0"/>
                                          </p:val>
                                        </p:tav>
                                        <p:tav tm="100000">
                                          <p:val>
                                            <p:strVal val="#ppt_h"/>
                                          </p:val>
                                        </p:tav>
                                      </p:tavLst>
                                    </p:anim>
                                    <p:animEffect transition="in" filter="fade">
                                      <p:cBhvr>
                                        <p:cTn id="14" dur="750"/>
                                        <p:tgtEl>
                                          <p:spTgt spid="67"/>
                                        </p:tgtEl>
                                      </p:cBhvr>
                                    </p:animEffect>
                                  </p:childTnLst>
                                </p:cTn>
                              </p:par>
                              <p:par>
                                <p:cTn id="15" presetID="53" presetClass="entr" presetSubtype="16" fill="hold" nodeType="with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p:cTn id="17" dur="750" fill="hold"/>
                                        <p:tgtEl>
                                          <p:spTgt spid="76"/>
                                        </p:tgtEl>
                                        <p:attrNameLst>
                                          <p:attrName>ppt_w</p:attrName>
                                        </p:attrNameLst>
                                      </p:cBhvr>
                                      <p:tavLst>
                                        <p:tav tm="0">
                                          <p:val>
                                            <p:fltVal val="0"/>
                                          </p:val>
                                        </p:tav>
                                        <p:tav tm="100000">
                                          <p:val>
                                            <p:strVal val="#ppt_w"/>
                                          </p:val>
                                        </p:tav>
                                      </p:tavLst>
                                    </p:anim>
                                    <p:anim calcmode="lin" valueType="num">
                                      <p:cBhvr>
                                        <p:cTn id="18" dur="750" fill="hold"/>
                                        <p:tgtEl>
                                          <p:spTgt spid="76"/>
                                        </p:tgtEl>
                                        <p:attrNameLst>
                                          <p:attrName>ppt_h</p:attrName>
                                        </p:attrNameLst>
                                      </p:cBhvr>
                                      <p:tavLst>
                                        <p:tav tm="0">
                                          <p:val>
                                            <p:fltVal val="0"/>
                                          </p:val>
                                        </p:tav>
                                        <p:tav tm="100000">
                                          <p:val>
                                            <p:strVal val="#ppt_h"/>
                                          </p:val>
                                        </p:tav>
                                      </p:tavLst>
                                    </p:anim>
                                    <p:animEffect transition="in" filter="fade">
                                      <p:cBhvr>
                                        <p:cTn id="19" dur="750"/>
                                        <p:tgtEl>
                                          <p:spTgt spid="7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1"/>
                                        </p:tgtEl>
                                        <p:attrNameLst>
                                          <p:attrName>style.visibility</p:attrName>
                                        </p:attrNameLst>
                                      </p:cBhvr>
                                      <p:to>
                                        <p:strVal val="visible"/>
                                      </p:to>
                                    </p:set>
                                    <p:anim calcmode="lin" valueType="num">
                                      <p:cBhvr>
                                        <p:cTn id="22" dur="750" fill="hold"/>
                                        <p:tgtEl>
                                          <p:spTgt spid="71"/>
                                        </p:tgtEl>
                                        <p:attrNameLst>
                                          <p:attrName>ppt_w</p:attrName>
                                        </p:attrNameLst>
                                      </p:cBhvr>
                                      <p:tavLst>
                                        <p:tav tm="0">
                                          <p:val>
                                            <p:fltVal val="0"/>
                                          </p:val>
                                        </p:tav>
                                        <p:tav tm="100000">
                                          <p:val>
                                            <p:strVal val="#ppt_w"/>
                                          </p:val>
                                        </p:tav>
                                      </p:tavLst>
                                    </p:anim>
                                    <p:anim calcmode="lin" valueType="num">
                                      <p:cBhvr>
                                        <p:cTn id="23" dur="750" fill="hold"/>
                                        <p:tgtEl>
                                          <p:spTgt spid="71"/>
                                        </p:tgtEl>
                                        <p:attrNameLst>
                                          <p:attrName>ppt_h</p:attrName>
                                        </p:attrNameLst>
                                      </p:cBhvr>
                                      <p:tavLst>
                                        <p:tav tm="0">
                                          <p:val>
                                            <p:fltVal val="0"/>
                                          </p:val>
                                        </p:tav>
                                        <p:tav tm="100000">
                                          <p:val>
                                            <p:strVal val="#ppt_h"/>
                                          </p:val>
                                        </p:tav>
                                      </p:tavLst>
                                    </p:anim>
                                    <p:animEffect transition="in" filter="fade">
                                      <p:cBhvr>
                                        <p:cTn id="24" dur="750"/>
                                        <p:tgtEl>
                                          <p:spTgt spid="7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7"/>
                                        </p:tgtEl>
                                        <p:attrNameLst>
                                          <p:attrName>style.visibility</p:attrName>
                                        </p:attrNameLst>
                                      </p:cBhvr>
                                      <p:to>
                                        <p:strVal val="visible"/>
                                      </p:to>
                                    </p:set>
                                    <p:anim calcmode="lin" valueType="num">
                                      <p:cBhvr>
                                        <p:cTn id="27" dur="750" fill="hold"/>
                                        <p:tgtEl>
                                          <p:spTgt spid="87"/>
                                        </p:tgtEl>
                                        <p:attrNameLst>
                                          <p:attrName>ppt_w</p:attrName>
                                        </p:attrNameLst>
                                      </p:cBhvr>
                                      <p:tavLst>
                                        <p:tav tm="0">
                                          <p:val>
                                            <p:fltVal val="0"/>
                                          </p:val>
                                        </p:tav>
                                        <p:tav tm="100000">
                                          <p:val>
                                            <p:strVal val="#ppt_w"/>
                                          </p:val>
                                        </p:tav>
                                      </p:tavLst>
                                    </p:anim>
                                    <p:anim calcmode="lin" valueType="num">
                                      <p:cBhvr>
                                        <p:cTn id="28" dur="750" fill="hold"/>
                                        <p:tgtEl>
                                          <p:spTgt spid="87"/>
                                        </p:tgtEl>
                                        <p:attrNameLst>
                                          <p:attrName>ppt_h</p:attrName>
                                        </p:attrNameLst>
                                      </p:cBhvr>
                                      <p:tavLst>
                                        <p:tav tm="0">
                                          <p:val>
                                            <p:fltVal val="0"/>
                                          </p:val>
                                        </p:tav>
                                        <p:tav tm="100000">
                                          <p:val>
                                            <p:strVal val="#ppt_h"/>
                                          </p:val>
                                        </p:tav>
                                      </p:tavLst>
                                    </p:anim>
                                    <p:animEffect transition="in" filter="fade">
                                      <p:cBhvr>
                                        <p:cTn id="29" dur="750"/>
                                        <p:tgtEl>
                                          <p:spTgt spid="87"/>
                                        </p:tgtEl>
                                      </p:cBhvr>
                                    </p:animEffect>
                                  </p:childTnLst>
                                </p:cTn>
                              </p:par>
                              <p:par>
                                <p:cTn id="30" presetID="53" presetClass="entr" presetSubtype="16" fill="hold" nodeType="withEffect">
                                  <p:stCondLst>
                                    <p:cond delay="0"/>
                                  </p:stCondLst>
                                  <p:childTnLst>
                                    <p:set>
                                      <p:cBhvr>
                                        <p:cTn id="31" dur="1" fill="hold">
                                          <p:stCondLst>
                                            <p:cond delay="0"/>
                                          </p:stCondLst>
                                        </p:cTn>
                                        <p:tgtEl>
                                          <p:spTgt spid="88"/>
                                        </p:tgtEl>
                                        <p:attrNameLst>
                                          <p:attrName>style.visibility</p:attrName>
                                        </p:attrNameLst>
                                      </p:cBhvr>
                                      <p:to>
                                        <p:strVal val="visible"/>
                                      </p:to>
                                    </p:set>
                                    <p:anim calcmode="lin" valueType="num">
                                      <p:cBhvr>
                                        <p:cTn id="32" dur="750" fill="hold"/>
                                        <p:tgtEl>
                                          <p:spTgt spid="88"/>
                                        </p:tgtEl>
                                        <p:attrNameLst>
                                          <p:attrName>ppt_w</p:attrName>
                                        </p:attrNameLst>
                                      </p:cBhvr>
                                      <p:tavLst>
                                        <p:tav tm="0">
                                          <p:val>
                                            <p:fltVal val="0"/>
                                          </p:val>
                                        </p:tav>
                                        <p:tav tm="100000">
                                          <p:val>
                                            <p:strVal val="#ppt_w"/>
                                          </p:val>
                                        </p:tav>
                                      </p:tavLst>
                                    </p:anim>
                                    <p:anim calcmode="lin" valueType="num">
                                      <p:cBhvr>
                                        <p:cTn id="33" dur="750" fill="hold"/>
                                        <p:tgtEl>
                                          <p:spTgt spid="88"/>
                                        </p:tgtEl>
                                        <p:attrNameLst>
                                          <p:attrName>ppt_h</p:attrName>
                                        </p:attrNameLst>
                                      </p:cBhvr>
                                      <p:tavLst>
                                        <p:tav tm="0">
                                          <p:val>
                                            <p:fltVal val="0"/>
                                          </p:val>
                                        </p:tav>
                                        <p:tav tm="100000">
                                          <p:val>
                                            <p:strVal val="#ppt_h"/>
                                          </p:val>
                                        </p:tav>
                                      </p:tavLst>
                                    </p:anim>
                                    <p:animEffect transition="in" filter="fade">
                                      <p:cBhvr>
                                        <p:cTn id="34" dur="750"/>
                                        <p:tgtEl>
                                          <p:spTgt spid="88"/>
                                        </p:tgtEl>
                                      </p:cBhvr>
                                    </p:animEffect>
                                  </p:childTnLst>
                                </p:cTn>
                              </p:par>
                            </p:childTnLst>
                          </p:cTn>
                        </p:par>
                        <p:par>
                          <p:cTn id="35" fill="hold">
                            <p:stCondLst>
                              <p:cond delay="750"/>
                            </p:stCondLst>
                            <p:childTnLst>
                              <p:par>
                                <p:cTn id="36" presetID="16" presetClass="entr" presetSubtype="37" fill="hold" grpId="0" nodeType="afterEffect">
                                  <p:stCondLst>
                                    <p:cond delay="0"/>
                                  </p:stCondLst>
                                  <p:childTnLst>
                                    <p:set>
                                      <p:cBhvr>
                                        <p:cTn id="37" dur="1" fill="hold">
                                          <p:stCondLst>
                                            <p:cond delay="0"/>
                                          </p:stCondLst>
                                        </p:cTn>
                                        <p:tgtEl>
                                          <p:spTgt spid="107"/>
                                        </p:tgtEl>
                                        <p:attrNameLst>
                                          <p:attrName>style.visibility</p:attrName>
                                        </p:attrNameLst>
                                      </p:cBhvr>
                                      <p:to>
                                        <p:strVal val="visible"/>
                                      </p:to>
                                    </p:set>
                                    <p:animEffect transition="in" filter="barn(outVertical)">
                                      <p:cBhvr>
                                        <p:cTn id="38" dur="1000"/>
                                        <p:tgtEl>
                                          <p:spTgt spid="107"/>
                                        </p:tgtEl>
                                      </p:cBhvr>
                                    </p:animEffect>
                                  </p:childTnLst>
                                </p:cTn>
                              </p:par>
                              <p:par>
                                <p:cTn id="39" presetID="16" presetClass="entr" presetSubtype="37" fill="hold" grpId="0" nodeType="withEffect">
                                  <p:stCondLst>
                                    <p:cond delay="0"/>
                                  </p:stCondLst>
                                  <p:childTnLst>
                                    <p:set>
                                      <p:cBhvr>
                                        <p:cTn id="40" dur="1" fill="hold">
                                          <p:stCondLst>
                                            <p:cond delay="0"/>
                                          </p:stCondLst>
                                        </p:cTn>
                                        <p:tgtEl>
                                          <p:spTgt spid="108"/>
                                        </p:tgtEl>
                                        <p:attrNameLst>
                                          <p:attrName>style.visibility</p:attrName>
                                        </p:attrNameLst>
                                      </p:cBhvr>
                                      <p:to>
                                        <p:strVal val="visible"/>
                                      </p:to>
                                    </p:set>
                                    <p:animEffect transition="in" filter="barn(outVertical)">
                                      <p:cBhvr>
                                        <p:cTn id="41" dur="1000"/>
                                        <p:tgtEl>
                                          <p:spTgt spid="108"/>
                                        </p:tgtEl>
                                      </p:cBhvr>
                                    </p:animEffect>
                                  </p:childTnLst>
                                </p:cTn>
                              </p:par>
                            </p:childTnLst>
                          </p:cTn>
                        </p:par>
                        <p:par>
                          <p:cTn id="42" fill="hold">
                            <p:stCondLst>
                              <p:cond delay="1750"/>
                            </p:stCondLst>
                            <p:childTnLst>
                              <p:par>
                                <p:cTn id="43" presetID="10" presetClass="entr" presetSubtype="0"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500"/>
                                        <p:tgtEl>
                                          <p:spTgt spid="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11"/>
                                        </p:tgtEl>
                                        <p:attrNameLst>
                                          <p:attrName>style.visibility</p:attrName>
                                        </p:attrNameLst>
                                      </p:cBhvr>
                                      <p:to>
                                        <p:strVal val="visible"/>
                                      </p:to>
                                    </p:set>
                                    <p:animEffect transition="in" filter="fade">
                                      <p:cBhvr>
                                        <p:cTn id="54"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71" grpId="0" animBg="1"/>
      <p:bldP spid="87" grpId="0" animBg="1"/>
      <p:bldP spid="107" grpId="0" animBg="1"/>
      <p:bldP spid="108" grpId="0"/>
      <p:bldP spid="4" grpId="0"/>
      <p:bldP spid="109" grpId="0"/>
      <p:bldP spid="110" grpId="0"/>
      <p:bldP spid="1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58"/>
          <p:cNvSpPr/>
          <p:nvPr/>
        </p:nvSpPr>
        <p:spPr>
          <a:xfrm rot="5400000" flipV="1">
            <a:off x="4921337" y="-4489118"/>
            <a:ext cx="2346149"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0" name="Rectangle 59"/>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70" name="Rectangle 269"/>
          <p:cNvSpPr/>
          <p:nvPr/>
        </p:nvSpPr>
        <p:spPr>
          <a:xfrm rot="16200000" flipH="1">
            <a:off x="-393299" y="3078037"/>
            <a:ext cx="4237571" cy="2822826"/>
          </a:xfrm>
          <a:prstGeom prst="rect">
            <a:avLst/>
          </a:prstGeom>
          <a:gradFill flip="none" rotWithShape="1">
            <a:gsLst>
              <a:gs pos="100000">
                <a:schemeClr val="bg1">
                  <a:lumMod val="75000"/>
                  <a:alpha val="0"/>
                </a:schemeClr>
              </a:gs>
              <a:gs pos="0">
                <a:schemeClr val="bg1">
                  <a:lumMod val="50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p:cNvSpPr/>
          <p:nvPr/>
        </p:nvSpPr>
        <p:spPr>
          <a:xfrm rot="16200000" flipH="1">
            <a:off x="-393298" y="3078036"/>
            <a:ext cx="4237570" cy="2822826"/>
          </a:xfrm>
          <a:prstGeom prst="rect">
            <a:avLst/>
          </a:prstGeom>
          <a:gradFill flip="none" rotWithShape="1">
            <a:gsLst>
              <a:gs pos="100000">
                <a:schemeClr val="bg1">
                  <a:lumMod val="75000"/>
                  <a:alpha val="0"/>
                </a:schemeClr>
              </a:gs>
              <a:gs pos="0">
                <a:srgbClr val="16678C">
                  <a:alpha val="83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4" name="Rectangle 173"/>
          <p:cNvSpPr/>
          <p:nvPr/>
        </p:nvSpPr>
        <p:spPr>
          <a:xfrm rot="16200000" flipH="1">
            <a:off x="8242704" y="3078036"/>
            <a:ext cx="4237566" cy="2822826"/>
          </a:xfrm>
          <a:prstGeom prst="rect">
            <a:avLst/>
          </a:prstGeom>
          <a:gradFill flip="none" rotWithShape="1">
            <a:gsLst>
              <a:gs pos="100000">
                <a:schemeClr val="bg1">
                  <a:lumMod val="75000"/>
                  <a:alpha val="0"/>
                </a:schemeClr>
              </a:gs>
              <a:gs pos="0">
                <a:srgbClr val="16678C">
                  <a:alpha val="83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Rectangle 138"/>
          <p:cNvSpPr/>
          <p:nvPr/>
        </p:nvSpPr>
        <p:spPr>
          <a:xfrm rot="16200000" flipH="1">
            <a:off x="2485368" y="3078034"/>
            <a:ext cx="4237570" cy="2822826"/>
          </a:xfrm>
          <a:prstGeom prst="rect">
            <a:avLst/>
          </a:prstGeom>
          <a:gradFill flip="none" rotWithShape="1">
            <a:gsLst>
              <a:gs pos="100000">
                <a:schemeClr val="bg1">
                  <a:lumMod val="75000"/>
                  <a:alpha val="0"/>
                </a:schemeClr>
              </a:gs>
              <a:gs pos="0">
                <a:srgbClr val="16678C">
                  <a:alpha val="83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0" name="Rectangle 159"/>
          <p:cNvSpPr/>
          <p:nvPr/>
        </p:nvSpPr>
        <p:spPr>
          <a:xfrm rot="16200000" flipH="1">
            <a:off x="5364034" y="3078035"/>
            <a:ext cx="4237572" cy="2822826"/>
          </a:xfrm>
          <a:prstGeom prst="rect">
            <a:avLst/>
          </a:prstGeom>
          <a:gradFill flip="none" rotWithShape="1">
            <a:gsLst>
              <a:gs pos="100000">
                <a:schemeClr val="bg1">
                  <a:lumMod val="75000"/>
                  <a:alpha val="0"/>
                </a:schemeClr>
              </a:gs>
              <a:gs pos="0">
                <a:srgbClr val="16678C">
                  <a:alpha val="83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8" name="Straight Connector 57"/>
          <p:cNvCxnSpPr/>
          <p:nvPr/>
        </p:nvCxnSpPr>
        <p:spPr>
          <a:xfrm>
            <a:off x="1666077" y="2841318"/>
            <a:ext cx="0" cy="639242"/>
          </a:xfrm>
          <a:prstGeom prst="line">
            <a:avLst/>
          </a:prstGeom>
          <a:ln w="12700">
            <a:gradFill>
              <a:gsLst>
                <a:gs pos="0">
                  <a:schemeClr val="accent1">
                    <a:tint val="66000"/>
                    <a:satMod val="160000"/>
                    <a:alpha val="0"/>
                  </a:schemeClr>
                </a:gs>
                <a:gs pos="50000">
                  <a:schemeClr val="tx1">
                    <a:lumMod val="50000"/>
                  </a:schemeClr>
                </a:gs>
                <a:gs pos="100000">
                  <a:schemeClr val="accent1">
                    <a:tint val="23500"/>
                    <a:satMod val="160000"/>
                    <a:alpha val="0"/>
                  </a:schemeClr>
                </a:gs>
              </a:gsLst>
              <a:lin ang="5400000" scaled="0"/>
            </a:gradFill>
          </a:ln>
          <a:effectLst/>
        </p:spPr>
        <p:style>
          <a:lnRef idx="2">
            <a:schemeClr val="accent1"/>
          </a:lnRef>
          <a:fillRef idx="0">
            <a:schemeClr val="accent1"/>
          </a:fillRef>
          <a:effectRef idx="1">
            <a:schemeClr val="accent1"/>
          </a:effectRef>
          <a:fontRef idx="minor">
            <a:schemeClr val="tx1"/>
          </a:fontRef>
        </p:style>
      </p:cxnSp>
      <p:sp>
        <p:nvSpPr>
          <p:cNvPr id="52" name="Rectangle 51"/>
          <p:cNvSpPr/>
          <p:nvPr/>
        </p:nvSpPr>
        <p:spPr>
          <a:xfrm>
            <a:off x="-1" y="-1"/>
            <a:ext cx="12188827" cy="1426825"/>
          </a:xfrm>
          <a:prstGeom prst="rect">
            <a:avLst/>
          </a:prstGeom>
          <a:solidFill>
            <a:srgbClr val="000000">
              <a:alpha val="86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TextBox 116"/>
          <p:cNvSpPr txBox="1"/>
          <p:nvPr/>
        </p:nvSpPr>
        <p:spPr>
          <a:xfrm>
            <a:off x="295275" y="6021153"/>
            <a:ext cx="2838450" cy="535531"/>
          </a:xfrm>
          <a:prstGeom prst="rect">
            <a:avLst/>
          </a:prstGeom>
          <a:noFill/>
          <a:effectLst/>
        </p:spPr>
        <p:txBody>
          <a:bodyPr wrap="square" rtlCol="0">
            <a:spAutoFit/>
          </a:bodyPr>
          <a:lstStyle/>
          <a:p>
            <a:pPr algn="ctr">
              <a:lnSpc>
                <a:spcPct val="90000"/>
              </a:lnSpc>
              <a:spcBef>
                <a:spcPts val="1800"/>
              </a:spcBef>
            </a:pPr>
            <a:r>
              <a:rPr lang="en-US" sz="1600" spc="-40" dirty="0" smtClean="0"/>
              <a:t>Webex</a:t>
            </a:r>
            <a:r>
              <a:rPr lang="en-US" sz="1600" spc="-40" dirty="0"/>
              <a:t> </a:t>
            </a:r>
            <a:r>
              <a:rPr lang="en-US" sz="1600" spc="-40" dirty="0" smtClean="0"/>
              <a:t>= High Priority</a:t>
            </a:r>
            <a:br>
              <a:rPr lang="en-US" sz="1600" spc="-40" dirty="0" smtClean="0"/>
            </a:br>
            <a:r>
              <a:rPr lang="en-US" sz="1600" spc="-40" dirty="0" smtClean="0"/>
              <a:t>Netflix = Min. Priority</a:t>
            </a:r>
            <a:endParaRPr lang="en-US" sz="1600" spc="-40" dirty="0"/>
          </a:p>
        </p:txBody>
      </p:sp>
      <p:sp>
        <p:nvSpPr>
          <p:cNvPr id="122" name="Oval 121"/>
          <p:cNvSpPr/>
          <p:nvPr/>
        </p:nvSpPr>
        <p:spPr>
          <a:xfrm>
            <a:off x="627137" y="3034855"/>
            <a:ext cx="2235200" cy="2235200"/>
          </a:xfrm>
          <a:prstGeom prst="ellipse">
            <a:avLst/>
          </a:prstGeom>
          <a:solidFill>
            <a:srgbClr val="000000">
              <a:alpha val="3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123" name="Group 122"/>
          <p:cNvGrpSpPr/>
          <p:nvPr/>
        </p:nvGrpSpPr>
        <p:grpSpPr>
          <a:xfrm>
            <a:off x="776994" y="3097036"/>
            <a:ext cx="1964516" cy="2081810"/>
            <a:chOff x="543473" y="1651000"/>
            <a:chExt cx="2050120" cy="2172524"/>
          </a:xfrm>
        </p:grpSpPr>
        <p:graphicFrame>
          <p:nvGraphicFramePr>
            <p:cNvPr id="124" name="Chart 123"/>
            <p:cNvGraphicFramePr/>
            <p:nvPr>
              <p:extLst>
                <p:ext uri="{D42A27DB-BD31-4B8C-83A1-F6EECF244321}">
                  <p14:modId xmlns:p14="http://schemas.microsoft.com/office/powerpoint/2010/main" val="1955746135"/>
                </p:ext>
              </p:extLst>
            </p:nvPr>
          </p:nvGraphicFramePr>
          <p:xfrm>
            <a:off x="543473" y="1651000"/>
            <a:ext cx="2050120" cy="2172524"/>
          </p:xfrm>
          <a:graphic>
            <a:graphicData uri="http://schemas.openxmlformats.org/drawingml/2006/chart">
              <c:chart xmlns:c="http://schemas.openxmlformats.org/drawingml/2006/chart" xmlns:r="http://schemas.openxmlformats.org/officeDocument/2006/relationships" r:id="rId3"/>
            </a:graphicData>
          </a:graphic>
        </p:graphicFrame>
        <p:sp>
          <p:nvSpPr>
            <p:cNvPr id="125" name="Oval 124"/>
            <p:cNvSpPr/>
            <p:nvPr/>
          </p:nvSpPr>
          <p:spPr>
            <a:xfrm>
              <a:off x="698171" y="1866899"/>
              <a:ext cx="1740725" cy="1740725"/>
            </a:xfrm>
            <a:prstGeom prst="ellipse">
              <a:avLst/>
            </a:prstGeom>
            <a:noFill/>
            <a:ln>
              <a:solidFill>
                <a:schemeClr val="tx1">
                  <a:alpha val="3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126" name="Rectangle 125"/>
          <p:cNvSpPr/>
          <p:nvPr/>
        </p:nvSpPr>
        <p:spPr>
          <a:xfrm>
            <a:off x="1700765" y="4115695"/>
            <a:ext cx="684803" cy="369332"/>
          </a:xfrm>
          <a:prstGeom prst="rect">
            <a:avLst/>
          </a:prstGeom>
          <a:effectLst>
            <a:outerShdw blurRad="50800" dist="38100" dir="2700000" algn="tl" rotWithShape="0">
              <a:prstClr val="black">
                <a:alpha val="40000"/>
              </a:prstClr>
            </a:outerShdw>
          </a:effectLst>
        </p:spPr>
        <p:txBody>
          <a:bodyPr wrap="none">
            <a:spAutoFit/>
          </a:bodyPr>
          <a:lstStyle/>
          <a:p>
            <a:r>
              <a:rPr lang="en-US" b="1" spc="100" dirty="0"/>
              <a:t>60%</a:t>
            </a:r>
          </a:p>
        </p:txBody>
      </p:sp>
      <p:sp>
        <p:nvSpPr>
          <p:cNvPr id="127" name="Rectangle 126"/>
          <p:cNvSpPr/>
          <p:nvPr/>
        </p:nvSpPr>
        <p:spPr>
          <a:xfrm>
            <a:off x="986390" y="3750570"/>
            <a:ext cx="736099" cy="400110"/>
          </a:xfrm>
          <a:prstGeom prst="rect">
            <a:avLst/>
          </a:prstGeom>
          <a:effectLst>
            <a:outerShdw blurRad="50800" dist="38100" dir="2700000" algn="tl" rotWithShape="0">
              <a:prstClr val="black">
                <a:alpha val="40000"/>
              </a:prstClr>
            </a:outerShdw>
          </a:effectLst>
        </p:spPr>
        <p:txBody>
          <a:bodyPr wrap="none" lIns="0" tIns="0" rIns="0" bIns="0">
            <a:noAutofit/>
          </a:bodyPr>
          <a:lstStyle/>
          <a:p>
            <a:pPr algn="r"/>
            <a:r>
              <a:rPr lang="en-US" b="1" spc="100" dirty="0" smtClean="0"/>
              <a:t>40%</a:t>
            </a:r>
            <a:endParaRPr lang="en-US" b="1" spc="100" dirty="0"/>
          </a:p>
        </p:txBody>
      </p:sp>
      <p:sp>
        <p:nvSpPr>
          <p:cNvPr id="128" name="Rectangle 127"/>
          <p:cNvSpPr/>
          <p:nvPr/>
        </p:nvSpPr>
        <p:spPr>
          <a:xfrm>
            <a:off x="845606" y="2661545"/>
            <a:ext cx="1675344" cy="338554"/>
          </a:xfrm>
          <a:prstGeom prst="rect">
            <a:avLst/>
          </a:prstGeom>
        </p:spPr>
        <p:txBody>
          <a:bodyPr wrap="square">
            <a:spAutoFit/>
          </a:bodyPr>
          <a:lstStyle/>
          <a:p>
            <a:pPr algn="ctr"/>
            <a:r>
              <a:rPr lang="en-US" sz="1600" dirty="0"/>
              <a:t>Partners</a:t>
            </a:r>
          </a:p>
        </p:txBody>
      </p:sp>
      <p:sp>
        <p:nvSpPr>
          <p:cNvPr id="130" name="Rectangle 129"/>
          <p:cNvSpPr/>
          <p:nvPr/>
        </p:nvSpPr>
        <p:spPr>
          <a:xfrm>
            <a:off x="1005840" y="5442845"/>
            <a:ext cx="1672881" cy="338554"/>
          </a:xfrm>
          <a:prstGeom prst="rect">
            <a:avLst/>
          </a:prstGeom>
        </p:spPr>
        <p:txBody>
          <a:bodyPr wrap="square">
            <a:spAutoFit/>
          </a:bodyPr>
          <a:lstStyle/>
          <a:p>
            <a:pPr algn="ctr"/>
            <a:r>
              <a:rPr lang="en-US" sz="1600" dirty="0" smtClean="0"/>
              <a:t>Employees</a:t>
            </a:r>
            <a:endParaRPr lang="en-US" sz="1600" dirty="0"/>
          </a:p>
        </p:txBody>
      </p:sp>
      <p:cxnSp>
        <p:nvCxnSpPr>
          <p:cNvPr id="20" name="Straight Connector 19"/>
          <p:cNvCxnSpPr/>
          <p:nvPr/>
        </p:nvCxnSpPr>
        <p:spPr>
          <a:xfrm>
            <a:off x="1834091" y="4788315"/>
            <a:ext cx="0" cy="640080"/>
          </a:xfrm>
          <a:prstGeom prst="line">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cxnSp>
        <p:nvCxnSpPr>
          <p:cNvPr id="131" name="Straight Connector 130"/>
          <p:cNvCxnSpPr/>
          <p:nvPr/>
        </p:nvCxnSpPr>
        <p:spPr>
          <a:xfrm flipV="1">
            <a:off x="1672166" y="3000437"/>
            <a:ext cx="0" cy="365760"/>
          </a:xfrm>
          <a:prstGeom prst="line">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177" name="Oval 176"/>
          <p:cNvSpPr/>
          <p:nvPr/>
        </p:nvSpPr>
        <p:spPr>
          <a:xfrm>
            <a:off x="9168594" y="3034855"/>
            <a:ext cx="2235200" cy="2235200"/>
          </a:xfrm>
          <a:prstGeom prst="ellipse">
            <a:avLst/>
          </a:prstGeom>
          <a:solidFill>
            <a:srgbClr val="000000">
              <a:alpha val="3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87" name="Rectangle 186"/>
          <p:cNvSpPr/>
          <p:nvPr/>
        </p:nvSpPr>
        <p:spPr>
          <a:xfrm>
            <a:off x="330708" y="1651189"/>
            <a:ext cx="2375971" cy="369332"/>
          </a:xfrm>
          <a:prstGeom prst="rect">
            <a:avLst/>
          </a:prstGeom>
        </p:spPr>
        <p:txBody>
          <a:bodyPr wrap="none" lIns="0" tIns="0" rIns="0" bIns="0">
            <a:noAutofit/>
          </a:bodyPr>
          <a:lstStyle/>
          <a:p>
            <a:pPr>
              <a:lnSpc>
                <a:spcPct val="90000"/>
              </a:lnSpc>
              <a:spcBef>
                <a:spcPct val="0"/>
              </a:spcBef>
            </a:pPr>
            <a:r>
              <a:rPr lang="en-US" sz="2400" dirty="0">
                <a:solidFill>
                  <a:schemeClr val="accent3">
                    <a:lumMod val="60000"/>
                    <a:lumOff val="40000"/>
                  </a:schemeClr>
                </a:solidFill>
                <a:effectLst>
                  <a:outerShdw blurRad="63500" dist="25400" dir="2700000" algn="tl">
                    <a:srgbClr val="000000">
                      <a:alpha val="43137"/>
                    </a:srgbClr>
                  </a:outerShdw>
                </a:effectLst>
              </a:rPr>
              <a:t>Competitors Offer</a:t>
            </a:r>
          </a:p>
        </p:txBody>
      </p:sp>
      <p:sp>
        <p:nvSpPr>
          <p:cNvPr id="227" name="Oval 226"/>
          <p:cNvSpPr/>
          <p:nvPr/>
        </p:nvSpPr>
        <p:spPr>
          <a:xfrm>
            <a:off x="3512860" y="3034855"/>
            <a:ext cx="2235200" cy="2235200"/>
          </a:xfrm>
          <a:prstGeom prst="ellipse">
            <a:avLst/>
          </a:prstGeom>
          <a:solidFill>
            <a:srgbClr val="000000">
              <a:alpha val="3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223" name="Group 222"/>
          <p:cNvGrpSpPr/>
          <p:nvPr/>
        </p:nvGrpSpPr>
        <p:grpSpPr>
          <a:xfrm>
            <a:off x="3662717" y="3097036"/>
            <a:ext cx="1964516" cy="2081810"/>
            <a:chOff x="543473" y="1651000"/>
            <a:chExt cx="2050120" cy="2172524"/>
          </a:xfrm>
        </p:grpSpPr>
        <p:graphicFrame>
          <p:nvGraphicFramePr>
            <p:cNvPr id="224" name="Chart 223"/>
            <p:cNvGraphicFramePr/>
            <p:nvPr>
              <p:extLst>
                <p:ext uri="{D42A27DB-BD31-4B8C-83A1-F6EECF244321}">
                  <p14:modId xmlns:p14="http://schemas.microsoft.com/office/powerpoint/2010/main" val="1978320730"/>
                </p:ext>
              </p:extLst>
            </p:nvPr>
          </p:nvGraphicFramePr>
          <p:xfrm>
            <a:off x="543473" y="1651000"/>
            <a:ext cx="2050120" cy="2172524"/>
          </p:xfrm>
          <a:graphic>
            <a:graphicData uri="http://schemas.openxmlformats.org/drawingml/2006/chart">
              <c:chart xmlns:c="http://schemas.openxmlformats.org/drawingml/2006/chart" xmlns:r="http://schemas.openxmlformats.org/officeDocument/2006/relationships" r:id="rId4"/>
            </a:graphicData>
          </a:graphic>
        </p:graphicFrame>
        <p:sp>
          <p:nvSpPr>
            <p:cNvPr id="225" name="Oval 224"/>
            <p:cNvSpPr/>
            <p:nvPr/>
          </p:nvSpPr>
          <p:spPr>
            <a:xfrm>
              <a:off x="698171" y="1866899"/>
              <a:ext cx="1740725" cy="1740725"/>
            </a:xfrm>
            <a:prstGeom prst="ellipse">
              <a:avLst/>
            </a:prstGeom>
            <a:noFill/>
            <a:ln>
              <a:solidFill>
                <a:schemeClr val="tx1">
                  <a:alpha val="3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235" name="Rectangle 234"/>
          <p:cNvSpPr/>
          <p:nvPr/>
        </p:nvSpPr>
        <p:spPr>
          <a:xfrm>
            <a:off x="4586488" y="4115695"/>
            <a:ext cx="684803" cy="369332"/>
          </a:xfrm>
          <a:prstGeom prst="rect">
            <a:avLst/>
          </a:prstGeom>
          <a:effectLst>
            <a:outerShdw blurRad="50800" dist="38100" dir="2700000" algn="tl" rotWithShape="0">
              <a:prstClr val="black">
                <a:alpha val="40000"/>
              </a:prstClr>
            </a:outerShdw>
          </a:effectLst>
        </p:spPr>
        <p:txBody>
          <a:bodyPr wrap="none">
            <a:spAutoFit/>
          </a:bodyPr>
          <a:lstStyle/>
          <a:p>
            <a:r>
              <a:rPr lang="en-US" b="1" spc="100" dirty="0" smtClean="0"/>
              <a:t>75%</a:t>
            </a:r>
            <a:endParaRPr lang="en-US" b="1" spc="100" dirty="0"/>
          </a:p>
        </p:txBody>
      </p:sp>
      <p:sp>
        <p:nvSpPr>
          <p:cNvPr id="236" name="Rectangle 235"/>
          <p:cNvSpPr/>
          <p:nvPr/>
        </p:nvSpPr>
        <p:spPr>
          <a:xfrm>
            <a:off x="3872113" y="3750570"/>
            <a:ext cx="736099" cy="400110"/>
          </a:xfrm>
          <a:prstGeom prst="rect">
            <a:avLst/>
          </a:prstGeom>
          <a:effectLst>
            <a:outerShdw blurRad="50800" dist="38100" dir="2700000" algn="tl" rotWithShape="0">
              <a:prstClr val="black">
                <a:alpha val="40000"/>
              </a:prstClr>
            </a:outerShdw>
          </a:effectLst>
        </p:spPr>
        <p:txBody>
          <a:bodyPr wrap="none" lIns="0" tIns="0" rIns="0" bIns="0">
            <a:noAutofit/>
          </a:bodyPr>
          <a:lstStyle/>
          <a:p>
            <a:pPr algn="r"/>
            <a:r>
              <a:rPr lang="en-US" b="1" spc="100" dirty="0" smtClean="0"/>
              <a:t>25%</a:t>
            </a:r>
            <a:endParaRPr lang="en-US" b="1" spc="100" dirty="0"/>
          </a:p>
        </p:txBody>
      </p:sp>
      <p:sp>
        <p:nvSpPr>
          <p:cNvPr id="237" name="Rectangle 236"/>
          <p:cNvSpPr/>
          <p:nvPr/>
        </p:nvSpPr>
        <p:spPr>
          <a:xfrm>
            <a:off x="3515248" y="2652020"/>
            <a:ext cx="2103232" cy="338554"/>
          </a:xfrm>
          <a:prstGeom prst="rect">
            <a:avLst/>
          </a:prstGeom>
        </p:spPr>
        <p:txBody>
          <a:bodyPr wrap="square">
            <a:spAutoFit/>
          </a:bodyPr>
          <a:lstStyle/>
          <a:p>
            <a:pPr algn="ctr"/>
            <a:r>
              <a:rPr lang="en-US" sz="1600" dirty="0"/>
              <a:t>Marketing Wing </a:t>
            </a:r>
          </a:p>
        </p:txBody>
      </p:sp>
      <p:sp>
        <p:nvSpPr>
          <p:cNvPr id="238" name="Rectangle 237"/>
          <p:cNvSpPr/>
          <p:nvPr/>
        </p:nvSpPr>
        <p:spPr>
          <a:xfrm>
            <a:off x="3994786" y="5442845"/>
            <a:ext cx="1480124" cy="338554"/>
          </a:xfrm>
          <a:prstGeom prst="rect">
            <a:avLst/>
          </a:prstGeom>
        </p:spPr>
        <p:txBody>
          <a:bodyPr wrap="square">
            <a:spAutoFit/>
          </a:bodyPr>
          <a:lstStyle/>
          <a:p>
            <a:pPr algn="ctr"/>
            <a:r>
              <a:rPr lang="en-US" sz="1600" dirty="0"/>
              <a:t>R&amp;D Wing </a:t>
            </a:r>
          </a:p>
        </p:txBody>
      </p:sp>
      <p:cxnSp>
        <p:nvCxnSpPr>
          <p:cNvPr id="239" name="Straight Connector 238"/>
          <p:cNvCxnSpPr/>
          <p:nvPr/>
        </p:nvCxnSpPr>
        <p:spPr>
          <a:xfrm>
            <a:off x="4719814" y="4788315"/>
            <a:ext cx="0" cy="640080"/>
          </a:xfrm>
          <a:prstGeom prst="line">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flipV="1">
            <a:off x="4557889" y="3000437"/>
            <a:ext cx="0" cy="365760"/>
          </a:xfrm>
          <a:prstGeom prst="line">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245" name="Oval 244"/>
          <p:cNvSpPr/>
          <p:nvPr/>
        </p:nvSpPr>
        <p:spPr>
          <a:xfrm>
            <a:off x="6374594" y="3034855"/>
            <a:ext cx="2235200" cy="2235200"/>
          </a:xfrm>
          <a:prstGeom prst="ellipse">
            <a:avLst/>
          </a:prstGeom>
          <a:solidFill>
            <a:srgbClr val="000000">
              <a:alpha val="3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241" name="Group 240"/>
          <p:cNvGrpSpPr/>
          <p:nvPr/>
        </p:nvGrpSpPr>
        <p:grpSpPr>
          <a:xfrm>
            <a:off x="6524451" y="3097036"/>
            <a:ext cx="1964516" cy="2081810"/>
            <a:chOff x="543473" y="1651000"/>
            <a:chExt cx="2050120" cy="2172524"/>
          </a:xfrm>
        </p:grpSpPr>
        <p:graphicFrame>
          <p:nvGraphicFramePr>
            <p:cNvPr id="242" name="Chart 241"/>
            <p:cNvGraphicFramePr/>
            <p:nvPr>
              <p:extLst>
                <p:ext uri="{D42A27DB-BD31-4B8C-83A1-F6EECF244321}">
                  <p14:modId xmlns:p14="http://schemas.microsoft.com/office/powerpoint/2010/main" val="2804626425"/>
                </p:ext>
              </p:extLst>
            </p:nvPr>
          </p:nvGraphicFramePr>
          <p:xfrm>
            <a:off x="543473" y="1651000"/>
            <a:ext cx="2050120" cy="2172524"/>
          </p:xfrm>
          <a:graphic>
            <a:graphicData uri="http://schemas.openxmlformats.org/drawingml/2006/chart">
              <c:chart xmlns:c="http://schemas.openxmlformats.org/drawingml/2006/chart" xmlns:r="http://schemas.openxmlformats.org/officeDocument/2006/relationships" r:id="rId5"/>
            </a:graphicData>
          </a:graphic>
        </p:graphicFrame>
        <p:sp>
          <p:nvSpPr>
            <p:cNvPr id="243" name="Oval 242"/>
            <p:cNvSpPr/>
            <p:nvPr/>
          </p:nvSpPr>
          <p:spPr>
            <a:xfrm>
              <a:off x="698171" y="1866899"/>
              <a:ext cx="1740725" cy="1740725"/>
            </a:xfrm>
            <a:prstGeom prst="ellipse">
              <a:avLst/>
            </a:prstGeom>
            <a:noFill/>
            <a:ln>
              <a:solidFill>
                <a:schemeClr val="tx1">
                  <a:alpha val="3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246" name="Rectangle 245"/>
          <p:cNvSpPr/>
          <p:nvPr/>
        </p:nvSpPr>
        <p:spPr>
          <a:xfrm>
            <a:off x="7448222" y="4115695"/>
            <a:ext cx="684803" cy="369332"/>
          </a:xfrm>
          <a:prstGeom prst="rect">
            <a:avLst/>
          </a:prstGeom>
          <a:effectLst>
            <a:outerShdw blurRad="50800" dist="38100" dir="2700000" algn="tl" rotWithShape="0">
              <a:prstClr val="black">
                <a:alpha val="40000"/>
              </a:prstClr>
            </a:outerShdw>
          </a:effectLst>
        </p:spPr>
        <p:txBody>
          <a:bodyPr wrap="none">
            <a:spAutoFit/>
          </a:bodyPr>
          <a:lstStyle/>
          <a:p>
            <a:r>
              <a:rPr lang="en-US" b="1" spc="100" dirty="0" smtClean="0"/>
              <a:t>80</a:t>
            </a:r>
            <a:r>
              <a:rPr lang="en-US" b="1" spc="100" dirty="0"/>
              <a:t>%</a:t>
            </a:r>
          </a:p>
        </p:txBody>
      </p:sp>
      <p:sp>
        <p:nvSpPr>
          <p:cNvPr id="247" name="Rectangle 246"/>
          <p:cNvSpPr/>
          <p:nvPr/>
        </p:nvSpPr>
        <p:spPr>
          <a:xfrm>
            <a:off x="6711269" y="3637682"/>
            <a:ext cx="736099" cy="400110"/>
          </a:xfrm>
          <a:prstGeom prst="rect">
            <a:avLst/>
          </a:prstGeom>
          <a:effectLst>
            <a:outerShdw blurRad="50800" dist="38100" dir="2700000" algn="tl" rotWithShape="0">
              <a:prstClr val="black">
                <a:alpha val="40000"/>
              </a:prstClr>
            </a:outerShdw>
          </a:effectLst>
        </p:spPr>
        <p:txBody>
          <a:bodyPr wrap="none" lIns="0" tIns="0" rIns="0" bIns="0">
            <a:noAutofit/>
          </a:bodyPr>
          <a:lstStyle/>
          <a:p>
            <a:pPr algn="r"/>
            <a:r>
              <a:rPr lang="en-US" b="1" spc="100" dirty="0" smtClean="0"/>
              <a:t>40%</a:t>
            </a:r>
            <a:endParaRPr lang="en-US" b="1" spc="100" dirty="0"/>
          </a:p>
        </p:txBody>
      </p:sp>
      <p:sp>
        <p:nvSpPr>
          <p:cNvPr id="248" name="Rectangle 247"/>
          <p:cNvSpPr/>
          <p:nvPr/>
        </p:nvSpPr>
        <p:spPr>
          <a:xfrm>
            <a:off x="6773075" y="2657592"/>
            <a:ext cx="1337097" cy="313932"/>
          </a:xfrm>
          <a:prstGeom prst="rect">
            <a:avLst/>
          </a:prstGeom>
        </p:spPr>
        <p:txBody>
          <a:bodyPr wrap="none">
            <a:spAutoFit/>
          </a:bodyPr>
          <a:lstStyle/>
          <a:p>
            <a:pPr algn="ctr">
              <a:lnSpc>
                <a:spcPct val="90000"/>
              </a:lnSpc>
              <a:spcBef>
                <a:spcPts val="1200"/>
              </a:spcBef>
            </a:pPr>
            <a:r>
              <a:rPr lang="en-US" sz="1600" b="1" dirty="0"/>
              <a:t>802.11a/b/g </a:t>
            </a:r>
          </a:p>
        </p:txBody>
      </p:sp>
      <p:sp>
        <p:nvSpPr>
          <p:cNvPr id="249" name="Rectangle 248"/>
          <p:cNvSpPr/>
          <p:nvPr/>
        </p:nvSpPr>
        <p:spPr>
          <a:xfrm>
            <a:off x="7074108" y="5519045"/>
            <a:ext cx="967701" cy="313932"/>
          </a:xfrm>
          <a:prstGeom prst="rect">
            <a:avLst/>
          </a:prstGeom>
        </p:spPr>
        <p:txBody>
          <a:bodyPr wrap="none">
            <a:spAutoFit/>
          </a:bodyPr>
          <a:lstStyle/>
          <a:p>
            <a:pPr algn="r">
              <a:lnSpc>
                <a:spcPct val="90000"/>
              </a:lnSpc>
              <a:spcBef>
                <a:spcPts val="1200"/>
              </a:spcBef>
            </a:pPr>
            <a:r>
              <a:rPr lang="en-US" sz="1600" dirty="0"/>
              <a:t>802.11n </a:t>
            </a:r>
          </a:p>
        </p:txBody>
      </p:sp>
      <p:cxnSp>
        <p:nvCxnSpPr>
          <p:cNvPr id="250" name="Straight Connector 249"/>
          <p:cNvCxnSpPr/>
          <p:nvPr/>
        </p:nvCxnSpPr>
        <p:spPr>
          <a:xfrm>
            <a:off x="7581548" y="4788315"/>
            <a:ext cx="0" cy="640080"/>
          </a:xfrm>
          <a:prstGeom prst="line">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flipV="1">
            <a:off x="7438673" y="3000437"/>
            <a:ext cx="0" cy="365760"/>
          </a:xfrm>
          <a:prstGeom prst="line">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grpSp>
        <p:nvGrpSpPr>
          <p:cNvPr id="259" name="Group 258"/>
          <p:cNvGrpSpPr/>
          <p:nvPr/>
        </p:nvGrpSpPr>
        <p:grpSpPr>
          <a:xfrm>
            <a:off x="9318451" y="3097036"/>
            <a:ext cx="1964516" cy="2081810"/>
            <a:chOff x="543473" y="1651000"/>
            <a:chExt cx="2050120" cy="2172524"/>
          </a:xfrm>
        </p:grpSpPr>
        <p:graphicFrame>
          <p:nvGraphicFramePr>
            <p:cNvPr id="260" name="Chart 259"/>
            <p:cNvGraphicFramePr/>
            <p:nvPr>
              <p:extLst>
                <p:ext uri="{D42A27DB-BD31-4B8C-83A1-F6EECF244321}">
                  <p14:modId xmlns:p14="http://schemas.microsoft.com/office/powerpoint/2010/main" val="1126816736"/>
                </p:ext>
              </p:extLst>
            </p:nvPr>
          </p:nvGraphicFramePr>
          <p:xfrm>
            <a:off x="543473" y="1651000"/>
            <a:ext cx="2050120" cy="2172524"/>
          </p:xfrm>
          <a:graphic>
            <a:graphicData uri="http://schemas.openxmlformats.org/drawingml/2006/chart">
              <c:chart xmlns:c="http://schemas.openxmlformats.org/drawingml/2006/chart" xmlns:r="http://schemas.openxmlformats.org/officeDocument/2006/relationships" r:id="rId6"/>
            </a:graphicData>
          </a:graphic>
        </p:graphicFrame>
        <p:sp>
          <p:nvSpPr>
            <p:cNvPr id="261" name="Oval 260"/>
            <p:cNvSpPr/>
            <p:nvPr/>
          </p:nvSpPr>
          <p:spPr>
            <a:xfrm>
              <a:off x="698171" y="1866899"/>
              <a:ext cx="1740725" cy="1740725"/>
            </a:xfrm>
            <a:prstGeom prst="ellipse">
              <a:avLst/>
            </a:prstGeom>
            <a:noFill/>
            <a:ln>
              <a:solidFill>
                <a:schemeClr val="tx1">
                  <a:alpha val="3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263" name="Rectangle 262"/>
          <p:cNvSpPr/>
          <p:nvPr/>
        </p:nvSpPr>
        <p:spPr>
          <a:xfrm>
            <a:off x="10242222" y="4115695"/>
            <a:ext cx="684803" cy="369332"/>
          </a:xfrm>
          <a:prstGeom prst="rect">
            <a:avLst/>
          </a:prstGeom>
          <a:effectLst>
            <a:outerShdw blurRad="50800" dist="38100" dir="2700000" algn="tl" rotWithShape="0">
              <a:prstClr val="black">
                <a:alpha val="40000"/>
              </a:prstClr>
            </a:outerShdw>
          </a:effectLst>
        </p:spPr>
        <p:txBody>
          <a:bodyPr wrap="none">
            <a:spAutoFit/>
          </a:bodyPr>
          <a:lstStyle/>
          <a:p>
            <a:r>
              <a:rPr lang="en-US" b="1" spc="100" dirty="0"/>
              <a:t>60%</a:t>
            </a:r>
          </a:p>
        </p:txBody>
      </p:sp>
      <p:sp>
        <p:nvSpPr>
          <p:cNvPr id="264" name="Rectangle 263"/>
          <p:cNvSpPr/>
          <p:nvPr/>
        </p:nvSpPr>
        <p:spPr>
          <a:xfrm>
            <a:off x="9527847" y="3750570"/>
            <a:ext cx="736099" cy="400110"/>
          </a:xfrm>
          <a:prstGeom prst="rect">
            <a:avLst/>
          </a:prstGeom>
          <a:effectLst>
            <a:outerShdw blurRad="50800" dist="38100" dir="2700000" algn="tl" rotWithShape="0">
              <a:prstClr val="black">
                <a:alpha val="40000"/>
              </a:prstClr>
            </a:outerShdw>
          </a:effectLst>
        </p:spPr>
        <p:txBody>
          <a:bodyPr wrap="none" lIns="0" tIns="0" rIns="0" bIns="0">
            <a:noAutofit/>
          </a:bodyPr>
          <a:lstStyle/>
          <a:p>
            <a:pPr algn="r"/>
            <a:r>
              <a:rPr lang="en-US" b="1" spc="100" dirty="0" smtClean="0"/>
              <a:t>40%</a:t>
            </a:r>
            <a:endParaRPr lang="en-US" b="1" spc="100" dirty="0"/>
          </a:p>
        </p:txBody>
      </p:sp>
      <p:sp>
        <p:nvSpPr>
          <p:cNvPr id="265" name="Rectangle 264"/>
          <p:cNvSpPr/>
          <p:nvPr/>
        </p:nvSpPr>
        <p:spPr>
          <a:xfrm>
            <a:off x="9383140" y="2680595"/>
            <a:ext cx="1555369" cy="338554"/>
          </a:xfrm>
          <a:prstGeom prst="rect">
            <a:avLst/>
          </a:prstGeom>
        </p:spPr>
        <p:txBody>
          <a:bodyPr wrap="square">
            <a:spAutoFit/>
          </a:bodyPr>
          <a:lstStyle/>
          <a:p>
            <a:pPr algn="ctr"/>
            <a:r>
              <a:rPr lang="en-US" sz="1600" b="1" dirty="0"/>
              <a:t>Partners</a:t>
            </a:r>
          </a:p>
        </p:txBody>
      </p:sp>
      <p:sp>
        <p:nvSpPr>
          <p:cNvPr id="266" name="Rectangle 265"/>
          <p:cNvSpPr/>
          <p:nvPr/>
        </p:nvSpPr>
        <p:spPr>
          <a:xfrm>
            <a:off x="9652495" y="5519045"/>
            <a:ext cx="1266693" cy="338554"/>
          </a:xfrm>
          <a:prstGeom prst="rect">
            <a:avLst/>
          </a:prstGeom>
        </p:spPr>
        <p:txBody>
          <a:bodyPr wrap="none">
            <a:spAutoFit/>
          </a:bodyPr>
          <a:lstStyle/>
          <a:p>
            <a:pPr algn="r"/>
            <a:r>
              <a:rPr lang="en-US" sz="1600" b="1" dirty="0" smtClean="0"/>
              <a:t>Employees</a:t>
            </a:r>
            <a:endParaRPr lang="en-US" sz="1600" b="1" dirty="0"/>
          </a:p>
        </p:txBody>
      </p:sp>
      <p:cxnSp>
        <p:nvCxnSpPr>
          <p:cNvPr id="267" name="Straight Connector 266"/>
          <p:cNvCxnSpPr/>
          <p:nvPr/>
        </p:nvCxnSpPr>
        <p:spPr>
          <a:xfrm>
            <a:off x="10375548" y="4788315"/>
            <a:ext cx="0" cy="640080"/>
          </a:xfrm>
          <a:prstGeom prst="line">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flipV="1">
            <a:off x="10213623" y="3000437"/>
            <a:ext cx="0" cy="365760"/>
          </a:xfrm>
          <a:prstGeom prst="line">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269" name="Rectangle 268"/>
          <p:cNvSpPr/>
          <p:nvPr/>
        </p:nvSpPr>
        <p:spPr>
          <a:xfrm>
            <a:off x="330708" y="1651189"/>
            <a:ext cx="1707519" cy="369332"/>
          </a:xfrm>
          <a:prstGeom prst="rect">
            <a:avLst/>
          </a:prstGeom>
        </p:spPr>
        <p:txBody>
          <a:bodyPr wrap="none" lIns="0" tIns="0" rIns="0" bIns="0">
            <a:noAutofit/>
          </a:bodyPr>
          <a:lstStyle/>
          <a:p>
            <a:pPr>
              <a:lnSpc>
                <a:spcPct val="90000"/>
              </a:lnSpc>
              <a:spcBef>
                <a:spcPct val="0"/>
              </a:spcBef>
            </a:pPr>
            <a:r>
              <a:rPr lang="en-US" sz="2400" dirty="0">
                <a:solidFill>
                  <a:schemeClr val="accent3">
                    <a:lumMod val="60000"/>
                    <a:lumOff val="40000"/>
                  </a:schemeClr>
                </a:solidFill>
                <a:effectLst>
                  <a:outerShdw blurRad="63500" dist="25400" dir="2700000" algn="tl">
                    <a:srgbClr val="000000">
                      <a:alpha val="43137"/>
                    </a:srgbClr>
                  </a:outerShdw>
                </a:effectLst>
              </a:rPr>
              <a:t>Cisco Offers</a:t>
            </a:r>
          </a:p>
        </p:txBody>
      </p:sp>
      <p:sp>
        <p:nvSpPr>
          <p:cNvPr id="4" name="Title 3"/>
          <p:cNvSpPr>
            <a:spLocks noGrp="1"/>
          </p:cNvSpPr>
          <p:nvPr>
            <p:ph type="title"/>
          </p:nvPr>
        </p:nvSpPr>
        <p:spPr>
          <a:xfrm>
            <a:off x="292608" y="439420"/>
            <a:ext cx="11612880" cy="838200"/>
          </a:xfrm>
        </p:spPr>
        <p:txBody>
          <a:bodyPr/>
          <a:lstStyle/>
          <a:p>
            <a:r>
              <a:rPr lang="en-US" dirty="0" smtClean="0"/>
              <a:t>Granular Wired </a:t>
            </a:r>
            <a:r>
              <a:rPr lang="en-US" dirty="0" err="1" smtClean="0"/>
              <a:t>QoS</a:t>
            </a:r>
            <a:r>
              <a:rPr lang="en-US" dirty="0" smtClean="0"/>
              <a:t>—Now for Wireless </a:t>
            </a:r>
            <a:br>
              <a:rPr lang="en-US" dirty="0" smtClean="0"/>
            </a:br>
            <a:r>
              <a:rPr lang="en-US" sz="2800" dirty="0">
                <a:solidFill>
                  <a:schemeClr val="bg1">
                    <a:lumMod val="40000"/>
                    <a:lumOff val="60000"/>
                  </a:schemeClr>
                </a:solidFill>
              </a:rPr>
              <a:t>Enhanced User </a:t>
            </a:r>
            <a:r>
              <a:rPr lang="en-US" sz="2800" dirty="0" smtClean="0">
                <a:solidFill>
                  <a:schemeClr val="bg1">
                    <a:lumMod val="40000"/>
                    <a:lumOff val="60000"/>
                  </a:schemeClr>
                </a:solidFill>
              </a:rPr>
              <a:t>Experience with Differentiated Bandwidth Allocation</a:t>
            </a:r>
            <a:endParaRPr lang="en-US" sz="2800" dirty="0">
              <a:solidFill>
                <a:schemeClr val="bg1">
                  <a:lumMod val="40000"/>
                  <a:lumOff val="60000"/>
                </a:schemeClr>
              </a:solidFill>
            </a:endParaRPr>
          </a:p>
        </p:txBody>
      </p:sp>
      <p:sp>
        <p:nvSpPr>
          <p:cNvPr id="63" name="Rectangle 62"/>
          <p:cNvSpPr/>
          <p:nvPr/>
        </p:nvSpPr>
        <p:spPr>
          <a:xfrm rot="5400000" flipV="1">
            <a:off x="1512200" y="929200"/>
            <a:ext cx="432216" cy="2828467"/>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199" name="Rectangle 198"/>
          <p:cNvSpPr/>
          <p:nvPr/>
        </p:nvSpPr>
        <p:spPr>
          <a:xfrm>
            <a:off x="354627" y="2158767"/>
            <a:ext cx="2787917" cy="369332"/>
          </a:xfrm>
          <a:prstGeom prst="rect">
            <a:avLst/>
          </a:prstGeom>
        </p:spPr>
        <p:txBody>
          <a:bodyPr wrap="square">
            <a:spAutoFit/>
          </a:bodyPr>
          <a:lstStyle/>
          <a:p>
            <a:pPr algn="ctr"/>
            <a:r>
              <a:rPr lang="en-US" b="1" dirty="0" smtClean="0"/>
              <a:t>User</a:t>
            </a:r>
            <a:endParaRPr lang="en-US" b="1" dirty="0"/>
          </a:p>
        </p:txBody>
      </p:sp>
      <p:sp>
        <p:nvSpPr>
          <p:cNvPr id="201" name="Rectangle 200"/>
          <p:cNvSpPr/>
          <p:nvPr/>
        </p:nvSpPr>
        <p:spPr>
          <a:xfrm>
            <a:off x="354627" y="2158767"/>
            <a:ext cx="2787917" cy="369332"/>
          </a:xfrm>
          <a:prstGeom prst="rect">
            <a:avLst/>
          </a:prstGeom>
        </p:spPr>
        <p:txBody>
          <a:bodyPr wrap="square">
            <a:spAutoFit/>
          </a:bodyPr>
          <a:lstStyle/>
          <a:p>
            <a:pPr algn="ctr"/>
            <a:r>
              <a:rPr lang="en-US" b="1" dirty="0"/>
              <a:t> </a:t>
            </a:r>
            <a:r>
              <a:rPr lang="en-US" b="1" dirty="0" smtClean="0"/>
              <a:t>User </a:t>
            </a:r>
            <a:r>
              <a:rPr lang="en-US" b="1" dirty="0" smtClean="0">
                <a:solidFill>
                  <a:srgbClr val="FFC000"/>
                </a:solidFill>
              </a:rPr>
              <a:t>AND</a:t>
            </a:r>
            <a:r>
              <a:rPr lang="en-US" b="1" dirty="0" smtClean="0"/>
              <a:t> Application</a:t>
            </a:r>
            <a:endParaRPr lang="en-US" b="1" dirty="0"/>
          </a:p>
        </p:txBody>
      </p:sp>
      <p:sp>
        <p:nvSpPr>
          <p:cNvPr id="64" name="Rectangle 63"/>
          <p:cNvSpPr/>
          <p:nvPr/>
        </p:nvSpPr>
        <p:spPr>
          <a:xfrm rot="5400000" flipV="1">
            <a:off x="4381252" y="930368"/>
            <a:ext cx="432216" cy="2836414"/>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65" name="Rectangle 64"/>
          <p:cNvSpPr/>
          <p:nvPr/>
        </p:nvSpPr>
        <p:spPr>
          <a:xfrm rot="5400000" flipV="1">
            <a:off x="7272810" y="925925"/>
            <a:ext cx="432216" cy="2835022"/>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66" name="Rectangle 65"/>
          <p:cNvSpPr/>
          <p:nvPr/>
        </p:nvSpPr>
        <p:spPr>
          <a:xfrm rot="5400000" flipV="1">
            <a:off x="10148200" y="929203"/>
            <a:ext cx="432216" cy="2828467"/>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191" name="Rectangle 190"/>
          <p:cNvSpPr/>
          <p:nvPr/>
        </p:nvSpPr>
        <p:spPr>
          <a:xfrm>
            <a:off x="9286876" y="2163909"/>
            <a:ext cx="2133332" cy="369332"/>
          </a:xfrm>
          <a:prstGeom prst="rect">
            <a:avLst/>
          </a:prstGeom>
        </p:spPr>
        <p:txBody>
          <a:bodyPr wrap="square">
            <a:spAutoFit/>
          </a:bodyPr>
          <a:lstStyle/>
          <a:p>
            <a:pPr algn="ctr"/>
            <a:r>
              <a:rPr lang="en-US" b="1" dirty="0"/>
              <a:t>SSID</a:t>
            </a:r>
          </a:p>
        </p:txBody>
      </p:sp>
      <p:sp>
        <p:nvSpPr>
          <p:cNvPr id="192" name="Rectangle 191"/>
          <p:cNvSpPr/>
          <p:nvPr/>
        </p:nvSpPr>
        <p:spPr>
          <a:xfrm>
            <a:off x="6496051" y="2163909"/>
            <a:ext cx="1974582" cy="369332"/>
          </a:xfrm>
          <a:prstGeom prst="rect">
            <a:avLst/>
          </a:prstGeom>
        </p:spPr>
        <p:txBody>
          <a:bodyPr wrap="square">
            <a:spAutoFit/>
          </a:bodyPr>
          <a:lstStyle/>
          <a:p>
            <a:pPr algn="ctr"/>
            <a:r>
              <a:rPr lang="en-US" b="1" dirty="0" smtClean="0"/>
              <a:t>Radio</a:t>
            </a:r>
            <a:endParaRPr lang="en-US" b="1" dirty="0"/>
          </a:p>
        </p:txBody>
      </p:sp>
      <p:sp>
        <p:nvSpPr>
          <p:cNvPr id="198" name="Rectangle 197"/>
          <p:cNvSpPr/>
          <p:nvPr/>
        </p:nvSpPr>
        <p:spPr>
          <a:xfrm>
            <a:off x="3515249" y="2163909"/>
            <a:ext cx="2156274" cy="369332"/>
          </a:xfrm>
          <a:prstGeom prst="rect">
            <a:avLst/>
          </a:prstGeom>
        </p:spPr>
        <p:txBody>
          <a:bodyPr wrap="square">
            <a:spAutoFit/>
          </a:bodyPr>
          <a:lstStyle/>
          <a:p>
            <a:pPr algn="ctr"/>
            <a:r>
              <a:rPr lang="en-US" b="1" dirty="0" smtClean="0"/>
              <a:t>Access Point</a:t>
            </a:r>
            <a:endParaRPr lang="en-US" b="1" dirty="0"/>
          </a:p>
        </p:txBody>
      </p:sp>
    </p:spTree>
    <p:extLst>
      <p:ext uri="{BB962C8B-B14F-4D97-AF65-F5344CB8AC3E}">
        <p14:creationId xmlns:p14="http://schemas.microsoft.com/office/powerpoint/2010/main" val="2802788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58"/>
                                        </p:tgtEl>
                                      </p:cBhvr>
                                    </p:animEffect>
                                    <p:set>
                                      <p:cBhvr>
                                        <p:cTn id="7" dur="1" fill="hold">
                                          <p:stCondLst>
                                            <p:cond delay="499"/>
                                          </p:stCondLst>
                                        </p:cTn>
                                        <p:tgtEl>
                                          <p:spTgt spid="58"/>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17"/>
                                        </p:tgtEl>
                                      </p:cBhvr>
                                    </p:animEffect>
                                    <p:set>
                                      <p:cBhvr>
                                        <p:cTn id="10" dur="1" fill="hold">
                                          <p:stCondLst>
                                            <p:cond delay="499"/>
                                          </p:stCondLst>
                                        </p:cTn>
                                        <p:tgtEl>
                                          <p:spTgt spid="117"/>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22"/>
                                        </p:tgtEl>
                                      </p:cBhvr>
                                    </p:animEffect>
                                    <p:set>
                                      <p:cBhvr>
                                        <p:cTn id="13" dur="1" fill="hold">
                                          <p:stCondLst>
                                            <p:cond delay="499"/>
                                          </p:stCondLst>
                                        </p:cTn>
                                        <p:tgtEl>
                                          <p:spTgt spid="122"/>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123"/>
                                        </p:tgtEl>
                                      </p:cBhvr>
                                    </p:animEffect>
                                    <p:set>
                                      <p:cBhvr>
                                        <p:cTn id="16" dur="1" fill="hold">
                                          <p:stCondLst>
                                            <p:cond delay="499"/>
                                          </p:stCondLst>
                                        </p:cTn>
                                        <p:tgtEl>
                                          <p:spTgt spid="123"/>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126"/>
                                        </p:tgtEl>
                                      </p:cBhvr>
                                    </p:animEffect>
                                    <p:set>
                                      <p:cBhvr>
                                        <p:cTn id="19" dur="1" fill="hold">
                                          <p:stCondLst>
                                            <p:cond delay="499"/>
                                          </p:stCondLst>
                                        </p:cTn>
                                        <p:tgtEl>
                                          <p:spTgt spid="126"/>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127"/>
                                        </p:tgtEl>
                                      </p:cBhvr>
                                    </p:animEffect>
                                    <p:set>
                                      <p:cBhvr>
                                        <p:cTn id="22" dur="1" fill="hold">
                                          <p:stCondLst>
                                            <p:cond delay="499"/>
                                          </p:stCondLst>
                                        </p:cTn>
                                        <p:tgtEl>
                                          <p:spTgt spid="127"/>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128"/>
                                        </p:tgtEl>
                                      </p:cBhvr>
                                    </p:animEffect>
                                    <p:set>
                                      <p:cBhvr>
                                        <p:cTn id="25" dur="1" fill="hold">
                                          <p:stCondLst>
                                            <p:cond delay="499"/>
                                          </p:stCondLst>
                                        </p:cTn>
                                        <p:tgtEl>
                                          <p:spTgt spid="128"/>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130"/>
                                        </p:tgtEl>
                                      </p:cBhvr>
                                    </p:animEffect>
                                    <p:set>
                                      <p:cBhvr>
                                        <p:cTn id="28" dur="1" fill="hold">
                                          <p:stCondLst>
                                            <p:cond delay="499"/>
                                          </p:stCondLst>
                                        </p:cTn>
                                        <p:tgtEl>
                                          <p:spTgt spid="130"/>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20"/>
                                        </p:tgtEl>
                                      </p:cBhvr>
                                    </p:animEffect>
                                    <p:set>
                                      <p:cBhvr>
                                        <p:cTn id="31" dur="1" fill="hold">
                                          <p:stCondLst>
                                            <p:cond delay="499"/>
                                          </p:stCondLst>
                                        </p:cTn>
                                        <p:tgtEl>
                                          <p:spTgt spid="20"/>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131"/>
                                        </p:tgtEl>
                                      </p:cBhvr>
                                    </p:animEffect>
                                    <p:set>
                                      <p:cBhvr>
                                        <p:cTn id="34" dur="1" fill="hold">
                                          <p:stCondLst>
                                            <p:cond delay="499"/>
                                          </p:stCondLst>
                                        </p:cTn>
                                        <p:tgtEl>
                                          <p:spTgt spid="131"/>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500"/>
                                        <p:tgtEl>
                                          <p:spTgt spid="187"/>
                                        </p:tgtEl>
                                      </p:cBhvr>
                                    </p:animEffect>
                                    <p:set>
                                      <p:cBhvr>
                                        <p:cTn id="37" dur="1" fill="hold">
                                          <p:stCondLst>
                                            <p:cond delay="499"/>
                                          </p:stCondLst>
                                        </p:cTn>
                                        <p:tgtEl>
                                          <p:spTgt spid="187"/>
                                        </p:tgtEl>
                                        <p:attrNameLst>
                                          <p:attrName>style.visibility</p:attrName>
                                        </p:attrNameLst>
                                      </p:cBhvr>
                                      <p:to>
                                        <p:strVal val="hidden"/>
                                      </p:to>
                                    </p:set>
                                  </p:childTnLst>
                                </p:cTn>
                              </p:par>
                              <p:par>
                                <p:cTn id="38" presetID="10" presetClass="exit" presetSubtype="0" fill="hold" grpId="0" nodeType="withEffect">
                                  <p:stCondLst>
                                    <p:cond delay="0"/>
                                  </p:stCondLst>
                                  <p:childTnLst>
                                    <p:animEffect transition="out" filter="fade">
                                      <p:cBhvr>
                                        <p:cTn id="39" dur="500"/>
                                        <p:tgtEl>
                                          <p:spTgt spid="270"/>
                                        </p:tgtEl>
                                      </p:cBhvr>
                                    </p:animEffect>
                                    <p:set>
                                      <p:cBhvr>
                                        <p:cTn id="40" dur="1" fill="hold">
                                          <p:stCondLst>
                                            <p:cond delay="499"/>
                                          </p:stCondLst>
                                        </p:cTn>
                                        <p:tgtEl>
                                          <p:spTgt spid="270"/>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99"/>
                                        </p:tgtEl>
                                      </p:cBhvr>
                                    </p:animEffect>
                                    <p:set>
                                      <p:cBhvr>
                                        <p:cTn id="43" dur="1" fill="hold">
                                          <p:stCondLst>
                                            <p:cond delay="499"/>
                                          </p:stCondLst>
                                        </p:cTn>
                                        <p:tgtEl>
                                          <p:spTgt spid="199"/>
                                        </p:tgtEl>
                                        <p:attrNameLst>
                                          <p:attrName>style.visibility</p:attrName>
                                        </p:attrNameLst>
                                      </p:cBhvr>
                                      <p:to>
                                        <p:strVal val="hidden"/>
                                      </p:to>
                                    </p:set>
                                  </p:childTnLst>
                                </p:cTn>
                              </p:par>
                              <p:par>
                                <p:cTn id="44" presetID="22" presetClass="entr" presetSubtype="4" fill="hold" grpId="0" nodeType="withEffect">
                                  <p:stCondLst>
                                    <p:cond delay="0"/>
                                  </p:stCondLst>
                                  <p:childTnLst>
                                    <p:set>
                                      <p:cBhvr>
                                        <p:cTn id="45" dur="1" fill="hold">
                                          <p:stCondLst>
                                            <p:cond delay="0"/>
                                          </p:stCondLst>
                                        </p:cTn>
                                        <p:tgtEl>
                                          <p:spTgt spid="75"/>
                                        </p:tgtEl>
                                        <p:attrNameLst>
                                          <p:attrName>style.visibility</p:attrName>
                                        </p:attrNameLst>
                                      </p:cBhvr>
                                      <p:to>
                                        <p:strVal val="visible"/>
                                      </p:to>
                                    </p:set>
                                    <p:animEffect transition="in" filter="wipe(down)">
                                      <p:cBhvr>
                                        <p:cTn id="46" dur="500"/>
                                        <p:tgtEl>
                                          <p:spTgt spid="75"/>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201"/>
                                        </p:tgtEl>
                                        <p:attrNameLst>
                                          <p:attrName>style.visibility</p:attrName>
                                        </p:attrNameLst>
                                      </p:cBhvr>
                                      <p:to>
                                        <p:strVal val="visible"/>
                                      </p:to>
                                    </p:set>
                                    <p:animEffect transition="in" filter="wipe(down)">
                                      <p:cBhvr>
                                        <p:cTn id="49" dur="500"/>
                                        <p:tgtEl>
                                          <p:spTgt spid="201"/>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58"/>
                                        </p:tgtEl>
                                        <p:attrNameLst>
                                          <p:attrName>style.visibility</p:attrName>
                                        </p:attrNameLst>
                                      </p:cBhvr>
                                      <p:to>
                                        <p:strVal val="visible"/>
                                      </p:to>
                                    </p:set>
                                    <p:animEffect transition="in" filter="fade">
                                      <p:cBhvr>
                                        <p:cTn id="53" dur="500"/>
                                        <p:tgtEl>
                                          <p:spTgt spid="58"/>
                                        </p:tgtEl>
                                      </p:cBhvr>
                                    </p:animEffect>
                                  </p:childTnLst>
                                </p:cTn>
                              </p:par>
                              <p:par>
                                <p:cTn id="54" presetID="10" presetClass="entr" presetSubtype="0" fill="hold" grpId="1" nodeType="withEffect">
                                  <p:stCondLst>
                                    <p:cond delay="0"/>
                                  </p:stCondLst>
                                  <p:childTnLst>
                                    <p:set>
                                      <p:cBhvr>
                                        <p:cTn id="55" dur="1" fill="hold">
                                          <p:stCondLst>
                                            <p:cond delay="0"/>
                                          </p:stCondLst>
                                        </p:cTn>
                                        <p:tgtEl>
                                          <p:spTgt spid="117"/>
                                        </p:tgtEl>
                                        <p:attrNameLst>
                                          <p:attrName>style.visibility</p:attrName>
                                        </p:attrNameLst>
                                      </p:cBhvr>
                                      <p:to>
                                        <p:strVal val="visible"/>
                                      </p:to>
                                    </p:set>
                                    <p:animEffect transition="in" filter="fade">
                                      <p:cBhvr>
                                        <p:cTn id="56" dur="500"/>
                                        <p:tgtEl>
                                          <p:spTgt spid="117"/>
                                        </p:tgtEl>
                                      </p:cBhvr>
                                    </p:animEffect>
                                  </p:childTnLst>
                                </p:cTn>
                              </p:par>
                              <p:par>
                                <p:cTn id="57" presetID="10" presetClass="entr" presetSubtype="0" fill="hold" grpId="1" nodeType="withEffect">
                                  <p:stCondLst>
                                    <p:cond delay="0"/>
                                  </p:stCondLst>
                                  <p:childTnLst>
                                    <p:set>
                                      <p:cBhvr>
                                        <p:cTn id="58" dur="1" fill="hold">
                                          <p:stCondLst>
                                            <p:cond delay="0"/>
                                          </p:stCondLst>
                                        </p:cTn>
                                        <p:tgtEl>
                                          <p:spTgt spid="122"/>
                                        </p:tgtEl>
                                        <p:attrNameLst>
                                          <p:attrName>style.visibility</p:attrName>
                                        </p:attrNameLst>
                                      </p:cBhvr>
                                      <p:to>
                                        <p:strVal val="visible"/>
                                      </p:to>
                                    </p:set>
                                    <p:animEffect transition="in" filter="fade">
                                      <p:cBhvr>
                                        <p:cTn id="59" dur="500"/>
                                        <p:tgtEl>
                                          <p:spTgt spid="122"/>
                                        </p:tgtEl>
                                      </p:cBhvr>
                                    </p:animEffect>
                                  </p:childTnLst>
                                </p:cTn>
                              </p:par>
                              <p:par>
                                <p:cTn id="60" presetID="10" presetClass="entr" presetSubtype="0" fill="hold" nodeType="withEffect">
                                  <p:stCondLst>
                                    <p:cond delay="0"/>
                                  </p:stCondLst>
                                  <p:childTnLst>
                                    <p:set>
                                      <p:cBhvr>
                                        <p:cTn id="61" dur="1" fill="hold">
                                          <p:stCondLst>
                                            <p:cond delay="0"/>
                                          </p:stCondLst>
                                        </p:cTn>
                                        <p:tgtEl>
                                          <p:spTgt spid="123"/>
                                        </p:tgtEl>
                                        <p:attrNameLst>
                                          <p:attrName>style.visibility</p:attrName>
                                        </p:attrNameLst>
                                      </p:cBhvr>
                                      <p:to>
                                        <p:strVal val="visible"/>
                                      </p:to>
                                    </p:set>
                                    <p:animEffect transition="in" filter="fade">
                                      <p:cBhvr>
                                        <p:cTn id="62" dur="500"/>
                                        <p:tgtEl>
                                          <p:spTgt spid="123"/>
                                        </p:tgtEl>
                                      </p:cBhvr>
                                    </p:animEffect>
                                  </p:childTnLst>
                                </p:cTn>
                              </p:par>
                              <p:par>
                                <p:cTn id="63" presetID="10" presetClass="entr" presetSubtype="0" fill="hold" grpId="1" nodeType="withEffect">
                                  <p:stCondLst>
                                    <p:cond delay="0"/>
                                  </p:stCondLst>
                                  <p:childTnLst>
                                    <p:set>
                                      <p:cBhvr>
                                        <p:cTn id="64" dur="1" fill="hold">
                                          <p:stCondLst>
                                            <p:cond delay="0"/>
                                          </p:stCondLst>
                                        </p:cTn>
                                        <p:tgtEl>
                                          <p:spTgt spid="126"/>
                                        </p:tgtEl>
                                        <p:attrNameLst>
                                          <p:attrName>style.visibility</p:attrName>
                                        </p:attrNameLst>
                                      </p:cBhvr>
                                      <p:to>
                                        <p:strVal val="visible"/>
                                      </p:to>
                                    </p:set>
                                    <p:animEffect transition="in" filter="fade">
                                      <p:cBhvr>
                                        <p:cTn id="65" dur="500"/>
                                        <p:tgtEl>
                                          <p:spTgt spid="126"/>
                                        </p:tgtEl>
                                      </p:cBhvr>
                                    </p:animEffect>
                                  </p:childTnLst>
                                </p:cTn>
                              </p:par>
                              <p:par>
                                <p:cTn id="66" presetID="10" presetClass="entr" presetSubtype="0" fill="hold" grpId="1" nodeType="withEffect">
                                  <p:stCondLst>
                                    <p:cond delay="0"/>
                                  </p:stCondLst>
                                  <p:childTnLst>
                                    <p:set>
                                      <p:cBhvr>
                                        <p:cTn id="67" dur="1" fill="hold">
                                          <p:stCondLst>
                                            <p:cond delay="0"/>
                                          </p:stCondLst>
                                        </p:cTn>
                                        <p:tgtEl>
                                          <p:spTgt spid="127"/>
                                        </p:tgtEl>
                                        <p:attrNameLst>
                                          <p:attrName>style.visibility</p:attrName>
                                        </p:attrNameLst>
                                      </p:cBhvr>
                                      <p:to>
                                        <p:strVal val="visible"/>
                                      </p:to>
                                    </p:set>
                                    <p:animEffect transition="in" filter="fade">
                                      <p:cBhvr>
                                        <p:cTn id="68" dur="500"/>
                                        <p:tgtEl>
                                          <p:spTgt spid="127"/>
                                        </p:tgtEl>
                                      </p:cBhvr>
                                    </p:animEffect>
                                  </p:childTnLst>
                                </p:cTn>
                              </p:par>
                              <p:par>
                                <p:cTn id="69" presetID="10" presetClass="entr" presetSubtype="0" fill="hold" grpId="1" nodeType="withEffect">
                                  <p:stCondLst>
                                    <p:cond delay="0"/>
                                  </p:stCondLst>
                                  <p:childTnLst>
                                    <p:set>
                                      <p:cBhvr>
                                        <p:cTn id="70" dur="1" fill="hold">
                                          <p:stCondLst>
                                            <p:cond delay="0"/>
                                          </p:stCondLst>
                                        </p:cTn>
                                        <p:tgtEl>
                                          <p:spTgt spid="128"/>
                                        </p:tgtEl>
                                        <p:attrNameLst>
                                          <p:attrName>style.visibility</p:attrName>
                                        </p:attrNameLst>
                                      </p:cBhvr>
                                      <p:to>
                                        <p:strVal val="visible"/>
                                      </p:to>
                                    </p:set>
                                    <p:animEffect transition="in" filter="fade">
                                      <p:cBhvr>
                                        <p:cTn id="71" dur="500"/>
                                        <p:tgtEl>
                                          <p:spTgt spid="128"/>
                                        </p:tgtEl>
                                      </p:cBhvr>
                                    </p:animEffect>
                                  </p:childTnLst>
                                </p:cTn>
                              </p:par>
                              <p:par>
                                <p:cTn id="72" presetID="10" presetClass="entr" presetSubtype="0" fill="hold" grpId="1" nodeType="withEffect">
                                  <p:stCondLst>
                                    <p:cond delay="0"/>
                                  </p:stCondLst>
                                  <p:childTnLst>
                                    <p:set>
                                      <p:cBhvr>
                                        <p:cTn id="73" dur="1" fill="hold">
                                          <p:stCondLst>
                                            <p:cond delay="0"/>
                                          </p:stCondLst>
                                        </p:cTn>
                                        <p:tgtEl>
                                          <p:spTgt spid="130"/>
                                        </p:tgtEl>
                                        <p:attrNameLst>
                                          <p:attrName>style.visibility</p:attrName>
                                        </p:attrNameLst>
                                      </p:cBhvr>
                                      <p:to>
                                        <p:strVal val="visible"/>
                                      </p:to>
                                    </p:set>
                                    <p:animEffect transition="in" filter="fade">
                                      <p:cBhvr>
                                        <p:cTn id="74" dur="500"/>
                                        <p:tgtEl>
                                          <p:spTgt spid="130"/>
                                        </p:tgtEl>
                                      </p:cBhvr>
                                    </p:animEffect>
                                  </p:childTnLst>
                                </p:cTn>
                              </p:par>
                              <p:par>
                                <p:cTn id="75" presetID="10" presetClass="entr" presetSubtype="0"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500"/>
                                        <p:tgtEl>
                                          <p:spTgt spid="20"/>
                                        </p:tgtEl>
                                      </p:cBhvr>
                                    </p:animEffect>
                                  </p:childTnLst>
                                </p:cTn>
                              </p:par>
                              <p:par>
                                <p:cTn id="78" presetID="10" presetClass="entr" presetSubtype="0" fill="hold" nodeType="withEffect">
                                  <p:stCondLst>
                                    <p:cond delay="0"/>
                                  </p:stCondLst>
                                  <p:childTnLst>
                                    <p:set>
                                      <p:cBhvr>
                                        <p:cTn id="79" dur="1" fill="hold">
                                          <p:stCondLst>
                                            <p:cond delay="0"/>
                                          </p:stCondLst>
                                        </p:cTn>
                                        <p:tgtEl>
                                          <p:spTgt spid="131"/>
                                        </p:tgtEl>
                                        <p:attrNameLst>
                                          <p:attrName>style.visibility</p:attrName>
                                        </p:attrNameLst>
                                      </p:cBhvr>
                                      <p:to>
                                        <p:strVal val="visible"/>
                                      </p:to>
                                    </p:set>
                                    <p:animEffect transition="in" filter="fade">
                                      <p:cBhvr>
                                        <p:cTn id="80" dur="500"/>
                                        <p:tgtEl>
                                          <p:spTgt spid="131"/>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69"/>
                                        </p:tgtEl>
                                        <p:attrNameLst>
                                          <p:attrName>style.visibility</p:attrName>
                                        </p:attrNameLst>
                                      </p:cBhvr>
                                      <p:to>
                                        <p:strVal val="visible"/>
                                      </p:to>
                                    </p:set>
                                    <p:animEffect transition="in" filter="wipe(left)">
                                      <p:cBhvr>
                                        <p:cTn id="83" dur="500"/>
                                        <p:tgtEl>
                                          <p:spTgt spid="269"/>
                                        </p:tgtEl>
                                      </p:cBhvr>
                                    </p:animEffect>
                                  </p:childTnLst>
                                </p:cTn>
                              </p:par>
                            </p:childTnLst>
                          </p:cTn>
                        </p:par>
                        <p:par>
                          <p:cTn id="84" fill="hold">
                            <p:stCondLst>
                              <p:cond delay="1000"/>
                            </p:stCondLst>
                            <p:childTnLst>
                              <p:par>
                                <p:cTn id="85" presetID="22" presetClass="entr" presetSubtype="4" fill="hold" grpId="0" nodeType="afterEffect">
                                  <p:stCondLst>
                                    <p:cond delay="0"/>
                                  </p:stCondLst>
                                  <p:childTnLst>
                                    <p:set>
                                      <p:cBhvr>
                                        <p:cTn id="86" dur="1" fill="hold">
                                          <p:stCondLst>
                                            <p:cond delay="0"/>
                                          </p:stCondLst>
                                        </p:cTn>
                                        <p:tgtEl>
                                          <p:spTgt spid="198"/>
                                        </p:tgtEl>
                                        <p:attrNameLst>
                                          <p:attrName>style.visibility</p:attrName>
                                        </p:attrNameLst>
                                      </p:cBhvr>
                                      <p:to>
                                        <p:strVal val="visible"/>
                                      </p:to>
                                    </p:set>
                                    <p:animEffect transition="in" filter="wipe(down)">
                                      <p:cBhvr>
                                        <p:cTn id="87" dur="500"/>
                                        <p:tgtEl>
                                          <p:spTgt spid="198"/>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64"/>
                                        </p:tgtEl>
                                        <p:attrNameLst>
                                          <p:attrName>style.visibility</p:attrName>
                                        </p:attrNameLst>
                                      </p:cBhvr>
                                      <p:to>
                                        <p:strVal val="visible"/>
                                      </p:to>
                                    </p:set>
                                    <p:animEffect transition="in" filter="fade">
                                      <p:cBhvr>
                                        <p:cTn id="90" dur="500"/>
                                        <p:tgtEl>
                                          <p:spTgt spid="64"/>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139"/>
                                        </p:tgtEl>
                                        <p:attrNameLst>
                                          <p:attrName>style.visibility</p:attrName>
                                        </p:attrNameLst>
                                      </p:cBhvr>
                                      <p:to>
                                        <p:strVal val="visible"/>
                                      </p:to>
                                    </p:set>
                                    <p:animEffect transition="in" filter="wipe(down)">
                                      <p:cBhvr>
                                        <p:cTn id="93" dur="500"/>
                                        <p:tgtEl>
                                          <p:spTgt spid="139"/>
                                        </p:tgtEl>
                                      </p:cBhvr>
                                    </p:animEffect>
                                  </p:childTnLst>
                                </p:cTn>
                              </p:par>
                            </p:childTnLst>
                          </p:cTn>
                        </p:par>
                        <p:par>
                          <p:cTn id="94" fill="hold">
                            <p:stCondLst>
                              <p:cond delay="1500"/>
                            </p:stCondLst>
                            <p:childTnLst>
                              <p:par>
                                <p:cTn id="95" presetID="10" presetClass="entr" presetSubtype="0" fill="hold" grpId="0" nodeType="afterEffect">
                                  <p:stCondLst>
                                    <p:cond delay="0"/>
                                  </p:stCondLst>
                                  <p:childTnLst>
                                    <p:set>
                                      <p:cBhvr>
                                        <p:cTn id="96" dur="1" fill="hold">
                                          <p:stCondLst>
                                            <p:cond delay="0"/>
                                          </p:stCondLst>
                                        </p:cTn>
                                        <p:tgtEl>
                                          <p:spTgt spid="227"/>
                                        </p:tgtEl>
                                        <p:attrNameLst>
                                          <p:attrName>style.visibility</p:attrName>
                                        </p:attrNameLst>
                                      </p:cBhvr>
                                      <p:to>
                                        <p:strVal val="visible"/>
                                      </p:to>
                                    </p:set>
                                    <p:animEffect transition="in" filter="fade">
                                      <p:cBhvr>
                                        <p:cTn id="97" dur="500"/>
                                        <p:tgtEl>
                                          <p:spTgt spid="227"/>
                                        </p:tgtEl>
                                      </p:cBhvr>
                                    </p:animEffect>
                                  </p:childTnLst>
                                </p:cTn>
                              </p:par>
                              <p:par>
                                <p:cTn id="98" presetID="10" presetClass="entr" presetSubtype="0" fill="hold" nodeType="withEffect">
                                  <p:stCondLst>
                                    <p:cond delay="0"/>
                                  </p:stCondLst>
                                  <p:childTnLst>
                                    <p:set>
                                      <p:cBhvr>
                                        <p:cTn id="99" dur="1" fill="hold">
                                          <p:stCondLst>
                                            <p:cond delay="0"/>
                                          </p:stCondLst>
                                        </p:cTn>
                                        <p:tgtEl>
                                          <p:spTgt spid="223"/>
                                        </p:tgtEl>
                                        <p:attrNameLst>
                                          <p:attrName>style.visibility</p:attrName>
                                        </p:attrNameLst>
                                      </p:cBhvr>
                                      <p:to>
                                        <p:strVal val="visible"/>
                                      </p:to>
                                    </p:set>
                                    <p:animEffect transition="in" filter="fade">
                                      <p:cBhvr>
                                        <p:cTn id="100" dur="500"/>
                                        <p:tgtEl>
                                          <p:spTgt spid="223"/>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35"/>
                                        </p:tgtEl>
                                        <p:attrNameLst>
                                          <p:attrName>style.visibility</p:attrName>
                                        </p:attrNameLst>
                                      </p:cBhvr>
                                      <p:to>
                                        <p:strVal val="visible"/>
                                      </p:to>
                                    </p:set>
                                    <p:animEffect transition="in" filter="fade">
                                      <p:cBhvr>
                                        <p:cTn id="103" dur="500"/>
                                        <p:tgtEl>
                                          <p:spTgt spid="235"/>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236"/>
                                        </p:tgtEl>
                                        <p:attrNameLst>
                                          <p:attrName>style.visibility</p:attrName>
                                        </p:attrNameLst>
                                      </p:cBhvr>
                                      <p:to>
                                        <p:strVal val="visible"/>
                                      </p:to>
                                    </p:set>
                                    <p:animEffect transition="in" filter="fade">
                                      <p:cBhvr>
                                        <p:cTn id="106" dur="500"/>
                                        <p:tgtEl>
                                          <p:spTgt spid="236"/>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237"/>
                                        </p:tgtEl>
                                        <p:attrNameLst>
                                          <p:attrName>style.visibility</p:attrName>
                                        </p:attrNameLst>
                                      </p:cBhvr>
                                      <p:to>
                                        <p:strVal val="visible"/>
                                      </p:to>
                                    </p:set>
                                    <p:animEffect transition="in" filter="fade">
                                      <p:cBhvr>
                                        <p:cTn id="109" dur="500"/>
                                        <p:tgtEl>
                                          <p:spTgt spid="237"/>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238"/>
                                        </p:tgtEl>
                                        <p:attrNameLst>
                                          <p:attrName>style.visibility</p:attrName>
                                        </p:attrNameLst>
                                      </p:cBhvr>
                                      <p:to>
                                        <p:strVal val="visible"/>
                                      </p:to>
                                    </p:set>
                                    <p:animEffect transition="in" filter="fade">
                                      <p:cBhvr>
                                        <p:cTn id="112" dur="500"/>
                                        <p:tgtEl>
                                          <p:spTgt spid="238"/>
                                        </p:tgtEl>
                                      </p:cBhvr>
                                    </p:animEffect>
                                  </p:childTnLst>
                                </p:cTn>
                              </p:par>
                              <p:par>
                                <p:cTn id="113" presetID="10" presetClass="entr" presetSubtype="0" fill="hold" nodeType="withEffect">
                                  <p:stCondLst>
                                    <p:cond delay="0"/>
                                  </p:stCondLst>
                                  <p:childTnLst>
                                    <p:set>
                                      <p:cBhvr>
                                        <p:cTn id="114" dur="1" fill="hold">
                                          <p:stCondLst>
                                            <p:cond delay="0"/>
                                          </p:stCondLst>
                                        </p:cTn>
                                        <p:tgtEl>
                                          <p:spTgt spid="239"/>
                                        </p:tgtEl>
                                        <p:attrNameLst>
                                          <p:attrName>style.visibility</p:attrName>
                                        </p:attrNameLst>
                                      </p:cBhvr>
                                      <p:to>
                                        <p:strVal val="visible"/>
                                      </p:to>
                                    </p:set>
                                    <p:animEffect transition="in" filter="fade">
                                      <p:cBhvr>
                                        <p:cTn id="115" dur="500"/>
                                        <p:tgtEl>
                                          <p:spTgt spid="239"/>
                                        </p:tgtEl>
                                      </p:cBhvr>
                                    </p:animEffect>
                                  </p:childTnLst>
                                </p:cTn>
                              </p:par>
                              <p:par>
                                <p:cTn id="116" presetID="10" presetClass="entr" presetSubtype="0" fill="hold" nodeType="withEffect">
                                  <p:stCondLst>
                                    <p:cond delay="0"/>
                                  </p:stCondLst>
                                  <p:childTnLst>
                                    <p:set>
                                      <p:cBhvr>
                                        <p:cTn id="117" dur="1" fill="hold">
                                          <p:stCondLst>
                                            <p:cond delay="0"/>
                                          </p:stCondLst>
                                        </p:cTn>
                                        <p:tgtEl>
                                          <p:spTgt spid="240"/>
                                        </p:tgtEl>
                                        <p:attrNameLst>
                                          <p:attrName>style.visibility</p:attrName>
                                        </p:attrNameLst>
                                      </p:cBhvr>
                                      <p:to>
                                        <p:strVal val="visible"/>
                                      </p:to>
                                    </p:set>
                                    <p:animEffect transition="in" filter="fade">
                                      <p:cBhvr>
                                        <p:cTn id="118" dur="500"/>
                                        <p:tgtEl>
                                          <p:spTgt spid="240"/>
                                        </p:tgtEl>
                                      </p:cBhvr>
                                    </p:animEffect>
                                  </p:childTnLst>
                                </p:cTn>
                              </p:par>
                            </p:childTnLst>
                          </p:cTn>
                        </p:par>
                        <p:par>
                          <p:cTn id="119" fill="hold">
                            <p:stCondLst>
                              <p:cond delay="2000"/>
                            </p:stCondLst>
                            <p:childTnLst>
                              <p:par>
                                <p:cTn id="120" presetID="22" presetClass="entr" presetSubtype="4" fill="hold" grpId="0" nodeType="afterEffect">
                                  <p:stCondLst>
                                    <p:cond delay="0"/>
                                  </p:stCondLst>
                                  <p:childTnLst>
                                    <p:set>
                                      <p:cBhvr>
                                        <p:cTn id="121" dur="1" fill="hold">
                                          <p:stCondLst>
                                            <p:cond delay="0"/>
                                          </p:stCondLst>
                                        </p:cTn>
                                        <p:tgtEl>
                                          <p:spTgt spid="160"/>
                                        </p:tgtEl>
                                        <p:attrNameLst>
                                          <p:attrName>style.visibility</p:attrName>
                                        </p:attrNameLst>
                                      </p:cBhvr>
                                      <p:to>
                                        <p:strVal val="visible"/>
                                      </p:to>
                                    </p:set>
                                    <p:animEffect transition="in" filter="wipe(down)">
                                      <p:cBhvr>
                                        <p:cTn id="122" dur="500"/>
                                        <p:tgtEl>
                                          <p:spTgt spid="160"/>
                                        </p:tgtEl>
                                      </p:cBhvr>
                                    </p:animEffect>
                                  </p:childTnLst>
                                </p:cTn>
                              </p:par>
                              <p:par>
                                <p:cTn id="123" presetID="22" presetClass="entr" presetSubtype="4" fill="hold" grpId="0" nodeType="withEffect">
                                  <p:stCondLst>
                                    <p:cond delay="0"/>
                                  </p:stCondLst>
                                  <p:childTnLst>
                                    <p:set>
                                      <p:cBhvr>
                                        <p:cTn id="124" dur="1" fill="hold">
                                          <p:stCondLst>
                                            <p:cond delay="0"/>
                                          </p:stCondLst>
                                        </p:cTn>
                                        <p:tgtEl>
                                          <p:spTgt spid="192"/>
                                        </p:tgtEl>
                                        <p:attrNameLst>
                                          <p:attrName>style.visibility</p:attrName>
                                        </p:attrNameLst>
                                      </p:cBhvr>
                                      <p:to>
                                        <p:strVal val="visible"/>
                                      </p:to>
                                    </p:set>
                                    <p:animEffect transition="in" filter="wipe(down)">
                                      <p:cBhvr>
                                        <p:cTn id="125" dur="500"/>
                                        <p:tgtEl>
                                          <p:spTgt spid="192"/>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65"/>
                                        </p:tgtEl>
                                        <p:attrNameLst>
                                          <p:attrName>style.visibility</p:attrName>
                                        </p:attrNameLst>
                                      </p:cBhvr>
                                      <p:to>
                                        <p:strVal val="visible"/>
                                      </p:to>
                                    </p:set>
                                    <p:animEffect transition="in" filter="fade">
                                      <p:cBhvr>
                                        <p:cTn id="128" dur="500"/>
                                        <p:tgtEl>
                                          <p:spTgt spid="65"/>
                                        </p:tgtEl>
                                      </p:cBhvr>
                                    </p:animEffect>
                                  </p:childTnLst>
                                </p:cTn>
                              </p:par>
                            </p:childTnLst>
                          </p:cTn>
                        </p:par>
                        <p:par>
                          <p:cTn id="129" fill="hold">
                            <p:stCondLst>
                              <p:cond delay="2500"/>
                            </p:stCondLst>
                            <p:childTnLst>
                              <p:par>
                                <p:cTn id="130" presetID="10" presetClass="entr" presetSubtype="0" fill="hold" grpId="0" nodeType="afterEffect">
                                  <p:stCondLst>
                                    <p:cond delay="0"/>
                                  </p:stCondLst>
                                  <p:childTnLst>
                                    <p:set>
                                      <p:cBhvr>
                                        <p:cTn id="131" dur="1" fill="hold">
                                          <p:stCondLst>
                                            <p:cond delay="0"/>
                                          </p:stCondLst>
                                        </p:cTn>
                                        <p:tgtEl>
                                          <p:spTgt spid="245"/>
                                        </p:tgtEl>
                                        <p:attrNameLst>
                                          <p:attrName>style.visibility</p:attrName>
                                        </p:attrNameLst>
                                      </p:cBhvr>
                                      <p:to>
                                        <p:strVal val="visible"/>
                                      </p:to>
                                    </p:set>
                                    <p:animEffect transition="in" filter="fade">
                                      <p:cBhvr>
                                        <p:cTn id="132" dur="500"/>
                                        <p:tgtEl>
                                          <p:spTgt spid="245"/>
                                        </p:tgtEl>
                                      </p:cBhvr>
                                    </p:animEffect>
                                  </p:childTnLst>
                                </p:cTn>
                              </p:par>
                              <p:par>
                                <p:cTn id="133" presetID="10" presetClass="entr" presetSubtype="0" fill="hold" nodeType="withEffect">
                                  <p:stCondLst>
                                    <p:cond delay="0"/>
                                  </p:stCondLst>
                                  <p:childTnLst>
                                    <p:set>
                                      <p:cBhvr>
                                        <p:cTn id="134" dur="1" fill="hold">
                                          <p:stCondLst>
                                            <p:cond delay="0"/>
                                          </p:stCondLst>
                                        </p:cTn>
                                        <p:tgtEl>
                                          <p:spTgt spid="241"/>
                                        </p:tgtEl>
                                        <p:attrNameLst>
                                          <p:attrName>style.visibility</p:attrName>
                                        </p:attrNameLst>
                                      </p:cBhvr>
                                      <p:to>
                                        <p:strVal val="visible"/>
                                      </p:to>
                                    </p:set>
                                    <p:animEffect transition="in" filter="fade">
                                      <p:cBhvr>
                                        <p:cTn id="135" dur="500"/>
                                        <p:tgtEl>
                                          <p:spTgt spid="241"/>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246"/>
                                        </p:tgtEl>
                                        <p:attrNameLst>
                                          <p:attrName>style.visibility</p:attrName>
                                        </p:attrNameLst>
                                      </p:cBhvr>
                                      <p:to>
                                        <p:strVal val="visible"/>
                                      </p:to>
                                    </p:set>
                                    <p:animEffect transition="in" filter="fade">
                                      <p:cBhvr>
                                        <p:cTn id="138" dur="500"/>
                                        <p:tgtEl>
                                          <p:spTgt spid="246"/>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247"/>
                                        </p:tgtEl>
                                        <p:attrNameLst>
                                          <p:attrName>style.visibility</p:attrName>
                                        </p:attrNameLst>
                                      </p:cBhvr>
                                      <p:to>
                                        <p:strVal val="visible"/>
                                      </p:to>
                                    </p:set>
                                    <p:animEffect transition="in" filter="fade">
                                      <p:cBhvr>
                                        <p:cTn id="141" dur="500"/>
                                        <p:tgtEl>
                                          <p:spTgt spid="247"/>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248"/>
                                        </p:tgtEl>
                                        <p:attrNameLst>
                                          <p:attrName>style.visibility</p:attrName>
                                        </p:attrNameLst>
                                      </p:cBhvr>
                                      <p:to>
                                        <p:strVal val="visible"/>
                                      </p:to>
                                    </p:set>
                                    <p:animEffect transition="in" filter="fade">
                                      <p:cBhvr>
                                        <p:cTn id="144" dur="500"/>
                                        <p:tgtEl>
                                          <p:spTgt spid="248"/>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249"/>
                                        </p:tgtEl>
                                        <p:attrNameLst>
                                          <p:attrName>style.visibility</p:attrName>
                                        </p:attrNameLst>
                                      </p:cBhvr>
                                      <p:to>
                                        <p:strVal val="visible"/>
                                      </p:to>
                                    </p:set>
                                    <p:animEffect transition="in" filter="fade">
                                      <p:cBhvr>
                                        <p:cTn id="147" dur="500"/>
                                        <p:tgtEl>
                                          <p:spTgt spid="249"/>
                                        </p:tgtEl>
                                      </p:cBhvr>
                                    </p:animEffect>
                                  </p:childTnLst>
                                </p:cTn>
                              </p:par>
                              <p:par>
                                <p:cTn id="148" presetID="10" presetClass="entr" presetSubtype="0" fill="hold" nodeType="withEffect">
                                  <p:stCondLst>
                                    <p:cond delay="0"/>
                                  </p:stCondLst>
                                  <p:childTnLst>
                                    <p:set>
                                      <p:cBhvr>
                                        <p:cTn id="149" dur="1" fill="hold">
                                          <p:stCondLst>
                                            <p:cond delay="0"/>
                                          </p:stCondLst>
                                        </p:cTn>
                                        <p:tgtEl>
                                          <p:spTgt spid="250"/>
                                        </p:tgtEl>
                                        <p:attrNameLst>
                                          <p:attrName>style.visibility</p:attrName>
                                        </p:attrNameLst>
                                      </p:cBhvr>
                                      <p:to>
                                        <p:strVal val="visible"/>
                                      </p:to>
                                    </p:set>
                                    <p:animEffect transition="in" filter="fade">
                                      <p:cBhvr>
                                        <p:cTn id="150" dur="500"/>
                                        <p:tgtEl>
                                          <p:spTgt spid="250"/>
                                        </p:tgtEl>
                                      </p:cBhvr>
                                    </p:animEffect>
                                  </p:childTnLst>
                                </p:cTn>
                              </p:par>
                              <p:par>
                                <p:cTn id="151" presetID="10" presetClass="entr" presetSubtype="0" fill="hold" nodeType="withEffect">
                                  <p:stCondLst>
                                    <p:cond delay="0"/>
                                  </p:stCondLst>
                                  <p:childTnLst>
                                    <p:set>
                                      <p:cBhvr>
                                        <p:cTn id="152" dur="1" fill="hold">
                                          <p:stCondLst>
                                            <p:cond delay="0"/>
                                          </p:stCondLst>
                                        </p:cTn>
                                        <p:tgtEl>
                                          <p:spTgt spid="251"/>
                                        </p:tgtEl>
                                        <p:attrNameLst>
                                          <p:attrName>style.visibility</p:attrName>
                                        </p:attrNameLst>
                                      </p:cBhvr>
                                      <p:to>
                                        <p:strVal val="visible"/>
                                      </p:to>
                                    </p:set>
                                    <p:animEffect transition="in" filter="fade">
                                      <p:cBhvr>
                                        <p:cTn id="153" dur="500"/>
                                        <p:tgtEl>
                                          <p:spTgt spid="251"/>
                                        </p:tgtEl>
                                      </p:cBhvr>
                                    </p:animEffect>
                                  </p:childTnLst>
                                </p:cTn>
                              </p:par>
                            </p:childTnLst>
                          </p:cTn>
                        </p:par>
                        <p:par>
                          <p:cTn id="154" fill="hold">
                            <p:stCondLst>
                              <p:cond delay="3000"/>
                            </p:stCondLst>
                            <p:childTnLst>
                              <p:par>
                                <p:cTn id="155" presetID="22" presetClass="entr" presetSubtype="4" fill="hold" grpId="0" nodeType="afterEffect">
                                  <p:stCondLst>
                                    <p:cond delay="0"/>
                                  </p:stCondLst>
                                  <p:childTnLst>
                                    <p:set>
                                      <p:cBhvr>
                                        <p:cTn id="156" dur="1" fill="hold">
                                          <p:stCondLst>
                                            <p:cond delay="0"/>
                                          </p:stCondLst>
                                        </p:cTn>
                                        <p:tgtEl>
                                          <p:spTgt spid="174"/>
                                        </p:tgtEl>
                                        <p:attrNameLst>
                                          <p:attrName>style.visibility</p:attrName>
                                        </p:attrNameLst>
                                      </p:cBhvr>
                                      <p:to>
                                        <p:strVal val="visible"/>
                                      </p:to>
                                    </p:set>
                                    <p:animEffect transition="in" filter="wipe(down)">
                                      <p:cBhvr>
                                        <p:cTn id="157" dur="500"/>
                                        <p:tgtEl>
                                          <p:spTgt spid="174"/>
                                        </p:tgtEl>
                                      </p:cBhvr>
                                    </p:animEffect>
                                  </p:childTnLst>
                                </p:cTn>
                              </p:par>
                              <p:par>
                                <p:cTn id="158" presetID="22" presetClass="entr" presetSubtype="4" fill="hold" grpId="0" nodeType="withEffect">
                                  <p:stCondLst>
                                    <p:cond delay="0"/>
                                  </p:stCondLst>
                                  <p:childTnLst>
                                    <p:set>
                                      <p:cBhvr>
                                        <p:cTn id="159" dur="1" fill="hold">
                                          <p:stCondLst>
                                            <p:cond delay="0"/>
                                          </p:stCondLst>
                                        </p:cTn>
                                        <p:tgtEl>
                                          <p:spTgt spid="191"/>
                                        </p:tgtEl>
                                        <p:attrNameLst>
                                          <p:attrName>style.visibility</p:attrName>
                                        </p:attrNameLst>
                                      </p:cBhvr>
                                      <p:to>
                                        <p:strVal val="visible"/>
                                      </p:to>
                                    </p:set>
                                    <p:animEffect transition="in" filter="wipe(down)">
                                      <p:cBhvr>
                                        <p:cTn id="160" dur="500"/>
                                        <p:tgtEl>
                                          <p:spTgt spid="191"/>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66"/>
                                        </p:tgtEl>
                                        <p:attrNameLst>
                                          <p:attrName>style.visibility</p:attrName>
                                        </p:attrNameLst>
                                      </p:cBhvr>
                                      <p:to>
                                        <p:strVal val="visible"/>
                                      </p:to>
                                    </p:set>
                                    <p:animEffect transition="in" filter="fade">
                                      <p:cBhvr>
                                        <p:cTn id="163" dur="500"/>
                                        <p:tgtEl>
                                          <p:spTgt spid="66"/>
                                        </p:tgtEl>
                                      </p:cBhvr>
                                    </p:animEffect>
                                  </p:childTnLst>
                                </p:cTn>
                              </p:par>
                            </p:childTnLst>
                          </p:cTn>
                        </p:par>
                        <p:par>
                          <p:cTn id="164" fill="hold">
                            <p:stCondLst>
                              <p:cond delay="3500"/>
                            </p:stCondLst>
                            <p:childTnLst>
                              <p:par>
                                <p:cTn id="165" presetID="10" presetClass="entr" presetSubtype="0" fill="hold" grpId="0" nodeType="afterEffect">
                                  <p:stCondLst>
                                    <p:cond delay="0"/>
                                  </p:stCondLst>
                                  <p:childTnLst>
                                    <p:set>
                                      <p:cBhvr>
                                        <p:cTn id="166" dur="1" fill="hold">
                                          <p:stCondLst>
                                            <p:cond delay="0"/>
                                          </p:stCondLst>
                                        </p:cTn>
                                        <p:tgtEl>
                                          <p:spTgt spid="177"/>
                                        </p:tgtEl>
                                        <p:attrNameLst>
                                          <p:attrName>style.visibility</p:attrName>
                                        </p:attrNameLst>
                                      </p:cBhvr>
                                      <p:to>
                                        <p:strVal val="visible"/>
                                      </p:to>
                                    </p:set>
                                    <p:animEffect transition="in" filter="fade">
                                      <p:cBhvr>
                                        <p:cTn id="167" dur="500"/>
                                        <p:tgtEl>
                                          <p:spTgt spid="177"/>
                                        </p:tgtEl>
                                      </p:cBhvr>
                                    </p:animEffect>
                                  </p:childTnLst>
                                </p:cTn>
                              </p:par>
                              <p:par>
                                <p:cTn id="168" presetID="10" presetClass="entr" presetSubtype="0" fill="hold" nodeType="withEffect">
                                  <p:stCondLst>
                                    <p:cond delay="0"/>
                                  </p:stCondLst>
                                  <p:childTnLst>
                                    <p:set>
                                      <p:cBhvr>
                                        <p:cTn id="169" dur="1" fill="hold">
                                          <p:stCondLst>
                                            <p:cond delay="0"/>
                                          </p:stCondLst>
                                        </p:cTn>
                                        <p:tgtEl>
                                          <p:spTgt spid="259"/>
                                        </p:tgtEl>
                                        <p:attrNameLst>
                                          <p:attrName>style.visibility</p:attrName>
                                        </p:attrNameLst>
                                      </p:cBhvr>
                                      <p:to>
                                        <p:strVal val="visible"/>
                                      </p:to>
                                    </p:set>
                                    <p:animEffect transition="in" filter="fade">
                                      <p:cBhvr>
                                        <p:cTn id="170" dur="500"/>
                                        <p:tgtEl>
                                          <p:spTgt spid="259"/>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263"/>
                                        </p:tgtEl>
                                        <p:attrNameLst>
                                          <p:attrName>style.visibility</p:attrName>
                                        </p:attrNameLst>
                                      </p:cBhvr>
                                      <p:to>
                                        <p:strVal val="visible"/>
                                      </p:to>
                                    </p:set>
                                    <p:animEffect transition="in" filter="fade">
                                      <p:cBhvr>
                                        <p:cTn id="173" dur="500"/>
                                        <p:tgtEl>
                                          <p:spTgt spid="263"/>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264"/>
                                        </p:tgtEl>
                                        <p:attrNameLst>
                                          <p:attrName>style.visibility</p:attrName>
                                        </p:attrNameLst>
                                      </p:cBhvr>
                                      <p:to>
                                        <p:strVal val="visible"/>
                                      </p:to>
                                    </p:set>
                                    <p:animEffect transition="in" filter="fade">
                                      <p:cBhvr>
                                        <p:cTn id="176" dur="500"/>
                                        <p:tgtEl>
                                          <p:spTgt spid="264"/>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265"/>
                                        </p:tgtEl>
                                        <p:attrNameLst>
                                          <p:attrName>style.visibility</p:attrName>
                                        </p:attrNameLst>
                                      </p:cBhvr>
                                      <p:to>
                                        <p:strVal val="visible"/>
                                      </p:to>
                                    </p:set>
                                    <p:animEffect transition="in" filter="fade">
                                      <p:cBhvr>
                                        <p:cTn id="179" dur="500"/>
                                        <p:tgtEl>
                                          <p:spTgt spid="265"/>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266"/>
                                        </p:tgtEl>
                                        <p:attrNameLst>
                                          <p:attrName>style.visibility</p:attrName>
                                        </p:attrNameLst>
                                      </p:cBhvr>
                                      <p:to>
                                        <p:strVal val="visible"/>
                                      </p:to>
                                    </p:set>
                                    <p:animEffect transition="in" filter="fade">
                                      <p:cBhvr>
                                        <p:cTn id="182" dur="500"/>
                                        <p:tgtEl>
                                          <p:spTgt spid="266"/>
                                        </p:tgtEl>
                                      </p:cBhvr>
                                    </p:animEffect>
                                  </p:childTnLst>
                                </p:cTn>
                              </p:par>
                              <p:par>
                                <p:cTn id="183" presetID="10" presetClass="entr" presetSubtype="0" fill="hold" nodeType="withEffect">
                                  <p:stCondLst>
                                    <p:cond delay="0"/>
                                  </p:stCondLst>
                                  <p:childTnLst>
                                    <p:set>
                                      <p:cBhvr>
                                        <p:cTn id="184" dur="1" fill="hold">
                                          <p:stCondLst>
                                            <p:cond delay="0"/>
                                          </p:stCondLst>
                                        </p:cTn>
                                        <p:tgtEl>
                                          <p:spTgt spid="267"/>
                                        </p:tgtEl>
                                        <p:attrNameLst>
                                          <p:attrName>style.visibility</p:attrName>
                                        </p:attrNameLst>
                                      </p:cBhvr>
                                      <p:to>
                                        <p:strVal val="visible"/>
                                      </p:to>
                                    </p:set>
                                    <p:animEffect transition="in" filter="fade">
                                      <p:cBhvr>
                                        <p:cTn id="185" dur="500"/>
                                        <p:tgtEl>
                                          <p:spTgt spid="267"/>
                                        </p:tgtEl>
                                      </p:cBhvr>
                                    </p:animEffect>
                                  </p:childTnLst>
                                </p:cTn>
                              </p:par>
                              <p:par>
                                <p:cTn id="186" presetID="10" presetClass="entr" presetSubtype="0" fill="hold" nodeType="withEffect">
                                  <p:stCondLst>
                                    <p:cond delay="0"/>
                                  </p:stCondLst>
                                  <p:childTnLst>
                                    <p:set>
                                      <p:cBhvr>
                                        <p:cTn id="187" dur="1" fill="hold">
                                          <p:stCondLst>
                                            <p:cond delay="0"/>
                                          </p:stCondLst>
                                        </p:cTn>
                                        <p:tgtEl>
                                          <p:spTgt spid="268"/>
                                        </p:tgtEl>
                                        <p:attrNameLst>
                                          <p:attrName>style.visibility</p:attrName>
                                        </p:attrNameLst>
                                      </p:cBhvr>
                                      <p:to>
                                        <p:strVal val="visible"/>
                                      </p:to>
                                    </p:set>
                                    <p:animEffect transition="in" filter="fade">
                                      <p:cBhvr>
                                        <p:cTn id="188" dur="500"/>
                                        <p:tgtEl>
                                          <p:spTgt spid="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 grpId="0" animBg="1"/>
      <p:bldP spid="75" grpId="0" animBg="1"/>
      <p:bldP spid="174" grpId="0" animBg="1"/>
      <p:bldP spid="139" grpId="0" animBg="1"/>
      <p:bldP spid="160" grpId="0" animBg="1"/>
      <p:bldP spid="117" grpId="0"/>
      <p:bldP spid="117" grpId="1"/>
      <p:bldP spid="122" grpId="0" animBg="1"/>
      <p:bldP spid="122" grpId="1" animBg="1"/>
      <p:bldP spid="126" grpId="0"/>
      <p:bldP spid="126" grpId="1"/>
      <p:bldP spid="127" grpId="0"/>
      <p:bldP spid="127" grpId="1"/>
      <p:bldP spid="128" grpId="0"/>
      <p:bldP spid="128" grpId="1"/>
      <p:bldP spid="130" grpId="0"/>
      <p:bldP spid="130" grpId="1"/>
      <p:bldP spid="177" grpId="0" animBg="1"/>
      <p:bldP spid="187" grpId="0"/>
      <p:bldP spid="227" grpId="0" animBg="1"/>
      <p:bldP spid="235" grpId="0"/>
      <p:bldP spid="236" grpId="0"/>
      <p:bldP spid="237" grpId="0"/>
      <p:bldP spid="238" grpId="0"/>
      <p:bldP spid="245" grpId="0" animBg="1"/>
      <p:bldP spid="246" grpId="0"/>
      <p:bldP spid="247" grpId="0"/>
      <p:bldP spid="248" grpId="0"/>
      <p:bldP spid="249" grpId="0"/>
      <p:bldP spid="263" grpId="0"/>
      <p:bldP spid="264" grpId="0"/>
      <p:bldP spid="265" grpId="0"/>
      <p:bldP spid="266" grpId="0"/>
      <p:bldP spid="269" grpId="0"/>
      <p:bldP spid="199" grpId="0"/>
      <p:bldP spid="201" grpId="0"/>
      <p:bldP spid="64" grpId="0" animBg="1"/>
      <p:bldP spid="65" grpId="0" animBg="1"/>
      <p:bldP spid="66" grpId="0" animBg="1"/>
      <p:bldP spid="191" grpId="0"/>
      <p:bldP spid="192" grpId="0"/>
      <p:bldP spid="1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46"/>
          <p:cNvSpPr/>
          <p:nvPr/>
        </p:nvSpPr>
        <p:spPr>
          <a:xfrm rot="16200000">
            <a:off x="1929780" y="1669248"/>
            <a:ext cx="2064989" cy="5924550"/>
          </a:xfrm>
          <a:prstGeom prst="rect">
            <a:avLst/>
          </a:prstGeom>
          <a:gradFill flip="none" rotWithShape="1">
            <a:gsLst>
              <a:gs pos="100000">
                <a:schemeClr val="bg1">
                  <a:lumMod val="75000"/>
                  <a:alpha val="0"/>
                </a:schemeClr>
              </a:gs>
              <a:gs pos="0">
                <a:srgbClr val="16678C"/>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p:cNvSpPr/>
          <p:nvPr/>
        </p:nvSpPr>
        <p:spPr>
          <a:xfrm rot="16200000">
            <a:off x="8063202" y="1538393"/>
            <a:ext cx="2072697" cy="6178550"/>
          </a:xfrm>
          <a:prstGeom prst="rect">
            <a:avLst/>
          </a:prstGeom>
          <a:gradFill flip="none" rotWithShape="1">
            <a:gsLst>
              <a:gs pos="100000">
                <a:schemeClr val="bg1">
                  <a:lumMod val="75000"/>
                  <a:alpha val="0"/>
                </a:schemeClr>
              </a:gs>
              <a:gs pos="0">
                <a:srgbClr val="16678C"/>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p:cNvSpPr/>
          <p:nvPr/>
        </p:nvSpPr>
        <p:spPr>
          <a:xfrm>
            <a:off x="-1"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p:cNvGrpSpPr/>
          <p:nvPr/>
        </p:nvGrpSpPr>
        <p:grpSpPr>
          <a:xfrm>
            <a:off x="0" y="3"/>
            <a:ext cx="12188825" cy="2032001"/>
            <a:chOff x="-1" y="3"/>
            <a:chExt cx="12188825" cy="2032001"/>
          </a:xfrm>
        </p:grpSpPr>
        <p:sp>
          <p:nvSpPr>
            <p:cNvPr id="52" name="Rectangle 51"/>
            <p:cNvSpPr/>
            <p:nvPr/>
          </p:nvSpPr>
          <p:spPr>
            <a:xfrm rot="5400000" flipV="1">
              <a:off x="5294520" y="-4862300"/>
              <a:ext cx="1599784"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3" name="Rectangle 52"/>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55" name="Rectangle 54"/>
          <p:cNvSpPr/>
          <p:nvPr/>
        </p:nvSpPr>
        <p:spPr>
          <a:xfrm>
            <a:off x="-2"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One Policy and One Management Enhancements</a:t>
            </a:r>
            <a:endParaRPr lang="en-US" dirty="0"/>
          </a:p>
        </p:txBody>
      </p:sp>
      <p:grpSp>
        <p:nvGrpSpPr>
          <p:cNvPr id="73" name="Group 72"/>
          <p:cNvGrpSpPr/>
          <p:nvPr/>
        </p:nvGrpSpPr>
        <p:grpSpPr>
          <a:xfrm>
            <a:off x="6010275" y="1345919"/>
            <a:ext cx="6178551" cy="432216"/>
            <a:chOff x="-14303757" y="1345919"/>
            <a:chExt cx="6178551" cy="432216"/>
          </a:xfrm>
        </p:grpSpPr>
        <p:sp>
          <p:nvSpPr>
            <p:cNvPr id="74" name="Rectangle 73"/>
            <p:cNvSpPr/>
            <p:nvPr/>
          </p:nvSpPr>
          <p:spPr>
            <a:xfrm rot="5400000" flipV="1">
              <a:off x="-11430589" y="-1527249"/>
              <a:ext cx="432216" cy="6178551"/>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75" name="Rectangle 74"/>
            <p:cNvSpPr/>
            <p:nvPr/>
          </p:nvSpPr>
          <p:spPr>
            <a:xfrm>
              <a:off x="-13906027" y="1361972"/>
              <a:ext cx="5383093" cy="400110"/>
            </a:xfrm>
            <a:prstGeom prst="rect">
              <a:avLst/>
            </a:prstGeom>
          </p:spPr>
          <p:txBody>
            <a:bodyPr wrap="square">
              <a:spAutoFit/>
            </a:bodyPr>
            <a:lstStyle/>
            <a:p>
              <a:pPr algn="ctr">
                <a:spcBef>
                  <a:spcPts val="600"/>
                </a:spcBef>
                <a:defRPr/>
              </a:pPr>
              <a:r>
                <a:rPr lang="en-US" sz="2000" b="1" spc="-30" dirty="0"/>
                <a:t>Prime Infrastructure 2.0</a:t>
              </a:r>
            </a:p>
          </p:txBody>
        </p:sp>
      </p:grpSp>
      <p:sp>
        <p:nvSpPr>
          <p:cNvPr id="90" name="Rectangle 89"/>
          <p:cNvSpPr/>
          <p:nvPr/>
        </p:nvSpPr>
        <p:spPr>
          <a:xfrm>
            <a:off x="667793" y="5679659"/>
            <a:ext cx="10853238" cy="430887"/>
          </a:xfrm>
          <a:prstGeom prst="rect">
            <a:avLst/>
          </a:prstGeom>
        </p:spPr>
        <p:txBody>
          <a:bodyPr wrap="square">
            <a:spAutoFit/>
          </a:bodyPr>
          <a:lstStyle/>
          <a:p>
            <a:pPr algn="ctr"/>
            <a:r>
              <a:rPr lang="en-US" sz="2200" dirty="0">
                <a:effectLst>
                  <a:outerShdw blurRad="38100" dist="38100" dir="2700000" algn="tl">
                    <a:srgbClr val="000000">
                      <a:alpha val="43137"/>
                    </a:srgbClr>
                  </a:outerShdw>
                </a:effectLst>
              </a:rPr>
              <a:t>Day One Support for Catalyst 3850, 5760 Controllers and Next Gen 802.11n APs</a:t>
            </a:r>
          </a:p>
        </p:txBody>
      </p:sp>
      <p:grpSp>
        <p:nvGrpSpPr>
          <p:cNvPr id="93" name="Group 92"/>
          <p:cNvGrpSpPr/>
          <p:nvPr/>
        </p:nvGrpSpPr>
        <p:grpSpPr>
          <a:xfrm>
            <a:off x="1584998" y="1880007"/>
            <a:ext cx="4199460" cy="2324708"/>
            <a:chOff x="2129181" y="2451538"/>
            <a:chExt cx="2179140" cy="1206313"/>
          </a:xfrm>
        </p:grpSpPr>
        <p:pic>
          <p:nvPicPr>
            <p:cNvPr id="94" name="Picture 9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9181" y="2451538"/>
              <a:ext cx="1582646" cy="805219"/>
            </a:xfrm>
            <a:prstGeom prst="rect">
              <a:avLst/>
            </a:prstGeom>
            <a:effectLst>
              <a:outerShdw blurRad="50800" dist="38100" dir="5400000" algn="t" rotWithShape="0">
                <a:prstClr val="black">
                  <a:alpha val="40000"/>
                </a:prstClr>
              </a:outerShdw>
            </a:effectLst>
          </p:spPr>
        </p:pic>
        <p:pic>
          <p:nvPicPr>
            <p:cNvPr id="95" name="Picture 9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829559" y="2847392"/>
              <a:ext cx="1478762" cy="810459"/>
            </a:xfrm>
            <a:prstGeom prst="rect">
              <a:avLst/>
            </a:prstGeom>
            <a:noFill/>
            <a:ln w="9525" algn="ctr">
              <a:noFill/>
              <a:miter lim="800000"/>
              <a:headEnd/>
              <a:tailEnd/>
            </a:ln>
            <a:effectLst>
              <a:outerShdw blurRad="50800" dist="38100" dir="5400000" algn="t" rotWithShape="0">
                <a:prstClr val="black">
                  <a:alpha val="40000"/>
                </a:prstClr>
              </a:outerShdw>
            </a:effectLst>
          </p:spPr>
        </p:pic>
      </p:grpSp>
      <p:grpSp>
        <p:nvGrpSpPr>
          <p:cNvPr id="12" name="Group 11"/>
          <p:cNvGrpSpPr/>
          <p:nvPr/>
        </p:nvGrpSpPr>
        <p:grpSpPr>
          <a:xfrm>
            <a:off x="6426201" y="2072171"/>
            <a:ext cx="5549898" cy="1906760"/>
            <a:chOff x="7525492" y="2566320"/>
            <a:chExt cx="3800407" cy="1305693"/>
          </a:xfrm>
        </p:grpSpPr>
        <p:pic>
          <p:nvPicPr>
            <p:cNvPr id="101" name="Picture 5" descr="http://www.cisco.com/web/offer/email/23901/15/Cisco_Prime_LMS_4.1_HW_Summary.jpg"/>
            <p:cNvPicPr>
              <a:picLocks noChangeAspect="1" noChangeArrowheads="1"/>
            </p:cNvPicPr>
            <p:nvPr/>
          </p:nvPicPr>
          <p:blipFill>
            <a:blip r:embed="rId5" cstate="email">
              <a:extLst>
                <a:ext uri="{BEBA8EAE-BF5A-486C-A8C5-ECC9F3942E4B}">
                  <a14:imgProps xmlns:a14="http://schemas.microsoft.com/office/drawing/2010/main">
                    <a14:imgLayer r:embed="rId6">
                      <a14:imgEffect>
                        <a14:brightnessContrast bright="-18000" contrast="48000"/>
                      </a14:imgEffect>
                    </a14:imgLayer>
                  </a14:imgProps>
                </a:ext>
                <a:ext uri="{28A0092B-C50C-407E-A947-70E740481C1C}">
                  <a14:useLocalDpi xmlns:a14="http://schemas.microsoft.com/office/drawing/2010/main"/>
                </a:ext>
              </a:extLst>
            </a:blip>
            <a:srcRect/>
            <a:stretch>
              <a:fillRect/>
            </a:stretch>
          </p:blipFill>
          <p:spPr bwMode="auto">
            <a:xfrm>
              <a:off x="7525492" y="2671690"/>
              <a:ext cx="1851143" cy="1115743"/>
            </a:xfrm>
            <a:prstGeom prst="rect">
              <a:avLst/>
            </a:prstGeom>
            <a:noFill/>
            <a:ln w="9525" algn="ctr">
              <a:noFill/>
              <a:miter lim="800000"/>
              <a:headEnd/>
              <a:tailEnd/>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02" name="Group 101"/>
            <p:cNvGrpSpPr/>
            <p:nvPr/>
          </p:nvGrpSpPr>
          <p:grpSpPr>
            <a:xfrm>
              <a:off x="9138087" y="2566320"/>
              <a:ext cx="2187812" cy="1305693"/>
              <a:chOff x="8750593" y="2443480"/>
              <a:chExt cx="2845145" cy="1697990"/>
            </a:xfrm>
          </p:grpSpPr>
          <p:sp>
            <p:nvSpPr>
              <p:cNvPr id="103" name="Freeform 102"/>
              <p:cNvSpPr/>
              <p:nvPr/>
            </p:nvSpPr>
            <p:spPr>
              <a:xfrm>
                <a:off x="8750593" y="2443480"/>
                <a:ext cx="601687" cy="1697990"/>
              </a:xfrm>
              <a:custGeom>
                <a:avLst/>
                <a:gdLst>
                  <a:gd name="connsiteX0" fmla="*/ 0 w 1706880"/>
                  <a:gd name="connsiteY0" fmla="*/ 294640 h 1737360"/>
                  <a:gd name="connsiteX1" fmla="*/ 1706880 w 1706880"/>
                  <a:gd name="connsiteY1" fmla="*/ 0 h 1737360"/>
                  <a:gd name="connsiteX2" fmla="*/ 1706880 w 1706880"/>
                  <a:gd name="connsiteY2" fmla="*/ 1737360 h 1737360"/>
                  <a:gd name="connsiteX3" fmla="*/ 0 w 1706880"/>
                  <a:gd name="connsiteY3" fmla="*/ 1493520 h 1737360"/>
                </a:gdLst>
                <a:ahLst/>
                <a:cxnLst>
                  <a:cxn ang="0">
                    <a:pos x="connsiteX0" y="connsiteY0"/>
                  </a:cxn>
                  <a:cxn ang="0">
                    <a:pos x="connsiteX1" y="connsiteY1"/>
                  </a:cxn>
                  <a:cxn ang="0">
                    <a:pos x="connsiteX2" y="connsiteY2"/>
                  </a:cxn>
                  <a:cxn ang="0">
                    <a:pos x="connsiteX3" y="connsiteY3"/>
                  </a:cxn>
                </a:cxnLst>
                <a:rect l="l" t="t" r="r" b="b"/>
                <a:pathLst>
                  <a:path w="1706880" h="1737360">
                    <a:moveTo>
                      <a:pt x="0" y="294640"/>
                    </a:moveTo>
                    <a:lnTo>
                      <a:pt x="1706880" y="0"/>
                    </a:lnTo>
                    <a:lnTo>
                      <a:pt x="1706880" y="1737360"/>
                    </a:lnTo>
                    <a:lnTo>
                      <a:pt x="0" y="1493520"/>
                    </a:lnTo>
                  </a:path>
                </a:pathLst>
              </a:custGeom>
              <a:gradFill>
                <a:gsLst>
                  <a:gs pos="0">
                    <a:schemeClr val="accent3"/>
                  </a:gs>
                  <a:gs pos="100000">
                    <a:schemeClr val="accent1">
                      <a:tint val="23500"/>
                      <a:satMod val="160000"/>
                      <a:alpha val="0"/>
                    </a:schemeClr>
                  </a:gs>
                </a:gsLst>
                <a:lin ang="10800000" scaled="0"/>
              </a:gra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grpSp>
            <p:nvGrpSpPr>
              <p:cNvPr id="104" name="Group 103"/>
              <p:cNvGrpSpPr/>
              <p:nvPr/>
            </p:nvGrpSpPr>
            <p:grpSpPr>
              <a:xfrm>
                <a:off x="9347195" y="2447289"/>
                <a:ext cx="2248543" cy="1694181"/>
                <a:chOff x="9347195" y="2447289"/>
                <a:chExt cx="2248543" cy="1694181"/>
              </a:xfrm>
            </p:grpSpPr>
            <p:sp>
              <p:nvSpPr>
                <p:cNvPr id="105" name="Rectangle 104"/>
                <p:cNvSpPr/>
                <p:nvPr/>
              </p:nvSpPr>
              <p:spPr>
                <a:xfrm rot="10800000" flipV="1">
                  <a:off x="9347195" y="2447289"/>
                  <a:ext cx="2248543" cy="1694181"/>
                </a:xfrm>
                <a:prstGeom prst="rect">
                  <a:avLst/>
                </a:prstGeom>
                <a:gradFill flip="none" rotWithShape="1">
                  <a:gsLst>
                    <a:gs pos="100000">
                      <a:schemeClr val="accent3"/>
                    </a:gs>
                    <a:gs pos="35000">
                      <a:schemeClr val="accent3">
                        <a:lumMod val="50000"/>
                      </a:schemeClr>
                    </a:gs>
                  </a:gsLst>
                  <a:lin ang="10800000" scaled="1"/>
                  <a:tileRect/>
                </a:gra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vert="vert270" lIns="91440" tIns="640080" rtlCol="0" anchor="t"/>
                <a:lstStyle/>
                <a:p>
                  <a:pPr marL="57150"/>
                  <a:endParaRPr lang="en-US" sz="1200" dirty="0">
                    <a:solidFill>
                      <a:srgbClr val="737373"/>
                    </a:solidFill>
                  </a:endParaRPr>
                </a:p>
              </p:txBody>
            </p:sp>
            <p:sp>
              <p:nvSpPr>
                <p:cNvPr id="106" name="Rectangle 105"/>
                <p:cNvSpPr/>
                <p:nvPr/>
              </p:nvSpPr>
              <p:spPr>
                <a:xfrm>
                  <a:off x="9384793" y="2486659"/>
                  <a:ext cx="2164979" cy="1615439"/>
                </a:xfrm>
                <a:prstGeom prst="rect">
                  <a:avLst/>
                </a:prstGeom>
                <a:gradFill>
                  <a:gsLst>
                    <a:gs pos="4000">
                      <a:schemeClr val="tx1">
                        <a:lumMod val="20000"/>
                        <a:lumOff val="80000"/>
                      </a:schemeClr>
                    </a:gs>
                    <a:gs pos="100000">
                      <a:schemeClr val="accent1">
                        <a:tint val="23500"/>
                        <a:satMod val="160000"/>
                        <a:lumMod val="0"/>
                        <a:lumOff val="100000"/>
                      </a:schemeClr>
                    </a:gs>
                  </a:gsLst>
                  <a:lin ang="1800000" scaled="0"/>
                </a:gradFill>
                <a:ln w="12700">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grpSp>
              <p:nvGrpSpPr>
                <p:cNvPr id="107" name="Group 106"/>
                <p:cNvGrpSpPr/>
                <p:nvPr/>
              </p:nvGrpSpPr>
              <p:grpSpPr>
                <a:xfrm>
                  <a:off x="9484787" y="2801620"/>
                  <a:ext cx="348243" cy="327660"/>
                  <a:chOff x="9440337" y="2586990"/>
                  <a:chExt cx="392786" cy="369570"/>
                </a:xfrm>
              </p:grpSpPr>
              <p:sp>
                <p:nvSpPr>
                  <p:cNvPr id="114" name="Rectangle 113"/>
                  <p:cNvSpPr/>
                  <p:nvPr/>
                </p:nvSpPr>
                <p:spPr>
                  <a:xfrm>
                    <a:off x="9479284" y="2586990"/>
                    <a:ext cx="330565" cy="369570"/>
                  </a:xfrm>
                  <a:prstGeom prst="rect">
                    <a:avLst/>
                  </a:prstGeom>
                  <a:gradFill flip="none" rotWithShape="1">
                    <a:gsLst>
                      <a:gs pos="0">
                        <a:srgbClr val="0096D6">
                          <a:shade val="30000"/>
                          <a:satMod val="115000"/>
                        </a:srgbClr>
                      </a:gs>
                      <a:gs pos="50000">
                        <a:srgbClr val="0096D6">
                          <a:shade val="67500"/>
                          <a:satMod val="115000"/>
                        </a:srgbClr>
                      </a:gs>
                      <a:gs pos="100000">
                        <a:srgbClr val="0096D6">
                          <a:shade val="100000"/>
                          <a:satMod val="115000"/>
                        </a:srgbClr>
                      </a:gs>
                    </a:gsLst>
                    <a:lin ang="5400000" scaled="1"/>
                    <a:tileRect/>
                  </a:gradFill>
                  <a:ln w="9525">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pic>
                <p:nvPicPr>
                  <p:cNvPr id="115" name="Picture 19"/>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b="73431"/>
                  <a:stretch/>
                </p:blipFill>
                <p:spPr bwMode="auto">
                  <a:xfrm>
                    <a:off x="9440337" y="2634595"/>
                    <a:ext cx="392786" cy="317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8" name="Rectangle 117"/>
                  <p:cNvSpPr/>
                  <p:nvPr/>
                </p:nvSpPr>
                <p:spPr>
                  <a:xfrm>
                    <a:off x="9479280" y="2586990"/>
                    <a:ext cx="330565" cy="369570"/>
                  </a:xfrm>
                  <a:prstGeom prst="rect">
                    <a:avLst/>
                  </a:prstGeom>
                  <a:noFill/>
                  <a:ln w="9525">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smtClean="0"/>
                  </a:p>
                </p:txBody>
              </p:sp>
            </p:grpSp>
            <p:sp>
              <p:nvSpPr>
                <p:cNvPr id="108" name="Rectangle 107"/>
                <p:cNvSpPr/>
                <p:nvPr/>
              </p:nvSpPr>
              <p:spPr>
                <a:xfrm>
                  <a:off x="9384792" y="2475734"/>
                  <a:ext cx="2058265" cy="290523"/>
                </a:xfrm>
                <a:prstGeom prst="rect">
                  <a:avLst/>
                </a:prstGeom>
              </p:spPr>
              <p:txBody>
                <a:bodyPr wrap="square" lIns="91440" anchor="ctr">
                  <a:spAutoFit/>
                </a:bodyPr>
                <a:lstStyle/>
                <a:p>
                  <a:pPr defTabSz="456497">
                    <a:lnSpc>
                      <a:spcPct val="95000"/>
                    </a:lnSpc>
                    <a:spcBef>
                      <a:spcPct val="50000"/>
                    </a:spcBef>
                  </a:pPr>
                  <a:r>
                    <a:rPr lang="en-US" sz="1600" kern="0" spc="-60" dirty="0" smtClean="0">
                      <a:solidFill>
                        <a:schemeClr val="accent4"/>
                      </a:solidFill>
                      <a:latin typeface="+mj-lt"/>
                    </a:rPr>
                    <a:t>CUSTOMER  PROFILE</a:t>
                  </a:r>
                  <a:endParaRPr lang="en-US" sz="1600" kern="0" spc="-60" dirty="0">
                    <a:solidFill>
                      <a:schemeClr val="accent4"/>
                    </a:solidFill>
                    <a:latin typeface="+mj-lt"/>
                  </a:endParaRPr>
                </a:p>
              </p:txBody>
            </p:sp>
            <p:sp>
              <p:nvSpPr>
                <p:cNvPr id="109" name="Rectangle 108"/>
                <p:cNvSpPr/>
                <p:nvPr/>
              </p:nvSpPr>
              <p:spPr>
                <a:xfrm>
                  <a:off x="9814560" y="2833208"/>
                  <a:ext cx="1314661" cy="264485"/>
                </a:xfrm>
                <a:prstGeom prst="rect">
                  <a:avLst/>
                </a:prstGeom>
              </p:spPr>
              <p:txBody>
                <a:bodyPr wrap="square" lIns="91440" anchor="ctr">
                  <a:spAutoFit/>
                </a:bodyPr>
                <a:lstStyle/>
                <a:p>
                  <a:pPr defTabSz="456497">
                    <a:lnSpc>
                      <a:spcPct val="95000"/>
                    </a:lnSpc>
                    <a:spcBef>
                      <a:spcPct val="50000"/>
                    </a:spcBef>
                  </a:pPr>
                  <a:r>
                    <a:rPr lang="en-US" sz="1400" b="1" kern="0" spc="-30" dirty="0" smtClean="0">
                      <a:solidFill>
                        <a:schemeClr val="accent4"/>
                      </a:solidFill>
                    </a:rPr>
                    <a:t>Robert Brown</a:t>
                  </a:r>
                  <a:endParaRPr lang="en-US" sz="1400" b="1" kern="0" spc="-30" dirty="0">
                    <a:solidFill>
                      <a:schemeClr val="accent4"/>
                    </a:solidFill>
                  </a:endParaRPr>
                </a:p>
              </p:txBody>
            </p:sp>
            <p:sp>
              <p:nvSpPr>
                <p:cNvPr id="110" name="Rectangle 109"/>
                <p:cNvSpPr/>
                <p:nvPr/>
              </p:nvSpPr>
              <p:spPr>
                <a:xfrm>
                  <a:off x="9422081" y="3236313"/>
                  <a:ext cx="2102243" cy="238448"/>
                </a:xfrm>
                <a:prstGeom prst="rect">
                  <a:avLst/>
                </a:prstGeom>
              </p:spPr>
              <p:txBody>
                <a:bodyPr wrap="square" lIns="91440" anchor="ctr">
                  <a:spAutoFit/>
                </a:bodyPr>
                <a:lstStyle/>
                <a:p>
                  <a:pPr defTabSz="456497">
                    <a:lnSpc>
                      <a:spcPct val="95000"/>
                    </a:lnSpc>
                    <a:spcBef>
                      <a:spcPct val="50000"/>
                    </a:spcBef>
                  </a:pPr>
                  <a:r>
                    <a:rPr lang="en-US" sz="1200" b="1" kern="0" dirty="0" smtClean="0">
                      <a:solidFill>
                        <a:schemeClr val="accent4"/>
                      </a:solidFill>
                    </a:rPr>
                    <a:t>DEVICES</a:t>
                  </a:r>
                  <a:r>
                    <a:rPr lang="en-US" sz="1200" kern="0" dirty="0" smtClean="0">
                      <a:solidFill>
                        <a:schemeClr val="accent4"/>
                      </a:solidFill>
                    </a:rPr>
                    <a:t>: laptop, iPhone, </a:t>
                  </a:r>
                  <a:r>
                    <a:rPr lang="en-US" sz="1200" kern="0" dirty="0" err="1" smtClean="0">
                      <a:solidFill>
                        <a:schemeClr val="accent4"/>
                      </a:solidFill>
                    </a:rPr>
                    <a:t>iPad</a:t>
                  </a:r>
                  <a:endParaRPr lang="en-US" sz="1200" kern="0" dirty="0">
                    <a:solidFill>
                      <a:schemeClr val="accent4"/>
                    </a:solidFill>
                  </a:endParaRPr>
                </a:p>
              </p:txBody>
            </p:sp>
            <p:sp>
              <p:nvSpPr>
                <p:cNvPr id="111" name="Rectangle 110"/>
                <p:cNvSpPr/>
                <p:nvPr/>
              </p:nvSpPr>
              <p:spPr>
                <a:xfrm>
                  <a:off x="9422081" y="3531349"/>
                  <a:ext cx="2067628" cy="550897"/>
                </a:xfrm>
                <a:prstGeom prst="rect">
                  <a:avLst/>
                </a:prstGeom>
              </p:spPr>
              <p:txBody>
                <a:bodyPr wrap="square" lIns="91440" anchor="ctr">
                  <a:spAutoFit/>
                </a:bodyPr>
                <a:lstStyle/>
                <a:p>
                  <a:pPr defTabSz="456497">
                    <a:lnSpc>
                      <a:spcPct val="95000"/>
                    </a:lnSpc>
                    <a:spcBef>
                      <a:spcPct val="50000"/>
                    </a:spcBef>
                  </a:pPr>
                  <a:r>
                    <a:rPr lang="en-US" sz="1200" b="1" kern="0" dirty="0" smtClean="0">
                      <a:solidFill>
                        <a:schemeClr val="accent4"/>
                      </a:solidFill>
                    </a:rPr>
                    <a:t>APPS</a:t>
                  </a:r>
                  <a:r>
                    <a:rPr lang="en-US" sz="1200" kern="0" dirty="0" smtClean="0">
                      <a:solidFill>
                        <a:schemeClr val="accent4"/>
                      </a:solidFill>
                    </a:rPr>
                    <a:t>:</a:t>
                  </a:r>
                  <a:r>
                    <a:rPr lang="en-US" sz="1200" kern="0" dirty="0">
                      <a:solidFill>
                        <a:schemeClr val="accent4"/>
                      </a:solidFill>
                    </a:rPr>
                    <a:t> </a:t>
                  </a:r>
                  <a:r>
                    <a:rPr lang="en-US" sz="1200" kern="0" dirty="0" smtClean="0">
                      <a:solidFill>
                        <a:schemeClr val="accent4"/>
                      </a:solidFill>
                    </a:rPr>
                    <a:t>email, Twitter, SharePoint, Skype, Words with Friends, </a:t>
                  </a:r>
                  <a:r>
                    <a:rPr lang="en-US" sz="1200" kern="0" dirty="0" err="1" smtClean="0">
                      <a:solidFill>
                        <a:schemeClr val="accent4"/>
                      </a:solidFill>
                    </a:rPr>
                    <a:t>Shazam</a:t>
                  </a:r>
                  <a:r>
                    <a:rPr lang="en-US" sz="1200" kern="0" dirty="0" smtClean="0">
                      <a:solidFill>
                        <a:schemeClr val="accent4"/>
                      </a:solidFill>
                    </a:rPr>
                    <a:t>, IM, Pandora</a:t>
                  </a:r>
                  <a:endParaRPr lang="en-US" sz="1200" kern="0" dirty="0">
                    <a:solidFill>
                      <a:schemeClr val="accent4"/>
                    </a:solidFill>
                  </a:endParaRPr>
                </a:p>
              </p:txBody>
            </p:sp>
            <p:cxnSp>
              <p:nvCxnSpPr>
                <p:cNvPr id="112" name="Straight Connector 111"/>
                <p:cNvCxnSpPr/>
                <p:nvPr/>
              </p:nvCxnSpPr>
              <p:spPr>
                <a:xfrm>
                  <a:off x="9447530" y="3208019"/>
                  <a:ext cx="1995527" cy="0"/>
                </a:xfrm>
                <a:prstGeom prst="line">
                  <a:avLst/>
                </a:prstGeom>
                <a:ln>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9447530" y="3503056"/>
                  <a:ext cx="1995527" cy="0"/>
                </a:xfrm>
                <a:prstGeom prst="line">
                  <a:avLst/>
                </a:prstGeom>
                <a:ln>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8" name="Group 7"/>
          <p:cNvGrpSpPr/>
          <p:nvPr/>
        </p:nvGrpSpPr>
        <p:grpSpPr>
          <a:xfrm>
            <a:off x="-1" y="1345919"/>
            <a:ext cx="5924550" cy="432216"/>
            <a:chOff x="-14077952" y="1345919"/>
            <a:chExt cx="6029763" cy="432216"/>
          </a:xfrm>
        </p:grpSpPr>
        <p:sp>
          <p:nvSpPr>
            <p:cNvPr id="56" name="Rectangle 55"/>
            <p:cNvSpPr/>
            <p:nvPr/>
          </p:nvSpPr>
          <p:spPr>
            <a:xfrm rot="5400000" flipV="1">
              <a:off x="-11279178" y="-1452855"/>
              <a:ext cx="432216" cy="6029763"/>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57" name="Rectangle 56"/>
            <p:cNvSpPr/>
            <p:nvPr/>
          </p:nvSpPr>
          <p:spPr>
            <a:xfrm>
              <a:off x="-13785342" y="1361972"/>
              <a:ext cx="5383093" cy="400110"/>
            </a:xfrm>
            <a:prstGeom prst="rect">
              <a:avLst/>
            </a:prstGeom>
          </p:spPr>
          <p:txBody>
            <a:bodyPr wrap="square">
              <a:spAutoFit/>
            </a:bodyPr>
            <a:lstStyle/>
            <a:p>
              <a:pPr algn="ctr">
                <a:spcBef>
                  <a:spcPts val="600"/>
                </a:spcBef>
                <a:defRPr/>
              </a:pPr>
              <a:r>
                <a:rPr lang="en-US" sz="2000" b="1" spc="-30" dirty="0"/>
                <a:t>Identity Services Engine (</a:t>
              </a:r>
              <a:r>
                <a:rPr lang="en-US" sz="2000" b="1" spc="-30" dirty="0" err="1"/>
                <a:t>ISE</a:t>
              </a:r>
              <a:r>
                <a:rPr lang="en-US" sz="2000" b="1" spc="-30" dirty="0"/>
                <a:t>) 1.2</a:t>
              </a:r>
            </a:p>
          </p:txBody>
        </p:sp>
      </p:grpSp>
      <p:sp>
        <p:nvSpPr>
          <p:cNvPr id="116" name="Rectangle 115"/>
          <p:cNvSpPr/>
          <p:nvPr/>
        </p:nvSpPr>
        <p:spPr>
          <a:xfrm>
            <a:off x="-1" y="4429125"/>
            <a:ext cx="5924551" cy="1234892"/>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9" name="Picture 2" descr="https://aw.rnct.com/deviceservices/ios/Resources/logo.png"/>
          <p:cNvPicPr>
            <a:picLocks noChangeAspect="1" noChangeArrowheads="1"/>
          </p:cNvPicPr>
          <p:nvPr/>
        </p:nvPicPr>
        <p:blipFill>
          <a:blip r:embed="rId8" cstate="email">
            <a:extLst>
              <a:ext uri="{BEBA8EAE-BF5A-486C-A8C5-ECC9F3942E4B}">
                <a14:imgProps xmlns:a14="http://schemas.microsoft.com/office/drawing/2010/main">
                  <a14:imgLayer r:embed="rId9">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499900" y="2565884"/>
            <a:ext cx="692520" cy="461680"/>
          </a:xfrm>
          <a:prstGeom prst="rect">
            <a:avLst/>
          </a:prstGeom>
          <a:noFill/>
          <a:extLst>
            <a:ext uri="{909E8E84-426E-40DD-AFC4-6F175D3DCCD1}">
              <a14:hiddenFill xmlns:a14="http://schemas.microsoft.com/office/drawing/2010/main">
                <a:solidFill>
                  <a:srgbClr val="FFFFFF"/>
                </a:solidFill>
              </a14:hiddenFill>
            </a:ext>
          </a:extLst>
        </p:spPr>
      </p:pic>
      <p:pic>
        <p:nvPicPr>
          <p:cNvPr id="120" name="Picture 4" descr="http://enterprisemobile.com/EnterpriseMobile/media/General/Partner%20Logos/Good2.png"/>
          <p:cNvPicPr>
            <a:picLocks noChangeAspect="1" noChangeArrowheads="1"/>
          </p:cNvPicPr>
          <p:nvPr/>
        </p:nvPicPr>
        <p:blipFill>
          <a:blip r:embed="rId10" cstate="email">
            <a:extLst>
              <a:ext uri="{BEBA8EAE-BF5A-486C-A8C5-ECC9F3942E4B}">
                <a14:imgProps xmlns:a14="http://schemas.microsoft.com/office/drawing/2010/main">
                  <a14:imgLayer r:embed="rId11">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380347" y="1818477"/>
            <a:ext cx="679416" cy="509562"/>
          </a:xfrm>
          <a:prstGeom prst="rect">
            <a:avLst/>
          </a:prstGeom>
          <a:noFill/>
          <a:extLst>
            <a:ext uri="{909E8E84-426E-40DD-AFC4-6F175D3DCCD1}">
              <a14:hiddenFill xmlns:a14="http://schemas.microsoft.com/office/drawing/2010/main">
                <a:solidFill>
                  <a:srgbClr val="FFFFFF"/>
                </a:solidFill>
              </a14:hiddenFill>
            </a:ext>
          </a:extLst>
        </p:spPr>
      </p:pic>
      <p:pic>
        <p:nvPicPr>
          <p:cNvPr id="121" name="Picture 6" descr="http://events.tabtimes.com/tabletstrategy/files/2011/12/mobileiron_logo-300x111.png"/>
          <p:cNvPicPr>
            <a:picLocks noChangeAspect="1" noChangeArrowheads="1"/>
          </p:cNvPicPr>
          <p:nvPr/>
        </p:nvPicPr>
        <p:blipFill>
          <a:blip r:embed="rId12" cstate="email">
            <a:extLst>
              <a:ext uri="{BEBA8EAE-BF5A-486C-A8C5-ECC9F3942E4B}">
                <a14:imgProps xmlns:a14="http://schemas.microsoft.com/office/drawing/2010/main">
                  <a14:imgLayer r:embed="rId13">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499901" y="3265409"/>
            <a:ext cx="880844" cy="325913"/>
          </a:xfrm>
          <a:prstGeom prst="rect">
            <a:avLst/>
          </a:prstGeom>
          <a:noFill/>
          <a:extLst>
            <a:ext uri="{909E8E84-426E-40DD-AFC4-6F175D3DCCD1}">
              <a14:hiddenFill xmlns:a14="http://schemas.microsoft.com/office/drawing/2010/main">
                <a:solidFill>
                  <a:srgbClr val="FFFFFF"/>
                </a:solidFill>
              </a14:hiddenFill>
            </a:ext>
          </a:extLst>
        </p:spPr>
      </p:pic>
      <p:pic>
        <p:nvPicPr>
          <p:cNvPr id="122" name="Picture 14" descr="http://secureworldexpo.com/event/images/exhibitors/zenprise_logo.png"/>
          <p:cNvPicPr>
            <a:picLocks noChangeAspect="1" noChangeArrowheads="1"/>
          </p:cNvPicPr>
          <p:nvPr/>
        </p:nvPicPr>
        <p:blipFill>
          <a:blip r:embed="rId14" cstate="email">
            <a:extLst>
              <a:ext uri="{BEBA8EAE-BF5A-486C-A8C5-ECC9F3942E4B}">
                <a14:imgProps xmlns:a14="http://schemas.microsoft.com/office/drawing/2010/main">
                  <a14:imgLayer r:embed="rId15">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499900" y="3862934"/>
            <a:ext cx="1274819" cy="375814"/>
          </a:xfrm>
          <a:prstGeom prst="rect">
            <a:avLst/>
          </a:prstGeom>
          <a:noFill/>
          <a:extLst>
            <a:ext uri="{909E8E84-426E-40DD-AFC4-6F175D3DCCD1}">
              <a14:hiddenFill xmlns:a14="http://schemas.microsoft.com/office/drawing/2010/main">
                <a:solidFill>
                  <a:srgbClr val="FFFFFF"/>
                </a:solidFill>
              </a14:hiddenFill>
            </a:ext>
          </a:extLst>
        </p:spPr>
      </p:pic>
      <p:sp>
        <p:nvSpPr>
          <p:cNvPr id="123" name="Rectangle 122"/>
          <p:cNvSpPr/>
          <p:nvPr/>
        </p:nvSpPr>
        <p:spPr>
          <a:xfrm>
            <a:off x="6010275" y="4429125"/>
            <a:ext cx="6178551" cy="1234892"/>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 name="Rectangle 123"/>
          <p:cNvSpPr/>
          <p:nvPr/>
        </p:nvSpPr>
        <p:spPr>
          <a:xfrm>
            <a:off x="6120963" y="4508329"/>
            <a:ext cx="6204976" cy="695575"/>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anchor="b">
            <a:spAutoFit/>
          </a:bodyPr>
          <a:lstStyle/>
          <a:p>
            <a:pPr>
              <a:lnSpc>
                <a:spcPct val="95000"/>
              </a:lnSpc>
              <a:spcBef>
                <a:spcPts val="600"/>
              </a:spcBef>
            </a:pPr>
            <a:r>
              <a:rPr lang="en-US" spc="-50" dirty="0">
                <a:solidFill>
                  <a:schemeClr val="tx1"/>
                </a:solidFill>
                <a:effectLst>
                  <a:outerShdw blurRad="190500" algn="ctr" rotWithShape="0">
                    <a:prstClr val="black"/>
                  </a:outerShdw>
                </a:effectLst>
              </a:rPr>
              <a:t>360° Experience: across applications, </a:t>
            </a:r>
            <a:r>
              <a:rPr lang="en-US" spc="-50" dirty="0" smtClean="0">
                <a:solidFill>
                  <a:schemeClr val="tx1"/>
                </a:solidFill>
                <a:effectLst>
                  <a:outerShdw blurRad="190500" algn="ctr" rotWithShape="0">
                    <a:prstClr val="black"/>
                  </a:outerShdw>
                </a:effectLst>
              </a:rPr>
              <a:t>services </a:t>
            </a:r>
            <a:r>
              <a:rPr lang="en-US" spc="-50" dirty="0">
                <a:solidFill>
                  <a:schemeClr val="tx1"/>
                </a:solidFill>
                <a:effectLst>
                  <a:outerShdw blurRad="190500" algn="ctr" rotWithShape="0">
                    <a:prstClr val="black"/>
                  </a:outerShdw>
                </a:effectLst>
              </a:rPr>
              <a:t>and end-users</a:t>
            </a:r>
          </a:p>
          <a:p>
            <a:pPr>
              <a:lnSpc>
                <a:spcPct val="95000"/>
              </a:lnSpc>
              <a:spcBef>
                <a:spcPts val="600"/>
              </a:spcBef>
            </a:pPr>
            <a:r>
              <a:rPr lang="en-US" spc="-50" dirty="0">
                <a:solidFill>
                  <a:schemeClr val="tx1"/>
                </a:solidFill>
                <a:effectLst>
                  <a:outerShdw blurRad="190500" algn="ctr" rotWithShape="0">
                    <a:prstClr val="black"/>
                  </a:outerShdw>
                </a:effectLst>
              </a:rPr>
              <a:t>Best Practices and New Automated Workflows</a:t>
            </a:r>
          </a:p>
        </p:txBody>
      </p:sp>
      <p:grpSp>
        <p:nvGrpSpPr>
          <p:cNvPr id="10" name="Group 9"/>
          <p:cNvGrpSpPr/>
          <p:nvPr/>
        </p:nvGrpSpPr>
        <p:grpSpPr>
          <a:xfrm>
            <a:off x="1" y="6146800"/>
            <a:ext cx="6327360" cy="567159"/>
            <a:chOff x="1" y="6146800"/>
            <a:chExt cx="6327360" cy="567159"/>
          </a:xfrm>
        </p:grpSpPr>
        <p:sp>
          <p:nvSpPr>
            <p:cNvPr id="15" name="Pentagon 14"/>
            <p:cNvSpPr/>
            <p:nvPr/>
          </p:nvSpPr>
          <p:spPr>
            <a:xfrm>
              <a:off x="1" y="6146800"/>
              <a:ext cx="6327360" cy="567159"/>
            </a:xfrm>
            <a:prstGeom prst="homePlate">
              <a:avLst/>
            </a:pr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88" name="Title 3"/>
            <p:cNvSpPr txBox="1">
              <a:spLocks/>
            </p:cNvSpPr>
            <p:nvPr/>
          </p:nvSpPr>
          <p:spPr>
            <a:xfrm>
              <a:off x="1774719" y="6297160"/>
              <a:ext cx="2777924" cy="295466"/>
            </a:xfrm>
            <a:prstGeom prst="rect">
              <a:avLst/>
            </a:prstGeom>
          </p:spPr>
          <p:txBody>
            <a:bodyPr vert="horz" wrap="square" lIns="0" tIns="0" rIns="0" bIns="0" rtlCol="0" anchor="ctr" anchorCtr="0">
              <a:sp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r>
                <a:rPr lang="en-US" sz="2400" b="1" spc="0" dirty="0" smtClean="0">
                  <a:solidFill>
                    <a:schemeClr val="tx1"/>
                  </a:solidFill>
                  <a:effectLst>
                    <a:outerShdw blurRad="127000" algn="ctr" rotWithShape="0">
                      <a:prstClr val="black">
                        <a:alpha val="40000"/>
                      </a:prstClr>
                    </a:outerShdw>
                  </a:effectLst>
                </a:rPr>
                <a:t>ONE POLICY</a:t>
              </a:r>
              <a:endParaRPr lang="en-US" sz="2400" b="1" spc="0" dirty="0">
                <a:solidFill>
                  <a:schemeClr val="tx1"/>
                </a:solidFill>
                <a:effectLst>
                  <a:outerShdw blurRad="127000" algn="ctr" rotWithShape="0">
                    <a:prstClr val="black">
                      <a:alpha val="40000"/>
                    </a:prstClr>
                  </a:outerShdw>
                </a:effectLst>
              </a:endParaRPr>
            </a:p>
          </p:txBody>
        </p:sp>
      </p:grpSp>
      <p:grpSp>
        <p:nvGrpSpPr>
          <p:cNvPr id="11" name="Group 10"/>
          <p:cNvGrpSpPr/>
          <p:nvPr/>
        </p:nvGrpSpPr>
        <p:grpSpPr>
          <a:xfrm>
            <a:off x="6159062" y="6134100"/>
            <a:ext cx="5939264" cy="596900"/>
            <a:chOff x="6159062" y="6134100"/>
            <a:chExt cx="5939264" cy="596900"/>
          </a:xfrm>
        </p:grpSpPr>
        <p:sp>
          <p:nvSpPr>
            <p:cNvPr id="46" name="Chevron 45"/>
            <p:cNvSpPr/>
            <p:nvPr/>
          </p:nvSpPr>
          <p:spPr>
            <a:xfrm>
              <a:off x="6159062" y="6134100"/>
              <a:ext cx="5939264" cy="596900"/>
            </a:xfrm>
            <a:prstGeom prst="chevron">
              <a:avLst>
                <a:gd name="adj" fmla="val 54256"/>
              </a:avLst>
            </a:pr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kern="0" dirty="0">
                <a:solidFill>
                  <a:srgbClr val="FFFFFF"/>
                </a:solidFill>
                <a:latin typeface="Arial"/>
              </a:endParaRPr>
            </a:p>
          </p:txBody>
        </p:sp>
        <p:sp>
          <p:nvSpPr>
            <p:cNvPr id="89" name="Title 3"/>
            <p:cNvSpPr txBox="1">
              <a:spLocks/>
            </p:cNvSpPr>
            <p:nvPr/>
          </p:nvSpPr>
          <p:spPr>
            <a:xfrm>
              <a:off x="6622874" y="6299331"/>
              <a:ext cx="5011641" cy="295466"/>
            </a:xfrm>
            <a:prstGeom prst="rect">
              <a:avLst/>
            </a:prstGeom>
          </p:spPr>
          <p:txBody>
            <a:bodyPr vert="horz" wrap="square" lIns="0" tIns="0" rIns="0" bIns="0" rtlCol="0" anchor="ctr" anchorCtr="0">
              <a:sp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r>
                <a:rPr lang="en-US" sz="2400" b="1" spc="0" dirty="0" smtClean="0">
                  <a:solidFill>
                    <a:schemeClr val="tx1"/>
                  </a:solidFill>
                  <a:effectLst>
                    <a:outerShdw blurRad="127000" algn="ctr" rotWithShape="0">
                      <a:prstClr val="black">
                        <a:alpha val="40000"/>
                      </a:prstClr>
                    </a:outerShdw>
                  </a:effectLst>
                </a:rPr>
                <a:t>ONE MANAGEMENT</a:t>
              </a:r>
              <a:endParaRPr lang="en-US" sz="2400" b="1" spc="0" dirty="0">
                <a:solidFill>
                  <a:schemeClr val="tx1"/>
                </a:solidFill>
                <a:effectLst>
                  <a:outerShdw blurRad="127000" algn="ctr" rotWithShape="0">
                    <a:prstClr val="black">
                      <a:alpha val="40000"/>
                    </a:prstClr>
                  </a:outerShdw>
                </a:effectLst>
              </a:endParaRPr>
            </a:p>
          </p:txBody>
        </p:sp>
      </p:grpSp>
      <p:sp>
        <p:nvSpPr>
          <p:cNvPr id="54" name="Rectangle 53"/>
          <p:cNvSpPr/>
          <p:nvPr/>
        </p:nvSpPr>
        <p:spPr>
          <a:xfrm>
            <a:off x="119970" y="4524808"/>
            <a:ext cx="5834558" cy="998735"/>
          </a:xfrm>
          <a:prstGeom prst="rect">
            <a:avLst/>
          </a:prstGeom>
        </p:spPr>
        <p:txBody>
          <a:bodyPr wrap="square" anchor="t">
            <a:spAutoFit/>
          </a:bodyPr>
          <a:lstStyle/>
          <a:p>
            <a:pPr marL="285750" indent="-285750" defTabSz="814388">
              <a:lnSpc>
                <a:spcPct val="90000"/>
              </a:lnSpc>
              <a:spcBef>
                <a:spcPts val="600"/>
              </a:spcBef>
              <a:buClr>
                <a:schemeClr val="tx1"/>
              </a:buClr>
              <a:buFont typeface="Arial" pitchFamily="34" charset="0"/>
              <a:buChar char="•"/>
            </a:pPr>
            <a:r>
              <a:rPr lang="en-US" dirty="0">
                <a:latin typeface="Arial" pitchFamily="34" charset="0"/>
                <a:cs typeface="Arial" pitchFamily="34" charset="0"/>
              </a:rPr>
              <a:t>3rd Party MDM </a:t>
            </a:r>
            <a:r>
              <a:rPr lang="en-US" dirty="0" smtClean="0">
                <a:latin typeface="Arial" pitchFamily="34" charset="0"/>
                <a:cs typeface="Arial" pitchFamily="34" charset="0"/>
              </a:rPr>
              <a:t>Integration</a:t>
            </a:r>
          </a:p>
          <a:p>
            <a:pPr marL="285750" indent="-285750" defTabSz="814388">
              <a:lnSpc>
                <a:spcPct val="90000"/>
              </a:lnSpc>
              <a:spcBef>
                <a:spcPts val="600"/>
              </a:spcBef>
              <a:buClr>
                <a:schemeClr val="tx1"/>
              </a:buClr>
              <a:buFont typeface="Arial" pitchFamily="34" charset="0"/>
              <a:buChar char="•"/>
            </a:pPr>
            <a:r>
              <a:rPr lang="en-US" dirty="0">
                <a:latin typeface="Arial" pitchFamily="34" charset="0"/>
                <a:cs typeface="Arial" pitchFamily="34" charset="0"/>
              </a:rPr>
              <a:t>I</a:t>
            </a:r>
            <a:r>
              <a:rPr lang="en-US" dirty="0" smtClean="0">
                <a:latin typeface="Arial" pitchFamily="34" charset="0"/>
                <a:cs typeface="Arial" pitchFamily="34" charset="0"/>
              </a:rPr>
              <a:t>ndustry’s first real-time device feed service via cloud</a:t>
            </a:r>
            <a:endParaRPr lang="en-US" dirty="0">
              <a:latin typeface="Arial" pitchFamily="34" charset="0"/>
              <a:cs typeface="Arial" pitchFamily="34" charset="0"/>
            </a:endParaRPr>
          </a:p>
          <a:p>
            <a:pPr marL="285750" indent="-285750" defTabSz="814388">
              <a:lnSpc>
                <a:spcPct val="90000"/>
              </a:lnSpc>
              <a:spcBef>
                <a:spcPts val="600"/>
              </a:spcBef>
              <a:buClr>
                <a:schemeClr val="tx1"/>
              </a:buClr>
              <a:buFont typeface="Arial" pitchFamily="34" charset="0"/>
              <a:buChar char="•"/>
            </a:pPr>
            <a:r>
              <a:rPr lang="en-US" dirty="0" smtClean="0">
                <a:latin typeface="Arial" pitchFamily="34" charset="0"/>
                <a:cs typeface="Arial" pitchFamily="34" charset="0"/>
              </a:rPr>
              <a:t>Automatic Policy Compliance Check</a:t>
            </a:r>
            <a:endParaRPr lang="en-US" dirty="0">
              <a:latin typeface="Arial" pitchFamily="34" charset="0"/>
              <a:cs typeface="Arial" pitchFamily="34" charset="0"/>
            </a:endParaRPr>
          </a:p>
        </p:txBody>
      </p:sp>
    </p:spTree>
    <p:extLst>
      <p:ext uri="{BB962C8B-B14F-4D97-AF65-F5344CB8AC3E}">
        <p14:creationId xmlns:p14="http://schemas.microsoft.com/office/powerpoint/2010/main" val="1634298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16200000">
            <a:off x="4081463" y="-1566865"/>
            <a:ext cx="4025900" cy="12188829"/>
          </a:xfrm>
          <a:prstGeom prst="rect">
            <a:avLst/>
          </a:prstGeom>
          <a:gradFill flip="none" rotWithShape="1">
            <a:gsLst>
              <a:gs pos="99000">
                <a:schemeClr val="bg1">
                  <a:lumMod val="89000"/>
                </a:schemeClr>
              </a:gs>
              <a:gs pos="0">
                <a:schemeClr val="bg1">
                  <a:lumMod val="89000"/>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pic>
        <p:nvPicPr>
          <p:cNvPr id="145" name="Picture 144"/>
          <p:cNvPicPr>
            <a:picLocks noChangeAspect="1"/>
          </p:cNvPicPr>
          <p:nvPr/>
        </p:nvPicPr>
        <p:blipFill rotWithShape="1">
          <a:blip r:embed="rId3" cstate="print">
            <a:extLst>
              <a:ext uri="{28A0092B-C50C-407E-A947-70E740481C1C}">
                <a14:useLocalDpi xmlns:a14="http://schemas.microsoft.com/office/drawing/2010/main"/>
              </a:ext>
            </a:extLst>
          </a:blip>
          <a:srcRect l="-2"/>
          <a:stretch/>
        </p:blipFill>
        <p:spPr>
          <a:xfrm>
            <a:off x="6130057" y="1633892"/>
            <a:ext cx="5776462" cy="5112671"/>
          </a:xfrm>
          <a:prstGeom prst="rect">
            <a:avLst/>
          </a:prstGeom>
        </p:spPr>
      </p:pic>
      <p:pic>
        <p:nvPicPr>
          <p:cNvPr id="34" name="Picture 33"/>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75998" y="1364344"/>
            <a:ext cx="5777908" cy="5176156"/>
          </a:xfrm>
          <a:prstGeom prst="rect">
            <a:avLst/>
          </a:prstGeom>
        </p:spPr>
      </p:pic>
      <p:sp>
        <p:nvSpPr>
          <p:cNvPr id="17" name="Rectangle 16"/>
          <p:cNvSpPr/>
          <p:nvPr/>
        </p:nvSpPr>
        <p:spPr>
          <a:xfrm rot="5400000">
            <a:off x="5457805" y="-874228"/>
            <a:ext cx="1273216" cy="12188826"/>
          </a:xfrm>
          <a:prstGeom prst="rect">
            <a:avLst/>
          </a:prstGeom>
          <a:gradFill flip="none" rotWithShape="1">
            <a:gsLst>
              <a:gs pos="100000">
                <a:schemeClr val="accent5">
                  <a:lumMod val="40000"/>
                  <a:lumOff val="60000"/>
                  <a:alpha val="0"/>
                </a:schemeClr>
              </a:gs>
              <a:gs pos="0">
                <a:srgbClr val="696969">
                  <a:lumMod val="0"/>
                  <a:lumOff val="100000"/>
                  <a:alpha val="72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5" name="Rectangle 14"/>
          <p:cNvSpPr/>
          <p:nvPr/>
        </p:nvSpPr>
        <p:spPr>
          <a:xfrm>
            <a:off x="275998" y="4463018"/>
            <a:ext cx="5777908" cy="2077481"/>
          </a:xfrm>
          <a:prstGeom prst="rect">
            <a:avLst/>
          </a:prstGeom>
          <a:gradFill flip="none" rotWithShape="1">
            <a:gsLst>
              <a:gs pos="0">
                <a:srgbClr val="C6F5FE">
                  <a:alpha val="0"/>
                </a:srgbClr>
              </a:gs>
              <a:gs pos="100000">
                <a:srgbClr val="8BDBFF">
                  <a:lumMod val="92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flipH="1">
            <a:off x="6130057" y="4527549"/>
            <a:ext cx="5777908" cy="2012950"/>
          </a:xfrm>
          <a:prstGeom prst="rect">
            <a:avLst/>
          </a:prstGeom>
          <a:gradFill flip="none" rotWithShape="1">
            <a:gsLst>
              <a:gs pos="0">
                <a:srgbClr val="C6F5FE">
                  <a:alpha val="0"/>
                </a:srgbClr>
              </a:gs>
              <a:gs pos="100000">
                <a:srgbClr val="8BDBFF">
                  <a:lumMod val="92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p:cNvSpPr/>
          <p:nvPr/>
        </p:nvSpPr>
        <p:spPr>
          <a:xfrm>
            <a:off x="233361" y="1931019"/>
            <a:ext cx="11722101" cy="1013090"/>
          </a:xfrm>
          <a:prstGeom prst="rect">
            <a:avLst/>
          </a:prstGeom>
          <a:gradFill flip="none" rotWithShape="1">
            <a:gsLst>
              <a:gs pos="0">
                <a:schemeClr val="bg1"/>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60" name="Group 59"/>
          <p:cNvGrpSpPr/>
          <p:nvPr/>
        </p:nvGrpSpPr>
        <p:grpSpPr>
          <a:xfrm>
            <a:off x="1912722" y="1480458"/>
            <a:ext cx="4007670" cy="2540100"/>
            <a:chOff x="1912722" y="1480458"/>
            <a:chExt cx="4007670" cy="2540100"/>
          </a:xfrm>
        </p:grpSpPr>
        <p:sp>
          <p:nvSpPr>
            <p:cNvPr id="41" name="Rectangle 40"/>
            <p:cNvSpPr/>
            <p:nvPr/>
          </p:nvSpPr>
          <p:spPr>
            <a:xfrm>
              <a:off x="1912722" y="1480458"/>
              <a:ext cx="4007670" cy="2540100"/>
            </a:xfrm>
            <a:prstGeom prst="rect">
              <a:avLst/>
            </a:prstGeom>
            <a:gradFill flip="none" rotWithShape="1">
              <a:gsLst>
                <a:gs pos="0">
                  <a:srgbClr val="C6F5FE"/>
                </a:gs>
                <a:gs pos="100000">
                  <a:srgbClr val="8BDBFF"/>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p:cNvSpPr/>
            <p:nvPr/>
          </p:nvSpPr>
          <p:spPr>
            <a:xfrm rot="5400000" flipV="1">
              <a:off x="2667472" y="792219"/>
              <a:ext cx="2407083" cy="3916579"/>
            </a:xfrm>
            <a:prstGeom prst="rect">
              <a:avLst/>
            </a:prstGeom>
            <a:gradFill flip="none" rotWithShape="1">
              <a:gsLst>
                <a:gs pos="0">
                  <a:schemeClr val="bg1">
                    <a:alpha val="46000"/>
                  </a:schemeClr>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38" name="Rectangle 37"/>
            <p:cNvSpPr/>
            <p:nvPr/>
          </p:nvSpPr>
          <p:spPr>
            <a:xfrm>
              <a:off x="1986156" y="1612543"/>
              <a:ext cx="3934235" cy="1631216"/>
            </a:xfrm>
            <a:prstGeom prst="rect">
              <a:avLst/>
            </a:prstGeom>
          </p:spPr>
          <p:txBody>
            <a:bodyPr wrap="square">
              <a:spAutoFit/>
            </a:bodyPr>
            <a:lstStyle/>
            <a:p>
              <a:pPr marL="114300" indent="-114300"/>
              <a:r>
                <a:rPr lang="en-US" sz="2000" b="1" dirty="0">
                  <a:solidFill>
                    <a:srgbClr val="002060"/>
                  </a:solidFill>
                </a:rPr>
                <a:t>“Next month, our executives will use their personal devices to access finance records. We need to do this </a:t>
              </a:r>
              <a:r>
                <a:rPr lang="en-US" sz="2000" b="1" dirty="0" smtClean="0">
                  <a:solidFill>
                    <a:srgbClr val="002060"/>
                  </a:solidFill>
                </a:rPr>
                <a:t>securely.”</a:t>
              </a:r>
              <a:endParaRPr lang="en-US" sz="2000" b="1" dirty="0">
                <a:solidFill>
                  <a:srgbClr val="002060"/>
                </a:solidFill>
              </a:endParaRPr>
            </a:p>
          </p:txBody>
        </p:sp>
      </p:grpSp>
      <p:sp>
        <p:nvSpPr>
          <p:cNvPr id="57" name="Rectangle 56"/>
          <p:cNvSpPr/>
          <p:nvPr/>
        </p:nvSpPr>
        <p:spPr>
          <a:xfrm>
            <a:off x="6097399" y="4463018"/>
            <a:ext cx="4007670" cy="1327198"/>
          </a:xfrm>
          <a:prstGeom prst="rect">
            <a:avLst/>
          </a:prstGeom>
          <a:gradFill flip="none" rotWithShape="1">
            <a:gsLst>
              <a:gs pos="0">
                <a:srgbClr val="C6F5FE"/>
              </a:gs>
              <a:gs pos="100000">
                <a:srgbClr val="8BDBFF"/>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C:\Users\Mel.DUARTE\Desktop\IMG_6823.png"/>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1" y="1362501"/>
            <a:ext cx="4998823" cy="4503722"/>
          </a:xfrm>
          <a:prstGeom prst="rect">
            <a:avLst/>
          </a:prstGeom>
          <a:noFill/>
          <a:extLst>
            <a:ext uri="{909E8E84-426E-40DD-AFC4-6F175D3DCCD1}">
              <a14:hiddenFill xmlns:a14="http://schemas.microsoft.com/office/drawing/2010/main">
                <a:solidFill>
                  <a:srgbClr val="FFFFFF"/>
                </a:solidFill>
              </a14:hiddenFill>
            </a:ext>
          </a:extLst>
        </p:spPr>
      </p:pic>
      <p:sp>
        <p:nvSpPr>
          <p:cNvPr id="61" name="Oval 60"/>
          <p:cNvSpPr/>
          <p:nvPr/>
        </p:nvSpPr>
        <p:spPr>
          <a:xfrm>
            <a:off x="6021018" y="175882"/>
            <a:ext cx="2540000" cy="254000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3" name="Oval 62"/>
          <p:cNvSpPr/>
          <p:nvPr/>
        </p:nvSpPr>
        <p:spPr>
          <a:xfrm>
            <a:off x="7565069" y="514898"/>
            <a:ext cx="2540000" cy="254000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4" name="Oval 63"/>
          <p:cNvSpPr/>
          <p:nvPr/>
        </p:nvSpPr>
        <p:spPr>
          <a:xfrm>
            <a:off x="6260067" y="1646398"/>
            <a:ext cx="1858866" cy="1858866"/>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5" name="Oval 64"/>
          <p:cNvSpPr/>
          <p:nvPr/>
        </p:nvSpPr>
        <p:spPr>
          <a:xfrm>
            <a:off x="8750370" y="428257"/>
            <a:ext cx="2540000" cy="254000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8" name="Oval 67"/>
          <p:cNvSpPr/>
          <p:nvPr/>
        </p:nvSpPr>
        <p:spPr>
          <a:xfrm>
            <a:off x="10515315" y="589582"/>
            <a:ext cx="1776543" cy="1776543"/>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5" name="Rectangle 24"/>
          <p:cNvSpPr/>
          <p:nvPr/>
        </p:nvSpPr>
        <p:spPr>
          <a:xfrm rot="16200000" flipH="1" flipV="1">
            <a:off x="8723126" y="3302182"/>
            <a:ext cx="596632" cy="5782770"/>
          </a:xfrm>
          <a:prstGeom prst="rect">
            <a:avLst/>
          </a:prstGeom>
          <a:gradFill flip="none" rotWithShape="1">
            <a:gsLst>
              <a:gs pos="0">
                <a:schemeClr val="bg1">
                  <a:alpha val="46000"/>
                </a:schemeClr>
              </a:gs>
              <a:gs pos="100000">
                <a:schemeClr val="accent4">
                  <a:alpha val="0"/>
                </a:schemeClr>
              </a:gs>
            </a:gsLst>
            <a:lin ang="6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2" name="Rectangle 11"/>
          <p:cNvSpPr/>
          <p:nvPr/>
        </p:nvSpPr>
        <p:spPr>
          <a:xfrm>
            <a:off x="-3" y="6325893"/>
            <a:ext cx="12188828" cy="222224"/>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83" name="Title 1"/>
          <p:cNvSpPr txBox="1">
            <a:spLocks/>
          </p:cNvSpPr>
          <p:nvPr/>
        </p:nvSpPr>
        <p:spPr>
          <a:xfrm>
            <a:off x="230692" y="432215"/>
            <a:ext cx="7045590" cy="838200"/>
          </a:xfrm>
          <a:prstGeom prst="rect">
            <a:avLst/>
          </a:prstGeom>
          <a:noFill/>
        </p:spPr>
        <p:txBody>
          <a:bodyPr vert="horz" lIns="82296" tIns="45720" rIns="82296" bIns="45720" rtlCol="0" anchor="b" anchorCtr="0">
            <a:no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r>
              <a:rPr lang="en-US" dirty="0">
                <a:gradFill>
                  <a:gsLst>
                    <a:gs pos="0">
                      <a:srgbClr val="8998FB"/>
                    </a:gs>
                    <a:gs pos="98750">
                      <a:schemeClr val="tx1"/>
                    </a:gs>
                    <a:gs pos="26000">
                      <a:srgbClr val="83BBFF"/>
                    </a:gs>
                  </a:gsLst>
                  <a:lin ang="13500000" scaled="1"/>
                </a:gradFill>
              </a:rPr>
              <a:t>Problem Statement: Case Study</a:t>
            </a:r>
            <a:r>
              <a:rPr lang="en-US" dirty="0" smtClean="0"/>
              <a:t/>
            </a:r>
            <a:br>
              <a:rPr lang="en-US" dirty="0" smtClean="0"/>
            </a:br>
            <a:r>
              <a:rPr lang="en-US" dirty="0">
                <a:gradFill>
                  <a:gsLst>
                    <a:gs pos="0">
                      <a:srgbClr val="8998FB"/>
                    </a:gs>
                    <a:gs pos="98750">
                      <a:schemeClr val="tx1"/>
                    </a:gs>
                    <a:gs pos="26000">
                      <a:srgbClr val="83BBFF"/>
                    </a:gs>
                  </a:gsLst>
                  <a:lin ang="13500000" scaled="1"/>
                </a:gradFill>
              </a:rPr>
              <a:t>Unified Access Approach </a:t>
            </a:r>
          </a:p>
        </p:txBody>
      </p:sp>
      <p:grpSp>
        <p:nvGrpSpPr>
          <p:cNvPr id="147" name="Group 146"/>
          <p:cNvGrpSpPr/>
          <p:nvPr/>
        </p:nvGrpSpPr>
        <p:grpSpPr>
          <a:xfrm>
            <a:off x="6455313" y="884956"/>
            <a:ext cx="1170253" cy="1830926"/>
            <a:chOff x="12809382" y="884956"/>
            <a:chExt cx="1170253" cy="1830926"/>
          </a:xfrm>
        </p:grpSpPr>
        <p:sp>
          <p:nvSpPr>
            <p:cNvPr id="192" name="Rectangle 191"/>
            <p:cNvSpPr/>
            <p:nvPr/>
          </p:nvSpPr>
          <p:spPr>
            <a:xfrm>
              <a:off x="12842132" y="1138567"/>
              <a:ext cx="1104752" cy="646331"/>
            </a:xfrm>
            <a:prstGeom prst="rect">
              <a:avLst/>
            </a:prstGeom>
          </p:spPr>
          <p:txBody>
            <a:bodyPr wrap="square">
              <a:spAutoFit/>
            </a:bodyPr>
            <a:lstStyle/>
            <a:p>
              <a:pPr algn="ctr"/>
              <a:r>
                <a:rPr lang="en-US" sz="1200" dirty="0">
                  <a:solidFill>
                    <a:srgbClr val="08252E"/>
                  </a:solidFill>
                </a:rPr>
                <a:t>Set up </a:t>
              </a:r>
              <a:r>
                <a:rPr lang="en-US" sz="1200" dirty="0" smtClean="0">
                  <a:solidFill>
                    <a:srgbClr val="08252E"/>
                  </a:solidFill>
                </a:rPr>
                <a:t/>
              </a:r>
              <a:br>
                <a:rPr lang="en-US" sz="1200" dirty="0" smtClean="0">
                  <a:solidFill>
                    <a:srgbClr val="08252E"/>
                  </a:solidFill>
                </a:rPr>
              </a:br>
              <a:r>
                <a:rPr lang="en-US" sz="1200" b="1" dirty="0" smtClean="0">
                  <a:solidFill>
                    <a:srgbClr val="08252E"/>
                  </a:solidFill>
                </a:rPr>
                <a:t>one </a:t>
              </a:r>
              <a:r>
                <a:rPr lang="en-US" sz="1200" b="1" dirty="0">
                  <a:solidFill>
                    <a:srgbClr val="08252E"/>
                  </a:solidFill>
                </a:rPr>
                <a:t>policy</a:t>
              </a:r>
              <a:r>
                <a:rPr lang="en-US" sz="1200" dirty="0">
                  <a:solidFill>
                    <a:srgbClr val="08252E"/>
                  </a:solidFill>
                </a:rPr>
                <a:t> </a:t>
              </a:r>
              <a:r>
                <a:rPr lang="en-US" sz="1200" dirty="0" smtClean="0">
                  <a:solidFill>
                    <a:srgbClr val="08252E"/>
                  </a:solidFill>
                </a:rPr>
                <a:t/>
              </a:r>
              <a:br>
                <a:rPr lang="en-US" sz="1200" dirty="0" smtClean="0">
                  <a:solidFill>
                    <a:srgbClr val="08252E"/>
                  </a:solidFill>
                </a:rPr>
              </a:br>
              <a:r>
                <a:rPr lang="en-US" sz="1200" dirty="0" smtClean="0">
                  <a:solidFill>
                    <a:srgbClr val="08252E"/>
                  </a:solidFill>
                </a:rPr>
                <a:t>on </a:t>
              </a:r>
              <a:r>
                <a:rPr lang="en-US" sz="1200" dirty="0">
                  <a:solidFill>
                    <a:srgbClr val="08252E"/>
                  </a:solidFill>
                </a:rPr>
                <a:t>ISE</a:t>
              </a:r>
            </a:p>
          </p:txBody>
        </p:sp>
        <p:sp>
          <p:nvSpPr>
            <p:cNvPr id="193" name="Rectangle 192"/>
            <p:cNvSpPr/>
            <p:nvPr/>
          </p:nvSpPr>
          <p:spPr>
            <a:xfrm>
              <a:off x="12809382" y="1027421"/>
              <a:ext cx="1170253" cy="1688461"/>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194" name="Oval 193"/>
            <p:cNvSpPr/>
            <p:nvPr/>
          </p:nvSpPr>
          <p:spPr>
            <a:xfrm>
              <a:off x="13252733" y="884956"/>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1</a:t>
              </a:r>
            </a:p>
          </p:txBody>
        </p:sp>
      </p:grpSp>
      <p:grpSp>
        <p:nvGrpSpPr>
          <p:cNvPr id="148" name="Group 147"/>
          <p:cNvGrpSpPr/>
          <p:nvPr/>
        </p:nvGrpSpPr>
        <p:grpSpPr>
          <a:xfrm>
            <a:off x="7697853" y="884956"/>
            <a:ext cx="1235754" cy="1830926"/>
            <a:chOff x="14112468" y="884956"/>
            <a:chExt cx="1235754" cy="1830926"/>
          </a:xfrm>
        </p:grpSpPr>
        <p:sp>
          <p:nvSpPr>
            <p:cNvPr id="230" name="Rectangle 229"/>
            <p:cNvSpPr/>
            <p:nvPr/>
          </p:nvSpPr>
          <p:spPr>
            <a:xfrm>
              <a:off x="14177969" y="1138567"/>
              <a:ext cx="1104752" cy="1015663"/>
            </a:xfrm>
            <a:prstGeom prst="rect">
              <a:avLst/>
            </a:prstGeom>
          </p:spPr>
          <p:txBody>
            <a:bodyPr wrap="square">
              <a:spAutoFit/>
            </a:bodyPr>
            <a:lstStyle/>
            <a:p>
              <a:pPr algn="ctr"/>
              <a:r>
                <a:rPr lang="en-US" sz="1200" dirty="0" smtClean="0">
                  <a:solidFill>
                    <a:srgbClr val="08252E"/>
                  </a:solidFill>
                </a:rPr>
                <a:t>Exec </a:t>
              </a:r>
              <a:r>
                <a:rPr lang="en-US" sz="1200" dirty="0">
                  <a:solidFill>
                    <a:srgbClr val="08252E"/>
                  </a:solidFill>
                </a:rPr>
                <a:t>can self-onboard for the resources they need</a:t>
              </a:r>
            </a:p>
          </p:txBody>
        </p:sp>
        <p:sp>
          <p:nvSpPr>
            <p:cNvPr id="231" name="Rectangle 230"/>
            <p:cNvSpPr/>
            <p:nvPr/>
          </p:nvSpPr>
          <p:spPr>
            <a:xfrm>
              <a:off x="14112468" y="1027421"/>
              <a:ext cx="1235754" cy="1688461"/>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232" name="Oval 231"/>
            <p:cNvSpPr/>
            <p:nvPr/>
          </p:nvSpPr>
          <p:spPr>
            <a:xfrm>
              <a:off x="14588570" y="884956"/>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2</a:t>
              </a:r>
            </a:p>
          </p:txBody>
        </p:sp>
      </p:grpSp>
      <p:grpSp>
        <p:nvGrpSpPr>
          <p:cNvPr id="149" name="Group 148"/>
          <p:cNvGrpSpPr/>
          <p:nvPr/>
        </p:nvGrpSpPr>
        <p:grpSpPr>
          <a:xfrm>
            <a:off x="8914497" y="884956"/>
            <a:ext cx="1415418" cy="1830926"/>
            <a:chOff x="15325722" y="884956"/>
            <a:chExt cx="1415418" cy="1830926"/>
          </a:xfrm>
        </p:grpSpPr>
        <p:sp>
          <p:nvSpPr>
            <p:cNvPr id="234" name="Rectangle 233"/>
            <p:cNvSpPr/>
            <p:nvPr/>
          </p:nvSpPr>
          <p:spPr>
            <a:xfrm>
              <a:off x="15325722" y="1138567"/>
              <a:ext cx="1415418" cy="1200329"/>
            </a:xfrm>
            <a:prstGeom prst="rect">
              <a:avLst/>
            </a:prstGeom>
          </p:spPr>
          <p:txBody>
            <a:bodyPr wrap="square">
              <a:spAutoFit/>
            </a:bodyPr>
            <a:lstStyle/>
            <a:p>
              <a:pPr algn="ctr"/>
              <a:r>
                <a:rPr lang="en-US" sz="1200" dirty="0" smtClean="0">
                  <a:solidFill>
                    <a:srgbClr val="08252E"/>
                  </a:solidFill>
                </a:rPr>
                <a:t>Converged network enforces</a:t>
              </a:r>
              <a:br>
                <a:rPr lang="en-US" sz="1200" dirty="0" smtClean="0">
                  <a:solidFill>
                    <a:srgbClr val="08252E"/>
                  </a:solidFill>
                </a:rPr>
              </a:br>
              <a:r>
                <a:rPr lang="en-US" sz="1200" dirty="0" smtClean="0">
                  <a:solidFill>
                    <a:srgbClr val="08252E"/>
                  </a:solidFill>
                </a:rPr>
                <a:t>granular policy </a:t>
              </a:r>
              <a:br>
                <a:rPr lang="en-US" sz="1200" dirty="0" smtClean="0">
                  <a:solidFill>
                    <a:srgbClr val="08252E"/>
                  </a:solidFill>
                </a:rPr>
              </a:br>
              <a:r>
                <a:rPr lang="en-US" sz="1200" dirty="0" smtClean="0">
                  <a:solidFill>
                    <a:srgbClr val="08252E"/>
                  </a:solidFill>
                </a:rPr>
                <a:t>&amp; QoS </a:t>
              </a:r>
              <a:br>
                <a:rPr lang="en-US" sz="1200" dirty="0" smtClean="0">
                  <a:solidFill>
                    <a:srgbClr val="08252E"/>
                  </a:solidFill>
                </a:rPr>
              </a:br>
              <a:r>
                <a:rPr lang="en-US" sz="1200" dirty="0" smtClean="0">
                  <a:solidFill>
                    <a:srgbClr val="08252E"/>
                  </a:solidFill>
                </a:rPr>
                <a:t>to support the </a:t>
              </a:r>
              <a:br>
                <a:rPr lang="en-US" sz="1200" dirty="0" smtClean="0">
                  <a:solidFill>
                    <a:srgbClr val="08252E"/>
                  </a:solidFill>
                </a:rPr>
              </a:br>
              <a:r>
                <a:rPr lang="en-US" sz="1200" dirty="0" smtClean="0">
                  <a:solidFill>
                    <a:srgbClr val="08252E"/>
                  </a:solidFill>
                </a:rPr>
                <a:t>finance app. </a:t>
              </a:r>
              <a:endParaRPr lang="en-US" sz="1200" dirty="0">
                <a:solidFill>
                  <a:srgbClr val="08252E"/>
                </a:solidFill>
              </a:endParaRPr>
            </a:p>
          </p:txBody>
        </p:sp>
        <p:sp>
          <p:nvSpPr>
            <p:cNvPr id="235" name="Rectangle 234"/>
            <p:cNvSpPr/>
            <p:nvPr/>
          </p:nvSpPr>
          <p:spPr>
            <a:xfrm>
              <a:off x="15415554" y="1027421"/>
              <a:ext cx="1235754" cy="1688461"/>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236" name="Oval 235"/>
            <p:cNvSpPr/>
            <p:nvPr/>
          </p:nvSpPr>
          <p:spPr>
            <a:xfrm>
              <a:off x="15891656" y="884956"/>
              <a:ext cx="283550" cy="283550"/>
            </a:xfrm>
            <a:prstGeom prst="ellipse">
              <a:avLst/>
            </a:prstGeom>
            <a:solidFill>
              <a:srgbClr val="0096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3</a:t>
              </a:r>
            </a:p>
          </p:txBody>
        </p:sp>
      </p:grpSp>
      <p:grpSp>
        <p:nvGrpSpPr>
          <p:cNvPr id="269" name="Group 268"/>
          <p:cNvGrpSpPr/>
          <p:nvPr/>
        </p:nvGrpSpPr>
        <p:grpSpPr>
          <a:xfrm>
            <a:off x="6251947" y="4463018"/>
            <a:ext cx="4007670" cy="1327198"/>
            <a:chOff x="6264826" y="4463018"/>
            <a:chExt cx="4007670" cy="1327198"/>
          </a:xfrm>
        </p:grpSpPr>
        <p:sp>
          <p:nvSpPr>
            <p:cNvPr id="270" name="Rectangle 269"/>
            <p:cNvSpPr/>
            <p:nvPr/>
          </p:nvSpPr>
          <p:spPr>
            <a:xfrm>
              <a:off x="6264826" y="4463018"/>
              <a:ext cx="4007670" cy="1327198"/>
            </a:xfrm>
            <a:prstGeom prst="rect">
              <a:avLst/>
            </a:prstGeom>
            <a:gradFill flip="none" rotWithShape="1">
              <a:gsLst>
                <a:gs pos="0">
                  <a:srgbClr val="C6F5FE"/>
                </a:gs>
                <a:gs pos="100000">
                  <a:srgbClr val="8BDBFF"/>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1" name="Rectangle 270"/>
            <p:cNvSpPr/>
            <p:nvPr/>
          </p:nvSpPr>
          <p:spPr>
            <a:xfrm rot="5400000" flipV="1">
              <a:off x="7635594" y="3168328"/>
              <a:ext cx="1175047" cy="3916579"/>
            </a:xfrm>
            <a:prstGeom prst="rect">
              <a:avLst/>
            </a:prstGeom>
            <a:gradFill flip="none" rotWithShape="1">
              <a:gsLst>
                <a:gs pos="0">
                  <a:schemeClr val="bg1">
                    <a:alpha val="46000"/>
                  </a:schemeClr>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72" name="Rectangle 271"/>
            <p:cNvSpPr/>
            <p:nvPr/>
          </p:nvSpPr>
          <p:spPr>
            <a:xfrm>
              <a:off x="6338261" y="4618786"/>
              <a:ext cx="3030080" cy="1015663"/>
            </a:xfrm>
            <a:prstGeom prst="rect">
              <a:avLst/>
            </a:prstGeom>
          </p:spPr>
          <p:txBody>
            <a:bodyPr wrap="square">
              <a:spAutoFit/>
            </a:bodyPr>
            <a:lstStyle/>
            <a:p>
              <a:pPr marL="114300" indent="-114300"/>
              <a:r>
                <a:rPr lang="en-US" sz="2000" b="1" dirty="0">
                  <a:solidFill>
                    <a:srgbClr val="002060"/>
                  </a:solidFill>
                </a:rPr>
                <a:t>“No </a:t>
              </a:r>
              <a:r>
                <a:rPr lang="en-US" sz="2000" b="1" dirty="0" smtClean="0">
                  <a:solidFill>
                    <a:srgbClr val="002060"/>
                  </a:solidFill>
                </a:rPr>
                <a:t>problem</a:t>
              </a:r>
              <a:r>
                <a:rPr lang="en-US" sz="2000" b="1" dirty="0">
                  <a:solidFill>
                    <a:srgbClr val="002060"/>
                  </a:solidFill>
                </a:rPr>
                <a:t>, </a:t>
              </a:r>
              <a:r>
                <a:rPr lang="en-US" sz="2000" b="1" dirty="0" smtClean="0">
                  <a:solidFill>
                    <a:srgbClr val="002060"/>
                  </a:solidFill>
                </a:rPr>
                <a:t>give me </a:t>
              </a:r>
              <a:br>
                <a:rPr lang="en-US" sz="2000" b="1" dirty="0" smtClean="0">
                  <a:solidFill>
                    <a:srgbClr val="002060"/>
                  </a:solidFill>
                </a:rPr>
              </a:br>
              <a:r>
                <a:rPr lang="en-US" sz="2000" b="1" dirty="0" smtClean="0">
                  <a:solidFill>
                    <a:srgbClr val="002060"/>
                  </a:solidFill>
                </a:rPr>
                <a:t>a week—should work in a </a:t>
              </a:r>
              <a:r>
                <a:rPr lang="en-US" sz="2000" b="1" dirty="0">
                  <a:solidFill>
                    <a:srgbClr val="002060"/>
                  </a:solidFill>
                </a:rPr>
                <a:t>few </a:t>
              </a:r>
              <a:r>
                <a:rPr lang="en-US" sz="2000" b="1" dirty="0" smtClean="0">
                  <a:solidFill>
                    <a:srgbClr val="002060"/>
                  </a:solidFill>
                </a:rPr>
                <a:t>days.”</a:t>
              </a:r>
              <a:endParaRPr lang="en-US" sz="2000" b="1" dirty="0">
                <a:solidFill>
                  <a:srgbClr val="002060"/>
                </a:solidFill>
              </a:endParaRPr>
            </a:p>
          </p:txBody>
        </p:sp>
      </p:grpSp>
      <p:sp>
        <p:nvSpPr>
          <p:cNvPr id="19" name="Rectangle 18"/>
          <p:cNvSpPr/>
          <p:nvPr/>
        </p:nvSpPr>
        <p:spPr>
          <a:xfrm>
            <a:off x="-126999" y="5859335"/>
            <a:ext cx="12442824" cy="693865"/>
          </a:xfrm>
          <a:prstGeom prst="rect">
            <a:avLst/>
          </a:prstGeom>
          <a:gradFill>
            <a:gsLst>
              <a:gs pos="0">
                <a:schemeClr val="accent1"/>
              </a:gs>
              <a:gs pos="8000">
                <a:srgbClr val="0072A2"/>
              </a:gs>
              <a:gs pos="100000">
                <a:schemeClr val="tx1">
                  <a:lumMod val="50000"/>
                </a:schemeClr>
              </a:gs>
            </a:gsLst>
            <a:lin ang="5100000" scaled="0"/>
          </a:gradFill>
          <a:ln>
            <a:noFill/>
          </a:ln>
          <a:effectLst>
            <a:innerShdw blurRad="127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134" name="Group 133"/>
          <p:cNvGrpSpPr/>
          <p:nvPr/>
        </p:nvGrpSpPr>
        <p:grpSpPr>
          <a:xfrm>
            <a:off x="275998" y="5904775"/>
            <a:ext cx="5777908" cy="587193"/>
            <a:chOff x="275998" y="5895250"/>
            <a:chExt cx="5777908" cy="587193"/>
          </a:xfrm>
        </p:grpSpPr>
        <p:sp>
          <p:nvSpPr>
            <p:cNvPr id="29" name="Rectangle 28"/>
            <p:cNvSpPr/>
            <p:nvPr/>
          </p:nvSpPr>
          <p:spPr>
            <a:xfrm>
              <a:off x="275998" y="5895250"/>
              <a:ext cx="5777908" cy="587193"/>
            </a:xfrm>
            <a:prstGeom prst="rect">
              <a:avLst/>
            </a:prstGeom>
            <a:gradFill flip="none" rotWithShape="1">
              <a:gsLst>
                <a:gs pos="0">
                  <a:srgbClr val="C6F5FE">
                    <a:alpha val="0"/>
                  </a:srgbClr>
                </a:gs>
                <a:gs pos="100000">
                  <a:srgbClr val="8BDBFF">
                    <a:lumMod val="92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2593321" y="5958014"/>
              <a:ext cx="1237839" cy="437043"/>
            </a:xfrm>
            <a:prstGeom prst="rect">
              <a:avLst/>
            </a:prstGeom>
            <a:noFill/>
          </p:spPr>
          <p:txBody>
            <a:bodyPr wrap="none" rtlCol="0">
              <a:spAutoFit/>
            </a:bodyPr>
            <a:lstStyle/>
            <a:p>
              <a:pPr>
                <a:lnSpc>
                  <a:spcPct val="80000"/>
                </a:lnSpc>
                <a:spcBef>
                  <a:spcPct val="0"/>
                </a:spcBef>
              </a:pPr>
              <a:r>
                <a:rPr lang="en-US" sz="2800" spc="-100" dirty="0">
                  <a:solidFill>
                    <a:schemeClr val="bg1">
                      <a:lumMod val="40000"/>
                      <a:lumOff val="60000"/>
                    </a:schemeClr>
                  </a:solidFill>
                  <a:latin typeface="+mj-lt"/>
                  <a:ea typeface="+mj-ea"/>
                  <a:cs typeface="+mj-cs"/>
                </a:rPr>
                <a:t>CHRIS</a:t>
              </a:r>
            </a:p>
          </p:txBody>
        </p:sp>
      </p:grpSp>
      <p:grpSp>
        <p:nvGrpSpPr>
          <p:cNvPr id="138" name="Group 137"/>
          <p:cNvGrpSpPr/>
          <p:nvPr/>
        </p:nvGrpSpPr>
        <p:grpSpPr>
          <a:xfrm>
            <a:off x="6130057" y="5904775"/>
            <a:ext cx="5777908" cy="587193"/>
            <a:chOff x="6130057" y="5895250"/>
            <a:chExt cx="5777908" cy="587193"/>
          </a:xfrm>
        </p:grpSpPr>
        <p:sp>
          <p:nvSpPr>
            <p:cNvPr id="30" name="Rectangle 29"/>
            <p:cNvSpPr/>
            <p:nvPr/>
          </p:nvSpPr>
          <p:spPr>
            <a:xfrm>
              <a:off x="6130057" y="5895250"/>
              <a:ext cx="5777908" cy="587193"/>
            </a:xfrm>
            <a:prstGeom prst="rect">
              <a:avLst/>
            </a:prstGeom>
            <a:gradFill flip="none" rotWithShape="1">
              <a:gsLst>
                <a:gs pos="0">
                  <a:srgbClr val="C6F5FE">
                    <a:alpha val="0"/>
                  </a:srgbClr>
                </a:gs>
                <a:gs pos="100000">
                  <a:srgbClr val="8BDBFF">
                    <a:lumMod val="92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p:cNvSpPr txBox="1"/>
            <p:nvPr/>
          </p:nvSpPr>
          <p:spPr>
            <a:xfrm>
              <a:off x="8518906" y="5958014"/>
              <a:ext cx="1082925" cy="437043"/>
            </a:xfrm>
            <a:prstGeom prst="rect">
              <a:avLst/>
            </a:prstGeom>
            <a:noFill/>
          </p:spPr>
          <p:txBody>
            <a:bodyPr wrap="none" rtlCol="0">
              <a:spAutoFit/>
            </a:bodyPr>
            <a:lstStyle/>
            <a:p>
              <a:pPr>
                <a:lnSpc>
                  <a:spcPct val="80000"/>
                </a:lnSpc>
                <a:spcBef>
                  <a:spcPct val="0"/>
                </a:spcBef>
              </a:pPr>
              <a:r>
                <a:rPr lang="en-US" sz="2800" spc="-100" dirty="0">
                  <a:solidFill>
                    <a:schemeClr val="bg1">
                      <a:lumMod val="40000"/>
                      <a:lumOff val="60000"/>
                    </a:schemeClr>
                  </a:solidFill>
                  <a:latin typeface="+mj-lt"/>
                  <a:ea typeface="+mj-ea"/>
                  <a:cs typeface="+mj-cs"/>
                </a:rPr>
                <a:t>DAVE</a:t>
              </a:r>
            </a:p>
          </p:txBody>
        </p:sp>
      </p:grpSp>
      <p:pic>
        <p:nvPicPr>
          <p:cNvPr id="5" name="Picture 3" descr="C:\Users\Mel.DUARTE\Desktop\IMG_7034.png"/>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9202053" y="1362500"/>
            <a:ext cx="2986772" cy="4484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4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fade">
                                      <p:cBhvr>
                                        <p:cTn id="7" dur="500"/>
                                        <p:tgtEl>
                                          <p:spTgt spid="13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down)">
                                      <p:cBhvr>
                                        <p:cTn id="11" dur="500"/>
                                        <p:tgtEl>
                                          <p:spTgt spid="15"/>
                                        </p:tgtEl>
                                      </p:cBhvr>
                                    </p:animEffect>
                                  </p:childTnLst>
                                </p:cTn>
                              </p:par>
                              <p:par>
                                <p:cTn id="12" presetID="22" presetClass="entr" presetSubtype="4"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down)">
                                      <p:cBhvr>
                                        <p:cTn id="14" dur="500"/>
                                        <p:tgtEl>
                                          <p:spTgt spid="34"/>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1000" fill="hold"/>
                                        <p:tgtEl>
                                          <p:spTgt spid="3"/>
                                        </p:tgtEl>
                                        <p:attrNameLst>
                                          <p:attrName>ppt_x</p:attrName>
                                        </p:attrNameLst>
                                      </p:cBhvr>
                                      <p:tavLst>
                                        <p:tav tm="0">
                                          <p:val>
                                            <p:strVal val="0-#ppt_w/2"/>
                                          </p:val>
                                        </p:tav>
                                        <p:tav tm="100000">
                                          <p:val>
                                            <p:strVal val="#ppt_x"/>
                                          </p:val>
                                        </p:tav>
                                      </p:tavLst>
                                    </p:anim>
                                    <p:anim calcmode="lin" valueType="num">
                                      <p:cBhvr additive="base">
                                        <p:cTn id="19" dur="10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fade">
                                      <p:cBhvr>
                                        <p:cTn id="23" dur="500"/>
                                        <p:tgtEl>
                                          <p:spTgt spid="6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38"/>
                                        </p:tgtEl>
                                        <p:attrNameLst>
                                          <p:attrName>style.visibility</p:attrName>
                                        </p:attrNameLst>
                                      </p:cBhvr>
                                      <p:to>
                                        <p:strVal val="visible"/>
                                      </p:to>
                                    </p:set>
                                    <p:animEffect transition="in" filter="fade">
                                      <p:cBhvr>
                                        <p:cTn id="28" dur="500"/>
                                        <p:tgtEl>
                                          <p:spTgt spid="138"/>
                                        </p:tgtEl>
                                      </p:cBhvr>
                                    </p:animEffect>
                                  </p:childTnLst>
                                </p:cTn>
                              </p:par>
                            </p:childTnLst>
                          </p:cTn>
                        </p:par>
                        <p:par>
                          <p:cTn id="29" fill="hold">
                            <p:stCondLst>
                              <p:cond delay="500"/>
                            </p:stCondLst>
                            <p:childTnLst>
                              <p:par>
                                <p:cTn id="30" presetID="22" presetClass="entr" presetSubtype="4" fill="hold" nodeType="afterEffect">
                                  <p:stCondLst>
                                    <p:cond delay="0"/>
                                  </p:stCondLst>
                                  <p:childTnLst>
                                    <p:set>
                                      <p:cBhvr>
                                        <p:cTn id="31" dur="1" fill="hold">
                                          <p:stCondLst>
                                            <p:cond delay="0"/>
                                          </p:stCondLst>
                                        </p:cTn>
                                        <p:tgtEl>
                                          <p:spTgt spid="145"/>
                                        </p:tgtEl>
                                        <p:attrNameLst>
                                          <p:attrName>style.visibility</p:attrName>
                                        </p:attrNameLst>
                                      </p:cBhvr>
                                      <p:to>
                                        <p:strVal val="visible"/>
                                      </p:to>
                                    </p:set>
                                    <p:animEffect transition="in" filter="wipe(down)">
                                      <p:cBhvr>
                                        <p:cTn id="32" dur="500"/>
                                        <p:tgtEl>
                                          <p:spTgt spid="14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500"/>
                                        <p:tgtEl>
                                          <p:spTgt spid="24"/>
                                        </p:tgtEl>
                                      </p:cBhvr>
                                    </p:animEffect>
                                  </p:childTnLst>
                                </p:cTn>
                              </p:par>
                            </p:childTnLst>
                          </p:cTn>
                        </p:par>
                        <p:par>
                          <p:cTn id="36" fill="hold">
                            <p:stCondLst>
                              <p:cond delay="1000"/>
                            </p:stCondLst>
                            <p:childTnLst>
                              <p:par>
                                <p:cTn id="37" presetID="2" presetClass="entr" presetSubtype="2"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1000" fill="hold"/>
                                        <p:tgtEl>
                                          <p:spTgt spid="5"/>
                                        </p:tgtEl>
                                        <p:attrNameLst>
                                          <p:attrName>ppt_x</p:attrName>
                                        </p:attrNameLst>
                                      </p:cBhvr>
                                      <p:tavLst>
                                        <p:tav tm="0">
                                          <p:val>
                                            <p:strVal val="1+#ppt_w/2"/>
                                          </p:val>
                                        </p:tav>
                                        <p:tav tm="100000">
                                          <p:val>
                                            <p:strVal val="#ppt_x"/>
                                          </p:val>
                                        </p:tav>
                                      </p:tavLst>
                                    </p:anim>
                                    <p:anim calcmode="lin" valueType="num">
                                      <p:cBhvr additive="base">
                                        <p:cTn id="40" dur="1000" fill="hold"/>
                                        <p:tgtEl>
                                          <p:spTgt spid="5"/>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183"/>
                                        </p:tgtEl>
                                        <p:attrNameLst>
                                          <p:attrName>style.visibility</p:attrName>
                                        </p:attrNameLst>
                                      </p:cBhvr>
                                      <p:to>
                                        <p:strVal val="visible"/>
                                      </p:to>
                                    </p:set>
                                    <p:animEffect transition="in" filter="wipe(left)">
                                      <p:cBhvr>
                                        <p:cTn id="44" dur="500"/>
                                        <p:tgtEl>
                                          <p:spTgt spid="183"/>
                                        </p:tgtEl>
                                      </p:cBhvr>
                                    </p:animEffect>
                                  </p:childTnLst>
                                </p:cTn>
                              </p:par>
                            </p:childTnLst>
                          </p:cTn>
                        </p:par>
                        <p:par>
                          <p:cTn id="45" fill="hold">
                            <p:stCondLst>
                              <p:cond delay="2500"/>
                            </p:stCondLst>
                            <p:childTnLst>
                              <p:par>
                                <p:cTn id="46" presetID="10" presetClass="entr" presetSubtype="0" fill="hold" nodeType="afterEffect">
                                  <p:stCondLst>
                                    <p:cond delay="0"/>
                                  </p:stCondLst>
                                  <p:childTnLst>
                                    <p:set>
                                      <p:cBhvr>
                                        <p:cTn id="47" dur="1" fill="hold">
                                          <p:stCondLst>
                                            <p:cond delay="0"/>
                                          </p:stCondLst>
                                        </p:cTn>
                                        <p:tgtEl>
                                          <p:spTgt spid="147"/>
                                        </p:tgtEl>
                                        <p:attrNameLst>
                                          <p:attrName>style.visibility</p:attrName>
                                        </p:attrNameLst>
                                      </p:cBhvr>
                                      <p:to>
                                        <p:strVal val="visible"/>
                                      </p:to>
                                    </p:set>
                                    <p:animEffect transition="in" filter="fade">
                                      <p:cBhvr>
                                        <p:cTn id="48" dur="750"/>
                                        <p:tgtEl>
                                          <p:spTgt spid="147"/>
                                        </p:tgtEl>
                                      </p:cBhvr>
                                    </p:animEffect>
                                  </p:childTnLst>
                                </p:cTn>
                              </p:par>
                            </p:childTnLst>
                          </p:cTn>
                        </p:par>
                        <p:par>
                          <p:cTn id="49" fill="hold">
                            <p:stCondLst>
                              <p:cond delay="3250"/>
                            </p:stCondLst>
                            <p:childTnLst>
                              <p:par>
                                <p:cTn id="50" presetID="10" presetClass="entr" presetSubtype="0" fill="hold" nodeType="afterEffect">
                                  <p:stCondLst>
                                    <p:cond delay="0"/>
                                  </p:stCondLst>
                                  <p:childTnLst>
                                    <p:set>
                                      <p:cBhvr>
                                        <p:cTn id="51" dur="1" fill="hold">
                                          <p:stCondLst>
                                            <p:cond delay="0"/>
                                          </p:stCondLst>
                                        </p:cTn>
                                        <p:tgtEl>
                                          <p:spTgt spid="148"/>
                                        </p:tgtEl>
                                        <p:attrNameLst>
                                          <p:attrName>style.visibility</p:attrName>
                                        </p:attrNameLst>
                                      </p:cBhvr>
                                      <p:to>
                                        <p:strVal val="visible"/>
                                      </p:to>
                                    </p:set>
                                    <p:animEffect transition="in" filter="fade">
                                      <p:cBhvr>
                                        <p:cTn id="52" dur="750"/>
                                        <p:tgtEl>
                                          <p:spTgt spid="148"/>
                                        </p:tgtEl>
                                      </p:cBhvr>
                                    </p:animEffect>
                                  </p:childTnLst>
                                </p:cTn>
                              </p:par>
                            </p:childTnLst>
                          </p:cTn>
                        </p:par>
                        <p:par>
                          <p:cTn id="53" fill="hold">
                            <p:stCondLst>
                              <p:cond delay="4000"/>
                            </p:stCondLst>
                            <p:childTnLst>
                              <p:par>
                                <p:cTn id="54" presetID="10" presetClass="entr" presetSubtype="0" fill="hold" nodeType="afterEffect">
                                  <p:stCondLst>
                                    <p:cond delay="0"/>
                                  </p:stCondLst>
                                  <p:childTnLst>
                                    <p:set>
                                      <p:cBhvr>
                                        <p:cTn id="55" dur="1" fill="hold">
                                          <p:stCondLst>
                                            <p:cond delay="0"/>
                                          </p:stCondLst>
                                        </p:cTn>
                                        <p:tgtEl>
                                          <p:spTgt spid="149"/>
                                        </p:tgtEl>
                                        <p:attrNameLst>
                                          <p:attrName>style.visibility</p:attrName>
                                        </p:attrNameLst>
                                      </p:cBhvr>
                                      <p:to>
                                        <p:strVal val="visible"/>
                                      </p:to>
                                    </p:set>
                                    <p:animEffect transition="in" filter="fade">
                                      <p:cBhvr>
                                        <p:cTn id="56" dur="750"/>
                                        <p:tgtEl>
                                          <p:spTgt spid="149"/>
                                        </p:tgtEl>
                                      </p:cBhvr>
                                    </p:animEffect>
                                  </p:childTnLst>
                                </p:cTn>
                              </p:par>
                            </p:childTnLst>
                          </p:cTn>
                        </p:par>
                        <p:par>
                          <p:cTn id="57" fill="hold">
                            <p:stCondLst>
                              <p:cond delay="4750"/>
                            </p:stCondLst>
                            <p:childTnLst>
                              <p:par>
                                <p:cTn id="58" presetID="10" presetClass="entr" presetSubtype="0" fill="hold" nodeType="afterEffect">
                                  <p:stCondLst>
                                    <p:cond delay="0"/>
                                  </p:stCondLst>
                                  <p:childTnLst>
                                    <p:set>
                                      <p:cBhvr>
                                        <p:cTn id="59" dur="1" fill="hold">
                                          <p:stCondLst>
                                            <p:cond delay="0"/>
                                          </p:stCondLst>
                                        </p:cTn>
                                        <p:tgtEl>
                                          <p:spTgt spid="269"/>
                                        </p:tgtEl>
                                        <p:attrNameLst>
                                          <p:attrName>style.visibility</p:attrName>
                                        </p:attrNameLst>
                                      </p:cBhvr>
                                      <p:to>
                                        <p:strVal val="visible"/>
                                      </p:to>
                                    </p:set>
                                    <p:animEffect transition="in" filter="fade">
                                      <p:cBhvr>
                                        <p:cTn id="60" dur="500"/>
                                        <p:tgtEl>
                                          <p:spTgt spid="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4" grpId="0" animBg="1"/>
      <p:bldP spid="18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p:cNvSpPr/>
          <p:nvPr/>
        </p:nvSpPr>
        <p:spPr>
          <a:xfrm rot="16200000">
            <a:off x="4625197" y="-1899607"/>
            <a:ext cx="2938429" cy="12188824"/>
          </a:xfrm>
          <a:prstGeom prst="rect">
            <a:avLst/>
          </a:prstGeom>
          <a:gradFill flip="none" rotWithShape="1">
            <a:gsLst>
              <a:gs pos="100000">
                <a:schemeClr val="bg1">
                  <a:lumMod val="75000"/>
                  <a:alpha val="0"/>
                </a:schemeClr>
              </a:gs>
              <a:gs pos="0">
                <a:schemeClr val="accent4">
                  <a:alpha val="70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48" name="Rectangle 47"/>
          <p:cNvSpPr/>
          <p:nvPr/>
        </p:nvSpPr>
        <p:spPr>
          <a:xfrm rot="5400000" flipV="1">
            <a:off x="4921337" y="-4489118"/>
            <a:ext cx="2346149"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49" name="Rectangle 48"/>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0" name="Rectangle 49"/>
          <p:cNvSpPr/>
          <p:nvPr/>
        </p:nvSpPr>
        <p:spPr>
          <a:xfrm>
            <a:off x="0" y="-1"/>
            <a:ext cx="12188827" cy="1426825"/>
          </a:xfrm>
          <a:prstGeom prst="rect">
            <a:avLst/>
          </a:prstGeom>
          <a:solidFill>
            <a:srgbClr val="000000">
              <a:alpha val="86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itle 1"/>
          <p:cNvSpPr>
            <a:spLocks noGrp="1"/>
          </p:cNvSpPr>
          <p:nvPr>
            <p:ph type="title"/>
          </p:nvPr>
        </p:nvSpPr>
        <p:spPr>
          <a:xfrm>
            <a:off x="292607" y="439420"/>
            <a:ext cx="11896217" cy="838200"/>
          </a:xfrm>
        </p:spPr>
        <p:txBody>
          <a:bodyPr/>
          <a:lstStyle/>
          <a:p>
            <a:r>
              <a:rPr lang="en-US" spc="-130" dirty="0" smtClean="0"/>
              <a:t>Extending Unified Access Solution to Mid-Market and Lean IT</a:t>
            </a:r>
            <a:r>
              <a:rPr lang="en-US" dirty="0" smtClean="0"/>
              <a:t/>
            </a:r>
            <a:br>
              <a:rPr lang="en-US" dirty="0" smtClean="0"/>
            </a:br>
            <a:r>
              <a:rPr lang="en-US" sz="2800" dirty="0">
                <a:solidFill>
                  <a:schemeClr val="bg1">
                    <a:lumMod val="40000"/>
                    <a:lumOff val="60000"/>
                  </a:schemeClr>
                </a:solidFill>
              </a:rPr>
              <a:t>With Cloud-Managed </a:t>
            </a:r>
            <a:r>
              <a:rPr lang="en-US" sz="2800" dirty="0" err="1">
                <a:solidFill>
                  <a:schemeClr val="bg1">
                    <a:lumMod val="40000"/>
                    <a:lumOff val="60000"/>
                  </a:schemeClr>
                </a:solidFill>
              </a:rPr>
              <a:t>Meraki</a:t>
            </a:r>
            <a:r>
              <a:rPr lang="en-US" sz="2800" dirty="0">
                <a:solidFill>
                  <a:schemeClr val="bg1">
                    <a:lumMod val="40000"/>
                    <a:lumOff val="60000"/>
                  </a:schemeClr>
                </a:solidFill>
              </a:rPr>
              <a:t> Networking Solutions</a:t>
            </a:r>
          </a:p>
        </p:txBody>
      </p:sp>
      <p:sp>
        <p:nvSpPr>
          <p:cNvPr id="44" name="Rectangle 43"/>
          <p:cNvSpPr/>
          <p:nvPr/>
        </p:nvSpPr>
        <p:spPr>
          <a:xfrm>
            <a:off x="-3"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13"/>
          <p:cNvGrpSpPr/>
          <p:nvPr/>
        </p:nvGrpSpPr>
        <p:grpSpPr>
          <a:xfrm>
            <a:off x="431993" y="5920045"/>
            <a:ext cx="4127307" cy="682141"/>
            <a:chOff x="6904056" y="1848634"/>
            <a:chExt cx="5387679" cy="682141"/>
          </a:xfrm>
        </p:grpSpPr>
        <p:sp>
          <p:nvSpPr>
            <p:cNvPr id="173" name="Rectangle 172"/>
            <p:cNvSpPr/>
            <p:nvPr/>
          </p:nvSpPr>
          <p:spPr>
            <a:xfrm>
              <a:off x="6904056" y="2175293"/>
              <a:ext cx="5387679" cy="355482"/>
            </a:xfrm>
            <a:prstGeom prst="rect">
              <a:avLst/>
            </a:prstGeom>
          </p:spPr>
          <p:txBody>
            <a:bodyPr wrap="square">
              <a:spAutoFit/>
            </a:bodyPr>
            <a:lstStyle/>
            <a:p>
              <a:pPr>
                <a:lnSpc>
                  <a:spcPct val="95000"/>
                </a:lnSpc>
                <a:spcBef>
                  <a:spcPts val="1440"/>
                </a:spcBef>
                <a:spcAft>
                  <a:spcPts val="1200"/>
                </a:spcAft>
                <a:buSzPct val="90000"/>
              </a:pPr>
              <a:r>
                <a:rPr lang="en-US" dirty="0">
                  <a:solidFill>
                    <a:srgbClr val="FFFFFF"/>
                  </a:solidFill>
                </a:rPr>
                <a:t>Easy-to-</a:t>
              </a:r>
              <a:r>
                <a:rPr lang="en-US" dirty="0" smtClean="0">
                  <a:solidFill>
                    <a:srgbClr val="FFFFFF"/>
                  </a:solidFill>
                </a:rPr>
                <a:t>use</a:t>
              </a:r>
              <a:r>
                <a:rPr lang="en-US" dirty="0">
                  <a:solidFill>
                    <a:srgbClr val="FFFFFF"/>
                  </a:solidFill>
                </a:rPr>
                <a:t> </a:t>
              </a:r>
              <a:r>
                <a:rPr lang="en-US" dirty="0" smtClean="0">
                  <a:solidFill>
                    <a:srgbClr val="FFFFFF"/>
                  </a:solidFill>
                </a:rPr>
                <a:t>and manage</a:t>
              </a:r>
              <a:r>
                <a:rPr lang="en-US" dirty="0">
                  <a:solidFill>
                    <a:srgbClr val="FFFFFF"/>
                  </a:solidFill>
                </a:rPr>
                <a:t> </a:t>
              </a:r>
              <a:r>
                <a:rPr lang="en-US" dirty="0" smtClean="0">
                  <a:solidFill>
                    <a:srgbClr val="FFFFFF"/>
                  </a:solidFill>
                </a:rPr>
                <a:t>with </a:t>
              </a:r>
              <a:r>
                <a:rPr lang="en-US" dirty="0">
                  <a:solidFill>
                    <a:srgbClr val="FFFFFF"/>
                  </a:solidFill>
                </a:rPr>
                <a:t>Lean IT</a:t>
              </a:r>
            </a:p>
          </p:txBody>
        </p:sp>
        <p:sp>
          <p:nvSpPr>
            <p:cNvPr id="174" name="Rectangle 173"/>
            <p:cNvSpPr/>
            <p:nvPr/>
          </p:nvSpPr>
          <p:spPr>
            <a:xfrm>
              <a:off x="6904056" y="1848634"/>
              <a:ext cx="3033568" cy="384721"/>
            </a:xfrm>
            <a:prstGeom prst="rect">
              <a:avLst/>
            </a:prstGeom>
          </p:spPr>
          <p:txBody>
            <a:bodyPr wrap="square">
              <a:spAutoFit/>
            </a:bodyPr>
            <a:lstStyle/>
            <a:p>
              <a:pPr lvl="0">
                <a:lnSpc>
                  <a:spcPct val="95000"/>
                </a:lnSpc>
                <a:spcBef>
                  <a:spcPts val="1440"/>
                </a:spcBef>
                <a:spcAft>
                  <a:spcPts val="1800"/>
                </a:spcAft>
                <a:buClr>
                  <a:srgbClr val="96CA4B"/>
                </a:buClr>
                <a:buSzPct val="90000"/>
                <a:defRPr/>
              </a:pPr>
              <a:r>
                <a:rPr lang="en-US" sz="2000" b="1" dirty="0">
                  <a:solidFill>
                    <a:schemeClr val="accent3">
                      <a:lumMod val="60000"/>
                      <a:lumOff val="40000"/>
                    </a:schemeClr>
                  </a:solidFill>
                  <a:effectLst>
                    <a:outerShdw blurRad="63500" dist="25400" dir="2700000" algn="tl">
                      <a:srgbClr val="000000">
                        <a:alpha val="43137"/>
                      </a:srgbClr>
                    </a:outerShdw>
                  </a:effectLst>
                </a:rPr>
                <a:t>Business Agility</a:t>
              </a:r>
            </a:p>
          </p:txBody>
        </p:sp>
      </p:grpSp>
      <p:grpSp>
        <p:nvGrpSpPr>
          <p:cNvPr id="7" name="Group 178"/>
          <p:cNvGrpSpPr/>
          <p:nvPr/>
        </p:nvGrpSpPr>
        <p:grpSpPr>
          <a:xfrm>
            <a:off x="5106103" y="5934559"/>
            <a:ext cx="3858862" cy="682141"/>
            <a:chOff x="6904056" y="1848634"/>
            <a:chExt cx="5485129" cy="682141"/>
          </a:xfrm>
        </p:grpSpPr>
        <p:sp>
          <p:nvSpPr>
            <p:cNvPr id="180" name="Rectangle 179"/>
            <p:cNvSpPr/>
            <p:nvPr/>
          </p:nvSpPr>
          <p:spPr>
            <a:xfrm>
              <a:off x="6904056" y="2175293"/>
              <a:ext cx="5485129" cy="355482"/>
            </a:xfrm>
            <a:prstGeom prst="rect">
              <a:avLst/>
            </a:prstGeom>
          </p:spPr>
          <p:txBody>
            <a:bodyPr wrap="square">
              <a:spAutoFit/>
            </a:bodyPr>
            <a:lstStyle/>
            <a:p>
              <a:pPr>
                <a:lnSpc>
                  <a:spcPct val="95000"/>
                </a:lnSpc>
                <a:spcBef>
                  <a:spcPts val="1440"/>
                </a:spcBef>
                <a:spcAft>
                  <a:spcPts val="1200"/>
                </a:spcAft>
                <a:buSzPct val="90000"/>
              </a:pPr>
              <a:r>
                <a:rPr lang="en-US" dirty="0" smtClean="0">
                  <a:solidFill>
                    <a:srgbClr val="FFFFFF"/>
                  </a:solidFill>
                </a:rPr>
                <a:t>Innovative </a:t>
              </a:r>
              <a:r>
                <a:rPr lang="en-US" dirty="0">
                  <a:solidFill>
                    <a:srgbClr val="FFFFFF"/>
                  </a:solidFill>
                </a:rPr>
                <a:t>Services with fast rollout</a:t>
              </a:r>
            </a:p>
          </p:txBody>
        </p:sp>
        <p:sp>
          <p:nvSpPr>
            <p:cNvPr id="181" name="Rectangle 180"/>
            <p:cNvSpPr/>
            <p:nvPr/>
          </p:nvSpPr>
          <p:spPr>
            <a:xfrm>
              <a:off x="6904056" y="1848634"/>
              <a:ext cx="4848390" cy="384721"/>
            </a:xfrm>
            <a:prstGeom prst="rect">
              <a:avLst/>
            </a:prstGeom>
          </p:spPr>
          <p:txBody>
            <a:bodyPr wrap="square">
              <a:spAutoFit/>
            </a:bodyPr>
            <a:lstStyle/>
            <a:p>
              <a:pPr lvl="0">
                <a:lnSpc>
                  <a:spcPct val="95000"/>
                </a:lnSpc>
                <a:spcBef>
                  <a:spcPts val="1440"/>
                </a:spcBef>
                <a:spcAft>
                  <a:spcPts val="1800"/>
                </a:spcAft>
                <a:buClr>
                  <a:srgbClr val="96CA4B"/>
                </a:buClr>
                <a:buSzPct val="90000"/>
                <a:defRPr/>
              </a:pPr>
              <a:r>
                <a:rPr lang="en-US" sz="2000" b="1" dirty="0">
                  <a:solidFill>
                    <a:schemeClr val="accent3">
                      <a:lumMod val="60000"/>
                      <a:lumOff val="40000"/>
                    </a:schemeClr>
                  </a:solidFill>
                  <a:effectLst>
                    <a:outerShdw blurRad="63500" dist="25400" dir="2700000" algn="tl">
                      <a:srgbClr val="000000">
                        <a:alpha val="43137"/>
                      </a:srgbClr>
                    </a:outerShdw>
                  </a:effectLst>
                </a:rPr>
                <a:t>Leveling the Playing Field </a:t>
              </a:r>
            </a:p>
          </p:txBody>
        </p:sp>
      </p:grpSp>
      <p:grpSp>
        <p:nvGrpSpPr>
          <p:cNvPr id="8" name="Group 181"/>
          <p:cNvGrpSpPr/>
          <p:nvPr/>
        </p:nvGrpSpPr>
        <p:grpSpPr>
          <a:xfrm>
            <a:off x="9511767" y="5934559"/>
            <a:ext cx="2415805" cy="682141"/>
            <a:chOff x="6904056" y="1848634"/>
            <a:chExt cx="4848390" cy="682141"/>
          </a:xfrm>
        </p:grpSpPr>
        <p:sp>
          <p:nvSpPr>
            <p:cNvPr id="183" name="Rectangle 182"/>
            <p:cNvSpPr/>
            <p:nvPr/>
          </p:nvSpPr>
          <p:spPr>
            <a:xfrm>
              <a:off x="6904056" y="2175293"/>
              <a:ext cx="4848390" cy="355482"/>
            </a:xfrm>
            <a:prstGeom prst="rect">
              <a:avLst/>
            </a:prstGeom>
          </p:spPr>
          <p:txBody>
            <a:bodyPr wrap="square">
              <a:spAutoFit/>
            </a:bodyPr>
            <a:lstStyle/>
            <a:p>
              <a:pPr>
                <a:lnSpc>
                  <a:spcPct val="95000"/>
                </a:lnSpc>
                <a:spcBef>
                  <a:spcPts val="1440"/>
                </a:spcBef>
                <a:spcAft>
                  <a:spcPts val="1200"/>
                </a:spcAft>
                <a:buSzPct val="90000"/>
              </a:pPr>
              <a:r>
                <a:rPr lang="en-US" dirty="0">
                  <a:solidFill>
                    <a:srgbClr val="FFFFFF"/>
                  </a:solidFill>
                </a:rPr>
                <a:t>Plug-and-play</a:t>
              </a:r>
            </a:p>
          </p:txBody>
        </p:sp>
        <p:sp>
          <p:nvSpPr>
            <p:cNvPr id="184" name="Rectangle 183"/>
            <p:cNvSpPr/>
            <p:nvPr/>
          </p:nvSpPr>
          <p:spPr>
            <a:xfrm>
              <a:off x="6904056" y="1848634"/>
              <a:ext cx="4486991" cy="384721"/>
            </a:xfrm>
            <a:prstGeom prst="rect">
              <a:avLst/>
            </a:prstGeom>
          </p:spPr>
          <p:txBody>
            <a:bodyPr wrap="square">
              <a:spAutoFit/>
            </a:bodyPr>
            <a:lstStyle/>
            <a:p>
              <a:pPr lvl="0">
                <a:lnSpc>
                  <a:spcPct val="95000"/>
                </a:lnSpc>
                <a:spcBef>
                  <a:spcPts val="1440"/>
                </a:spcBef>
                <a:spcAft>
                  <a:spcPts val="1800"/>
                </a:spcAft>
                <a:buClr>
                  <a:srgbClr val="96CA4B"/>
                </a:buClr>
                <a:buSzPct val="90000"/>
                <a:defRPr/>
              </a:pPr>
              <a:r>
                <a:rPr lang="en-US" sz="2000" b="1" dirty="0">
                  <a:solidFill>
                    <a:schemeClr val="accent3">
                      <a:lumMod val="60000"/>
                      <a:lumOff val="40000"/>
                    </a:schemeClr>
                  </a:solidFill>
                  <a:effectLst>
                    <a:outerShdw blurRad="63500" dist="25400" dir="2700000" algn="tl">
                      <a:srgbClr val="000000">
                        <a:alpha val="43137"/>
                      </a:srgbClr>
                    </a:outerShdw>
                  </a:effectLst>
                </a:rPr>
                <a:t>Reduced IT Cost</a:t>
              </a:r>
            </a:p>
          </p:txBody>
        </p:sp>
      </p:grpSp>
      <p:sp>
        <p:nvSpPr>
          <p:cNvPr id="51" name="Rectangle 50"/>
          <p:cNvSpPr/>
          <p:nvPr/>
        </p:nvSpPr>
        <p:spPr>
          <a:xfrm>
            <a:off x="1009708" y="1584389"/>
            <a:ext cx="10737788" cy="3415382"/>
          </a:xfrm>
          <a:prstGeom prst="rect">
            <a:avLst/>
          </a:prstGeom>
          <a:gradFill flip="none" rotWithShape="1">
            <a:gsLst>
              <a:gs pos="0">
                <a:schemeClr val="tx2">
                  <a:lumMod val="50000"/>
                </a:schemeClr>
              </a:gs>
              <a:gs pos="50000">
                <a:schemeClr val="tx2">
                  <a:lumMod val="50000"/>
                  <a:alpha val="59000"/>
                </a:schemeClr>
              </a:gs>
              <a:gs pos="100000">
                <a:schemeClr val="bg2">
                  <a:lumMod val="75000"/>
                  <a:shade val="100000"/>
                  <a:satMod val="115000"/>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p:cNvSpPr/>
          <p:nvPr/>
        </p:nvSpPr>
        <p:spPr>
          <a:xfrm>
            <a:off x="1009708" y="2984501"/>
            <a:ext cx="6293585" cy="2015270"/>
          </a:xfrm>
          <a:prstGeom prst="rect">
            <a:avLst/>
          </a:prstGeom>
          <a:gradFill flip="none" rotWithShape="1">
            <a:gsLst>
              <a:gs pos="63000">
                <a:schemeClr val="tx2">
                  <a:lumMod val="75000"/>
                  <a:alpha val="54000"/>
                </a:schemeClr>
              </a:gs>
              <a:gs pos="0">
                <a:schemeClr val="tx2">
                  <a:lumMod val="75000"/>
                </a:schemeClr>
              </a:gs>
              <a:gs pos="100000">
                <a:srgbClr val="000000">
                  <a:lumMod val="20000"/>
                  <a:lumOff val="80000"/>
                  <a:alpha val="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53" name="Rectangle 52"/>
          <p:cNvSpPr/>
          <p:nvPr/>
        </p:nvSpPr>
        <p:spPr>
          <a:xfrm>
            <a:off x="1009708" y="3446166"/>
            <a:ext cx="4709756" cy="1553604"/>
          </a:xfrm>
          <a:prstGeom prst="rect">
            <a:avLst/>
          </a:prstGeom>
          <a:gradFill flip="none" rotWithShape="1">
            <a:gsLst>
              <a:gs pos="50000">
                <a:schemeClr val="accent3">
                  <a:lumMod val="75000"/>
                  <a:shade val="67500"/>
                  <a:satMod val="115000"/>
                </a:schemeClr>
              </a:gs>
              <a:gs pos="100000">
                <a:schemeClr val="accent3">
                  <a:lumMod val="75000"/>
                  <a:shade val="100000"/>
                  <a:satMod val="115000"/>
                </a:schemeClr>
              </a:gs>
            </a:gsLst>
            <a:lin ang="15600000" scaled="0"/>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400" kern="0" dirty="0">
              <a:solidFill>
                <a:srgbClr val="FFFFFF"/>
              </a:solidFill>
              <a:latin typeface="Arial"/>
            </a:endParaRPr>
          </a:p>
        </p:txBody>
      </p:sp>
      <p:sp>
        <p:nvSpPr>
          <p:cNvPr id="54" name="TextBox 53"/>
          <p:cNvSpPr txBox="1"/>
          <p:nvPr/>
        </p:nvSpPr>
        <p:spPr>
          <a:xfrm>
            <a:off x="6258032" y="3046056"/>
            <a:ext cx="777502" cy="338554"/>
          </a:xfrm>
          <a:prstGeom prst="rect">
            <a:avLst/>
          </a:prstGeom>
          <a:noFill/>
        </p:spPr>
        <p:txBody>
          <a:bodyPr wrap="square" rtlCol="0">
            <a:spAutoFit/>
          </a:bodyPr>
          <a:lstStyle/>
          <a:p>
            <a:pPr algn="ctr"/>
            <a:r>
              <a:rPr lang="en-US" sz="1600" b="1" dirty="0" smtClean="0">
                <a:solidFill>
                  <a:schemeClr val="tx2">
                    <a:lumMod val="40000"/>
                    <a:lumOff val="60000"/>
                  </a:schemeClr>
                </a:solidFill>
                <a:latin typeface="Arial"/>
              </a:rPr>
              <a:t>K–12</a:t>
            </a:r>
            <a:endParaRPr lang="en-US" sz="1600" b="1" dirty="0">
              <a:solidFill>
                <a:schemeClr val="tx2">
                  <a:lumMod val="40000"/>
                  <a:lumOff val="60000"/>
                </a:schemeClr>
              </a:solidFill>
              <a:latin typeface="Arial"/>
            </a:endParaRPr>
          </a:p>
        </p:txBody>
      </p:sp>
      <p:sp>
        <p:nvSpPr>
          <p:cNvPr id="55" name="TextBox 54"/>
          <p:cNvSpPr txBox="1"/>
          <p:nvPr/>
        </p:nvSpPr>
        <p:spPr>
          <a:xfrm>
            <a:off x="5033781" y="1875969"/>
            <a:ext cx="2636608" cy="400110"/>
          </a:xfrm>
          <a:prstGeom prst="rect">
            <a:avLst/>
          </a:prstGeom>
          <a:noFill/>
        </p:spPr>
        <p:txBody>
          <a:bodyPr wrap="square" rtlCol="0">
            <a:spAutoFit/>
          </a:bodyPr>
          <a:lstStyle/>
          <a:p>
            <a:pPr algn="ctr"/>
            <a:r>
              <a:rPr lang="en-US" sz="2000" b="1" dirty="0" smtClean="0">
                <a:solidFill>
                  <a:schemeClr val="accent3">
                    <a:lumMod val="20000"/>
                    <a:lumOff val="80000"/>
                  </a:schemeClr>
                </a:solidFill>
              </a:rPr>
              <a:t>Enterprise </a:t>
            </a:r>
            <a:r>
              <a:rPr lang="en-US" sz="2000" b="1" dirty="0">
                <a:solidFill>
                  <a:schemeClr val="accent3">
                    <a:lumMod val="20000"/>
                    <a:lumOff val="80000"/>
                  </a:schemeClr>
                </a:solidFill>
              </a:rPr>
              <a:t>Campus</a:t>
            </a:r>
            <a:endParaRPr lang="en-US" sz="2000" b="1" dirty="0">
              <a:solidFill>
                <a:schemeClr val="accent3">
                  <a:lumMod val="20000"/>
                  <a:lumOff val="80000"/>
                </a:schemeClr>
              </a:solidFill>
              <a:latin typeface="Arial"/>
            </a:endParaRPr>
          </a:p>
        </p:txBody>
      </p:sp>
      <p:sp>
        <p:nvSpPr>
          <p:cNvPr id="56" name="TextBox 55"/>
          <p:cNvSpPr txBox="1"/>
          <p:nvPr/>
        </p:nvSpPr>
        <p:spPr>
          <a:xfrm>
            <a:off x="1513480" y="1875969"/>
            <a:ext cx="2484840" cy="400110"/>
          </a:xfrm>
          <a:prstGeom prst="rect">
            <a:avLst/>
          </a:prstGeom>
          <a:noFill/>
        </p:spPr>
        <p:txBody>
          <a:bodyPr wrap="square" rtlCol="0">
            <a:spAutoFit/>
          </a:bodyPr>
          <a:lstStyle/>
          <a:p>
            <a:pPr algn="ctr"/>
            <a:r>
              <a:rPr lang="en-US" sz="2000" b="1" dirty="0" smtClean="0">
                <a:solidFill>
                  <a:schemeClr val="accent3">
                    <a:lumMod val="20000"/>
                    <a:lumOff val="80000"/>
                  </a:schemeClr>
                </a:solidFill>
                <a:latin typeface="Arial"/>
              </a:rPr>
              <a:t>Enterprise Branch</a:t>
            </a:r>
            <a:endParaRPr lang="en-US" sz="2000" b="1" dirty="0">
              <a:solidFill>
                <a:schemeClr val="accent3">
                  <a:lumMod val="20000"/>
                  <a:lumOff val="80000"/>
                </a:schemeClr>
              </a:solidFill>
              <a:latin typeface="Arial"/>
            </a:endParaRPr>
          </a:p>
        </p:txBody>
      </p:sp>
      <p:sp>
        <p:nvSpPr>
          <p:cNvPr id="57" name="TextBox 56"/>
          <p:cNvSpPr txBox="1"/>
          <p:nvPr/>
        </p:nvSpPr>
        <p:spPr>
          <a:xfrm>
            <a:off x="1205495" y="3046056"/>
            <a:ext cx="1366256" cy="338554"/>
          </a:xfrm>
          <a:prstGeom prst="rect">
            <a:avLst/>
          </a:prstGeom>
          <a:noFill/>
        </p:spPr>
        <p:txBody>
          <a:bodyPr wrap="square" rtlCol="0">
            <a:spAutoFit/>
          </a:bodyPr>
          <a:lstStyle/>
          <a:p>
            <a:pPr algn="ctr"/>
            <a:r>
              <a:rPr lang="en-US" sz="1600" b="1" dirty="0" smtClean="0">
                <a:solidFill>
                  <a:schemeClr val="tx2">
                    <a:lumMod val="40000"/>
                    <a:lumOff val="60000"/>
                  </a:schemeClr>
                </a:solidFill>
                <a:latin typeface="Arial"/>
              </a:rPr>
              <a:t>Lean Retail</a:t>
            </a:r>
            <a:endParaRPr lang="en-US" sz="1600" i="1" dirty="0">
              <a:solidFill>
                <a:schemeClr val="tx2">
                  <a:lumMod val="40000"/>
                  <a:lumOff val="60000"/>
                </a:schemeClr>
              </a:solidFill>
              <a:latin typeface="Arial"/>
            </a:endParaRPr>
          </a:p>
        </p:txBody>
      </p:sp>
      <p:sp>
        <p:nvSpPr>
          <p:cNvPr id="58" name="TextBox 57"/>
          <p:cNvSpPr txBox="1"/>
          <p:nvPr/>
        </p:nvSpPr>
        <p:spPr>
          <a:xfrm>
            <a:off x="3338562" y="3046056"/>
            <a:ext cx="2152660" cy="338554"/>
          </a:xfrm>
          <a:prstGeom prst="rect">
            <a:avLst/>
          </a:prstGeom>
          <a:noFill/>
        </p:spPr>
        <p:txBody>
          <a:bodyPr wrap="square" rtlCol="0">
            <a:spAutoFit/>
          </a:bodyPr>
          <a:lstStyle/>
          <a:p>
            <a:pPr algn="ctr"/>
            <a:r>
              <a:rPr lang="en-US" sz="1600" b="1" dirty="0" smtClean="0">
                <a:solidFill>
                  <a:schemeClr val="tx2">
                    <a:lumMod val="40000"/>
                    <a:lumOff val="60000"/>
                  </a:schemeClr>
                </a:solidFill>
                <a:latin typeface="Arial"/>
              </a:rPr>
              <a:t>Budget Hospitality</a:t>
            </a:r>
          </a:p>
        </p:txBody>
      </p:sp>
      <p:sp>
        <p:nvSpPr>
          <p:cNvPr id="59" name="TextBox 58"/>
          <p:cNvSpPr txBox="1"/>
          <p:nvPr/>
        </p:nvSpPr>
        <p:spPr>
          <a:xfrm>
            <a:off x="7303293" y="2984501"/>
            <a:ext cx="4444205" cy="461665"/>
          </a:xfrm>
          <a:prstGeom prst="rect">
            <a:avLst/>
          </a:prstGeom>
          <a:noFill/>
        </p:spPr>
        <p:txBody>
          <a:bodyPr wrap="square" rtlCol="0">
            <a:spAutoFit/>
          </a:bodyPr>
          <a:lstStyle/>
          <a:p>
            <a:pPr algn="ctr"/>
            <a:r>
              <a:rPr lang="en-US" sz="2400" b="1" dirty="0" smtClean="0"/>
              <a:t>Cisco Enterprise Portfolio</a:t>
            </a:r>
          </a:p>
        </p:txBody>
      </p:sp>
      <p:sp>
        <p:nvSpPr>
          <p:cNvPr id="60" name="TextBox 59"/>
          <p:cNvSpPr txBox="1"/>
          <p:nvPr/>
        </p:nvSpPr>
        <p:spPr>
          <a:xfrm>
            <a:off x="1009711" y="3540316"/>
            <a:ext cx="4709753" cy="369332"/>
          </a:xfrm>
          <a:prstGeom prst="rect">
            <a:avLst/>
          </a:prstGeom>
          <a:noFill/>
        </p:spPr>
        <p:txBody>
          <a:bodyPr wrap="square" rtlCol="0">
            <a:spAutoFit/>
          </a:bodyPr>
          <a:lstStyle/>
          <a:p>
            <a:pPr algn="ctr">
              <a:lnSpc>
                <a:spcPct val="90000"/>
              </a:lnSpc>
            </a:pPr>
            <a:r>
              <a:rPr lang="en-US" sz="2000" b="1" dirty="0" err="1" smtClean="0"/>
              <a:t>Meraki</a:t>
            </a:r>
            <a:r>
              <a:rPr lang="en-US" sz="2000" b="1" dirty="0" smtClean="0"/>
              <a:t> Cloud Managed</a:t>
            </a:r>
          </a:p>
        </p:txBody>
      </p:sp>
      <p:sp>
        <p:nvSpPr>
          <p:cNvPr id="62" name="TextBox 61"/>
          <p:cNvSpPr txBox="1"/>
          <p:nvPr/>
        </p:nvSpPr>
        <p:spPr>
          <a:xfrm rot="16200000">
            <a:off x="-1109921" y="3148890"/>
            <a:ext cx="3487302" cy="400110"/>
          </a:xfrm>
          <a:prstGeom prst="rect">
            <a:avLst/>
          </a:prstGeom>
          <a:noFill/>
        </p:spPr>
        <p:txBody>
          <a:bodyPr wrap="square" rtlCol="0">
            <a:spAutoFit/>
          </a:bodyPr>
          <a:lstStyle/>
          <a:p>
            <a:r>
              <a:rPr lang="en-US" sz="2000" dirty="0" smtClean="0">
                <a:latin typeface="Arial"/>
              </a:rPr>
              <a:t>Features / Network Services</a:t>
            </a:r>
            <a:endParaRPr lang="en-US" sz="2000" dirty="0">
              <a:latin typeface="Arial"/>
            </a:endParaRPr>
          </a:p>
        </p:txBody>
      </p:sp>
      <p:sp>
        <p:nvSpPr>
          <p:cNvPr id="63" name="TextBox 62"/>
          <p:cNvSpPr txBox="1"/>
          <p:nvPr/>
        </p:nvSpPr>
        <p:spPr>
          <a:xfrm>
            <a:off x="8705850" y="1875969"/>
            <a:ext cx="2473604" cy="400110"/>
          </a:xfrm>
          <a:prstGeom prst="rect">
            <a:avLst/>
          </a:prstGeom>
          <a:noFill/>
        </p:spPr>
        <p:txBody>
          <a:bodyPr wrap="square" rtlCol="0">
            <a:spAutoFit/>
          </a:bodyPr>
          <a:lstStyle/>
          <a:p>
            <a:pPr algn="ctr"/>
            <a:r>
              <a:rPr lang="en-US" sz="2000" b="1" dirty="0" smtClean="0">
                <a:solidFill>
                  <a:schemeClr val="accent3">
                    <a:lumMod val="20000"/>
                    <a:lumOff val="80000"/>
                  </a:schemeClr>
                </a:solidFill>
              </a:rPr>
              <a:t>Managed Services</a:t>
            </a:r>
            <a:endParaRPr lang="en-US" sz="2000" b="1" dirty="0">
              <a:solidFill>
                <a:schemeClr val="accent3">
                  <a:lumMod val="20000"/>
                  <a:lumOff val="80000"/>
                </a:schemeClr>
              </a:solidFill>
              <a:latin typeface="Arial"/>
            </a:endParaRPr>
          </a:p>
        </p:txBody>
      </p:sp>
      <p:sp>
        <p:nvSpPr>
          <p:cNvPr id="65" name="Rectangle 64"/>
          <p:cNvSpPr/>
          <p:nvPr/>
        </p:nvSpPr>
        <p:spPr>
          <a:xfrm>
            <a:off x="1009708" y="4069080"/>
            <a:ext cx="2106872" cy="930690"/>
          </a:xfrm>
          <a:prstGeom prst="rect">
            <a:avLst/>
          </a:prstGeom>
          <a:gradFill>
            <a:gsLst>
              <a:gs pos="0">
                <a:schemeClr val="accent2"/>
              </a:gs>
              <a:gs pos="48300">
                <a:schemeClr val="accent2">
                  <a:lumMod val="75000"/>
                </a:schemeClr>
              </a:gs>
              <a:gs pos="100000">
                <a:schemeClr val="accent2">
                  <a:lumMod val="50000"/>
                </a:schemeClr>
              </a:gs>
            </a:gsLst>
            <a:lin ang="51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400" dirty="0"/>
          </a:p>
        </p:txBody>
      </p:sp>
      <p:sp>
        <p:nvSpPr>
          <p:cNvPr id="66" name="TextBox 65"/>
          <p:cNvSpPr txBox="1"/>
          <p:nvPr/>
        </p:nvSpPr>
        <p:spPr>
          <a:xfrm>
            <a:off x="835467" y="4650514"/>
            <a:ext cx="2204067" cy="369332"/>
          </a:xfrm>
          <a:prstGeom prst="rect">
            <a:avLst/>
          </a:prstGeom>
          <a:noFill/>
        </p:spPr>
        <p:txBody>
          <a:bodyPr wrap="square" rtlCol="0">
            <a:spAutoFit/>
          </a:bodyPr>
          <a:lstStyle/>
          <a:p>
            <a:pPr algn="ctr"/>
            <a:r>
              <a:rPr lang="en-US" b="1" dirty="0" smtClean="0">
                <a:latin typeface="Arial"/>
              </a:rPr>
              <a:t>Small Business</a:t>
            </a:r>
            <a:endParaRPr lang="en-US" b="1" dirty="0">
              <a:latin typeface="Arial"/>
            </a:endParaRPr>
          </a:p>
        </p:txBody>
      </p:sp>
      <p:sp>
        <p:nvSpPr>
          <p:cNvPr id="67" name="TextBox 66"/>
          <p:cNvSpPr txBox="1"/>
          <p:nvPr/>
        </p:nvSpPr>
        <p:spPr>
          <a:xfrm>
            <a:off x="4493883" y="4650514"/>
            <a:ext cx="2451162" cy="369332"/>
          </a:xfrm>
          <a:prstGeom prst="rect">
            <a:avLst/>
          </a:prstGeom>
          <a:noFill/>
        </p:spPr>
        <p:txBody>
          <a:bodyPr wrap="square" rtlCol="0">
            <a:spAutoFit/>
          </a:bodyPr>
          <a:lstStyle/>
          <a:p>
            <a:pPr algn="ctr"/>
            <a:r>
              <a:rPr lang="en-US" b="1" dirty="0">
                <a:effectLst>
                  <a:outerShdw blurRad="469900" algn="ctr" rotWithShape="0">
                    <a:prstClr val="black"/>
                  </a:outerShdw>
                </a:effectLst>
                <a:latin typeface="Arial"/>
              </a:rPr>
              <a:t>Mid-Market</a:t>
            </a:r>
          </a:p>
        </p:txBody>
      </p:sp>
      <p:sp>
        <p:nvSpPr>
          <p:cNvPr id="68" name="Rectangle 67"/>
          <p:cNvSpPr/>
          <p:nvPr/>
        </p:nvSpPr>
        <p:spPr>
          <a:xfrm>
            <a:off x="1009708" y="4077850"/>
            <a:ext cx="2029825" cy="535531"/>
          </a:xfrm>
          <a:prstGeom prst="rect">
            <a:avLst/>
          </a:prstGeom>
        </p:spPr>
        <p:txBody>
          <a:bodyPr wrap="square">
            <a:spAutoFit/>
          </a:bodyPr>
          <a:lstStyle/>
          <a:p>
            <a:pPr>
              <a:lnSpc>
                <a:spcPct val="90000"/>
              </a:lnSpc>
            </a:pPr>
            <a:r>
              <a:rPr lang="en-US" sz="1600" b="1" spc="-50" dirty="0">
                <a:solidFill>
                  <a:schemeClr val="accent2">
                    <a:lumMod val="20000"/>
                    <a:lumOff val="80000"/>
                  </a:schemeClr>
                </a:solidFill>
              </a:rPr>
              <a:t>Cisco Small </a:t>
            </a:r>
            <a:r>
              <a:rPr lang="en-US" sz="1600" b="1" spc="-50" dirty="0" smtClean="0">
                <a:solidFill>
                  <a:schemeClr val="accent2">
                    <a:lumMod val="20000"/>
                    <a:lumOff val="80000"/>
                  </a:schemeClr>
                </a:solidFill>
              </a:rPr>
              <a:t>Business </a:t>
            </a:r>
            <a:r>
              <a:rPr lang="en-US" sz="1600" b="1" spc="-50" dirty="0">
                <a:solidFill>
                  <a:schemeClr val="accent2">
                    <a:lumMod val="20000"/>
                    <a:lumOff val="80000"/>
                  </a:schemeClr>
                </a:solidFill>
              </a:rPr>
              <a:t>Solutions</a:t>
            </a:r>
          </a:p>
        </p:txBody>
      </p:sp>
      <p:sp>
        <p:nvSpPr>
          <p:cNvPr id="69" name="Rectangle 68"/>
          <p:cNvSpPr/>
          <p:nvPr/>
        </p:nvSpPr>
        <p:spPr>
          <a:xfrm rot="5400000" flipV="1">
            <a:off x="6116664" y="-91287"/>
            <a:ext cx="523883" cy="10737791"/>
          </a:xfrm>
          <a:prstGeom prst="rect">
            <a:avLst/>
          </a:prstGeom>
          <a:solidFill>
            <a:srgbClr val="000000">
              <a:alpha val="1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1" name="TextBox 60"/>
          <p:cNvSpPr txBox="1"/>
          <p:nvPr/>
        </p:nvSpPr>
        <p:spPr>
          <a:xfrm>
            <a:off x="2947294" y="5046777"/>
            <a:ext cx="6862623" cy="461665"/>
          </a:xfrm>
          <a:prstGeom prst="rect">
            <a:avLst/>
          </a:prstGeom>
          <a:noFill/>
        </p:spPr>
        <p:txBody>
          <a:bodyPr wrap="square" rtlCol="0">
            <a:spAutoFit/>
          </a:bodyPr>
          <a:lstStyle/>
          <a:p>
            <a:pPr algn="ctr"/>
            <a:r>
              <a:rPr lang="en-US" sz="2400" dirty="0">
                <a:latin typeface="Arial"/>
              </a:rPr>
              <a:t>Network Size (Sites, Density)</a:t>
            </a:r>
          </a:p>
        </p:txBody>
      </p:sp>
    </p:spTree>
    <p:extLst>
      <p:ext uri="{BB962C8B-B14F-4D97-AF65-F5344CB8AC3E}">
        <p14:creationId xmlns:p14="http://schemas.microsoft.com/office/powerpoint/2010/main" val="3657696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spc="-130" dirty="0">
                <a:gradFill>
                  <a:gsLst>
                    <a:gs pos="0">
                      <a:srgbClr val="8998FB"/>
                    </a:gs>
                    <a:gs pos="98750">
                      <a:schemeClr val="tx1"/>
                    </a:gs>
                    <a:gs pos="26000">
                      <a:srgbClr val="83BBFF"/>
                    </a:gs>
                  </a:gsLst>
                  <a:lin ang="13500000" scaled="1"/>
                </a:gradFill>
              </a:rPr>
              <a:t>What’s In It For Partners? – </a:t>
            </a:r>
            <a:r>
              <a:rPr lang="en-US" dirty="0" smtClean="0"/>
              <a:t/>
            </a:r>
            <a:br>
              <a:rPr lang="en-US" dirty="0" smtClean="0"/>
            </a:br>
            <a:r>
              <a:rPr lang="en-US" sz="2800" b="0" spc="-100" dirty="0">
                <a:solidFill>
                  <a:schemeClr val="bg1">
                    <a:lumMod val="40000"/>
                    <a:lumOff val="60000"/>
                  </a:schemeClr>
                </a:solidFill>
              </a:rPr>
              <a:t>Migration and </a:t>
            </a:r>
            <a:r>
              <a:rPr lang="en-US" sz="2800" b="0" spc="-100" dirty="0" err="1">
                <a:solidFill>
                  <a:schemeClr val="bg1">
                    <a:lumMod val="40000"/>
                    <a:lumOff val="60000"/>
                  </a:schemeClr>
                </a:solidFill>
              </a:rPr>
              <a:t>BYOD</a:t>
            </a:r>
            <a:r>
              <a:rPr lang="en-US" sz="2800" b="0" spc="-100" dirty="0">
                <a:solidFill>
                  <a:schemeClr val="bg1">
                    <a:lumMod val="40000"/>
                    <a:lumOff val="60000"/>
                  </a:schemeClr>
                </a:solidFill>
              </a:rPr>
              <a:t> Opportunities</a:t>
            </a:r>
          </a:p>
        </p:txBody>
      </p:sp>
      <p:sp>
        <p:nvSpPr>
          <p:cNvPr id="7" name="Rectangle 5"/>
          <p:cNvSpPr>
            <a:spLocks noChangeArrowheads="1"/>
          </p:cNvSpPr>
          <p:nvPr/>
        </p:nvSpPr>
        <p:spPr bwMode="ltGray">
          <a:xfrm>
            <a:off x="10640200" y="6584513"/>
            <a:ext cx="791023" cy="175257"/>
          </a:xfrm>
          <a:prstGeom prst="rect">
            <a:avLst/>
          </a:prstGeom>
          <a:noFill/>
          <a:ln w="9525">
            <a:noFill/>
            <a:miter lim="800000"/>
            <a:headEnd/>
            <a:tailEnd/>
          </a:ln>
          <a:effectLst/>
        </p:spPr>
        <p:txBody>
          <a:bodyPr wrap="none" lIns="82124" tIns="41061" rIns="82124" bIns="41061" anchor="b">
            <a:spAutoFit/>
          </a:bodyPr>
          <a:lstStyle/>
          <a:p>
            <a:pPr algn="r" defTabSz="814388">
              <a:lnSpc>
                <a:spcPct val="100000"/>
              </a:lnSpc>
            </a:pPr>
            <a:r>
              <a:rPr lang="en-US" sz="600" dirty="0">
                <a:solidFill>
                  <a:schemeClr val="bg2"/>
                </a:solidFill>
                <a:latin typeface="+mj-lt"/>
              </a:rPr>
              <a:t>Cisco Confidential</a:t>
            </a:r>
          </a:p>
        </p:txBody>
      </p:sp>
      <p:grpSp>
        <p:nvGrpSpPr>
          <p:cNvPr id="8" name="Group 18"/>
          <p:cNvGrpSpPr/>
          <p:nvPr/>
        </p:nvGrpSpPr>
        <p:grpSpPr>
          <a:xfrm>
            <a:off x="337396" y="1363871"/>
            <a:ext cx="5534000" cy="2868302"/>
            <a:chOff x="4219135" y="584578"/>
            <a:chExt cx="4146943" cy="2254155"/>
          </a:xfrm>
        </p:grpSpPr>
        <p:sp>
          <p:nvSpPr>
            <p:cNvPr id="9" name="Oval 151"/>
            <p:cNvSpPr>
              <a:spLocks noChangeArrowheads="1"/>
            </p:cNvSpPr>
            <p:nvPr/>
          </p:nvSpPr>
          <p:spPr bwMode="auto">
            <a:xfrm>
              <a:off x="4219135" y="584578"/>
              <a:ext cx="4146943" cy="2254155"/>
            </a:xfrm>
            <a:prstGeom prst="ellipse">
              <a:avLst/>
            </a:prstGeom>
            <a:gradFill rotWithShape="0">
              <a:gsLst>
                <a:gs pos="0">
                  <a:srgbClr val="3CC7FE"/>
                </a:gs>
                <a:gs pos="100000">
                  <a:srgbClr val="FFFFFF">
                    <a:alpha val="0"/>
                  </a:srgbClr>
                </a:gs>
              </a:gsLst>
              <a:path path="shape">
                <a:fillToRect l="50000" t="50000" r="50000" b="50000"/>
              </a:path>
            </a:gradFill>
            <a:ln w="9525">
              <a:noFill/>
              <a:round/>
              <a:headEnd/>
              <a:tailEnd/>
            </a:ln>
          </p:spPr>
          <p:txBody>
            <a:bodyPr wrap="none" anchor="ctr"/>
            <a:lstStyle/>
            <a:p>
              <a:pPr algn="l" rtl="0">
                <a:buClr>
                  <a:srgbClr val="FFFFFF"/>
                </a:buClr>
                <a:buFont typeface="Arial" pitchFamily="34" charset="0"/>
                <a:buNone/>
              </a:pPr>
              <a:endParaRPr lang="en-US" sz="2000" kern="1200">
                <a:solidFill>
                  <a:srgbClr val="FFFFFF"/>
                </a:solidFill>
                <a:latin typeface="Arial"/>
                <a:ea typeface="ＭＳ Ｐゴシック" pitchFamily="34" charset="-128"/>
                <a:cs typeface="+mn-cs"/>
                <a:sym typeface="Arial" pitchFamily="34" charset="0"/>
              </a:endParaRPr>
            </a:p>
          </p:txBody>
        </p:sp>
        <p:sp>
          <p:nvSpPr>
            <p:cNvPr id="10" name="Oval 9"/>
            <p:cNvSpPr/>
            <p:nvPr/>
          </p:nvSpPr>
          <p:spPr>
            <a:xfrm>
              <a:off x="4954135" y="1029059"/>
              <a:ext cx="2702257" cy="1195526"/>
            </a:xfrm>
            <a:prstGeom prst="ellipse">
              <a:avLst/>
            </a:prstGeom>
            <a:gradFill flip="none" rotWithShape="1">
              <a:gsLst>
                <a:gs pos="10000">
                  <a:srgbClr val="ABDFF0">
                    <a:lumMod val="10000"/>
                  </a:srgbClr>
                </a:gs>
                <a:gs pos="100000">
                  <a:srgbClr val="0096D6">
                    <a:lumMod val="60000"/>
                    <a:lumOff val="40000"/>
                    <a:shade val="100000"/>
                    <a:satMod val="115000"/>
                  </a:srgbClr>
                </a:gs>
              </a:gsLst>
              <a:lin ang="5400000" scaled="1"/>
              <a:tileRect/>
            </a:gradFill>
            <a:ln w="28575">
              <a:solidFill>
                <a:srgbClr val="0096D6">
                  <a:lumMod val="40000"/>
                  <a:lumOff val="60000"/>
                </a:srgbClr>
              </a:solidFill>
              <a:round/>
              <a:headEnd/>
              <a:tailEnd/>
            </a:ln>
            <a:effectLst>
              <a:innerShdw blurRad="165100">
                <a:prstClr val="black"/>
              </a:innerShdw>
            </a:effectLst>
          </p:spPr>
          <p:txBody>
            <a:bodyPr vert="horz" wrap="square" lIns="91440" tIns="45720" rIns="91440" bIns="4572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smtClean="0">
                <a:ln w="18415" cmpd="sng">
                  <a:noFill/>
                  <a:prstDash val="solid"/>
                </a:ln>
                <a:solidFill>
                  <a:srgbClr val="FFFFFF"/>
                </a:solidFill>
                <a:effectLst/>
                <a:uLnTx/>
                <a:uFillTx/>
                <a:latin typeface="Arial"/>
                <a:ea typeface="+mn-ea"/>
                <a:cs typeface="+mn-cs"/>
              </a:endParaRPr>
            </a:p>
          </p:txBody>
        </p:sp>
        <p:sp>
          <p:nvSpPr>
            <p:cNvPr id="11" name="TextBox 10"/>
            <p:cNvSpPr txBox="1"/>
            <p:nvPr/>
          </p:nvSpPr>
          <p:spPr>
            <a:xfrm>
              <a:off x="4586971" y="1433499"/>
              <a:ext cx="3433780" cy="338628"/>
            </a:xfrm>
            <a:prstGeom prst="rect">
              <a:avLst/>
            </a:prstGeom>
            <a:noFill/>
          </p:spPr>
          <p:txBody>
            <a:bodyPr wrap="square" rtlCol="0">
              <a:spAutoFit/>
            </a:bodyPr>
            <a:lstStyle/>
            <a:p>
              <a:pPr algn="ctr"/>
              <a:r>
                <a:rPr lang="en-US" sz="2200" b="1" dirty="0" smtClean="0">
                  <a:latin typeface="+mj-lt"/>
                  <a:cs typeface="Calibri" pitchFamily="34" charset="0"/>
                </a:rPr>
                <a:t>$</a:t>
              </a:r>
              <a:r>
                <a:rPr lang="en-US" sz="2200" b="1" dirty="0" err="1">
                  <a:latin typeface="+mj-lt"/>
                  <a:cs typeface="Calibri" pitchFamily="34" charset="0"/>
                </a:rPr>
                <a:t>5</a:t>
              </a:r>
              <a:r>
                <a:rPr lang="en-US" sz="2200" b="1" dirty="0" err="1" smtClean="0">
                  <a:latin typeface="+mj-lt"/>
                  <a:cs typeface="Calibri" pitchFamily="34" charset="0"/>
                </a:rPr>
                <a:t>B</a:t>
              </a:r>
              <a:r>
                <a:rPr lang="en-US" sz="2200" b="1" dirty="0" smtClean="0">
                  <a:latin typeface="+mj-lt"/>
                  <a:cs typeface="Calibri" pitchFamily="34" charset="0"/>
                </a:rPr>
                <a:t>+ Opportunity</a:t>
              </a:r>
            </a:p>
          </p:txBody>
        </p:sp>
      </p:grpSp>
      <p:sp>
        <p:nvSpPr>
          <p:cNvPr id="12" name="Title 1"/>
          <p:cNvSpPr txBox="1">
            <a:spLocks/>
          </p:cNvSpPr>
          <p:nvPr/>
        </p:nvSpPr>
        <p:spPr>
          <a:xfrm>
            <a:off x="888868" y="1283603"/>
            <a:ext cx="4368932" cy="685800"/>
          </a:xfrm>
          <a:prstGeom prst="rect">
            <a:avLst/>
          </a:prstGeom>
        </p:spPr>
        <p:txBody>
          <a:bodyPr vert="horz" lIns="82296" tIns="45720" rIns="82296" bIns="45720" rtlCol="0" anchor="b" anchorCtr="0">
            <a:no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defRPr/>
            </a:pPr>
            <a:r>
              <a:rPr lang="en-US" sz="2000" dirty="0" smtClean="0"/>
              <a:t>Catalyst 2000/3000 Series</a:t>
            </a:r>
          </a:p>
          <a:p>
            <a:pPr algn="ctr">
              <a:defRPr/>
            </a:pPr>
            <a:r>
              <a:rPr lang="en-US" sz="2000" dirty="0" smtClean="0"/>
              <a:t>Installed Base/Refresh </a:t>
            </a:r>
            <a:endParaRPr lang="en-US" sz="2000" kern="500" spc="-50" dirty="0">
              <a:solidFill>
                <a:srgbClr val="FFFFFF"/>
              </a:solidFill>
              <a:ea typeface="+mn-ea"/>
            </a:endParaRPr>
          </a:p>
        </p:txBody>
      </p:sp>
      <p:grpSp>
        <p:nvGrpSpPr>
          <p:cNvPr id="14" name="Group 18"/>
          <p:cNvGrpSpPr/>
          <p:nvPr/>
        </p:nvGrpSpPr>
        <p:grpSpPr>
          <a:xfrm>
            <a:off x="327871" y="3926096"/>
            <a:ext cx="5534000" cy="2868302"/>
            <a:chOff x="4219135" y="584578"/>
            <a:chExt cx="4146943" cy="2254155"/>
          </a:xfrm>
        </p:grpSpPr>
        <p:sp>
          <p:nvSpPr>
            <p:cNvPr id="15" name="Oval 151"/>
            <p:cNvSpPr>
              <a:spLocks noChangeArrowheads="1"/>
            </p:cNvSpPr>
            <p:nvPr/>
          </p:nvSpPr>
          <p:spPr bwMode="auto">
            <a:xfrm>
              <a:off x="4219135" y="584578"/>
              <a:ext cx="4146943" cy="2254155"/>
            </a:xfrm>
            <a:prstGeom prst="ellipse">
              <a:avLst/>
            </a:prstGeom>
            <a:gradFill rotWithShape="0">
              <a:gsLst>
                <a:gs pos="0">
                  <a:srgbClr val="3CC7FE"/>
                </a:gs>
                <a:gs pos="100000">
                  <a:srgbClr val="FFFFFF">
                    <a:alpha val="0"/>
                  </a:srgbClr>
                </a:gs>
              </a:gsLst>
              <a:path path="shape">
                <a:fillToRect l="50000" t="50000" r="50000" b="50000"/>
              </a:path>
            </a:gradFill>
            <a:ln w="9525">
              <a:noFill/>
              <a:round/>
              <a:headEnd/>
              <a:tailEnd/>
            </a:ln>
          </p:spPr>
          <p:txBody>
            <a:bodyPr wrap="none" anchor="ctr"/>
            <a:lstStyle/>
            <a:p>
              <a:pPr algn="l" rtl="0">
                <a:buClr>
                  <a:srgbClr val="FFFFFF"/>
                </a:buClr>
                <a:buFont typeface="Arial" pitchFamily="34" charset="0"/>
                <a:buNone/>
              </a:pPr>
              <a:endParaRPr lang="en-US" sz="2000" kern="1200">
                <a:solidFill>
                  <a:srgbClr val="FFFFFF"/>
                </a:solidFill>
                <a:latin typeface="Arial"/>
                <a:ea typeface="ＭＳ Ｐゴシック" pitchFamily="34" charset="-128"/>
                <a:cs typeface="+mn-cs"/>
                <a:sym typeface="Arial" pitchFamily="34" charset="0"/>
              </a:endParaRPr>
            </a:p>
          </p:txBody>
        </p:sp>
        <p:sp>
          <p:nvSpPr>
            <p:cNvPr id="16" name="Oval 15"/>
            <p:cNvSpPr/>
            <p:nvPr/>
          </p:nvSpPr>
          <p:spPr>
            <a:xfrm>
              <a:off x="4954135" y="1029059"/>
              <a:ext cx="2702257" cy="1195526"/>
            </a:xfrm>
            <a:prstGeom prst="ellipse">
              <a:avLst/>
            </a:prstGeom>
            <a:gradFill flip="none" rotWithShape="1">
              <a:gsLst>
                <a:gs pos="10000">
                  <a:srgbClr val="ABDFF0">
                    <a:lumMod val="10000"/>
                  </a:srgbClr>
                </a:gs>
                <a:gs pos="100000">
                  <a:srgbClr val="0096D6">
                    <a:lumMod val="60000"/>
                    <a:lumOff val="40000"/>
                    <a:shade val="100000"/>
                    <a:satMod val="115000"/>
                  </a:srgbClr>
                </a:gs>
              </a:gsLst>
              <a:lin ang="5400000" scaled="1"/>
              <a:tileRect/>
            </a:gradFill>
            <a:ln w="28575">
              <a:solidFill>
                <a:srgbClr val="0096D6">
                  <a:lumMod val="40000"/>
                  <a:lumOff val="60000"/>
                </a:srgbClr>
              </a:solidFill>
              <a:round/>
              <a:headEnd/>
              <a:tailEnd/>
            </a:ln>
            <a:effectLst>
              <a:innerShdw blurRad="165100">
                <a:prstClr val="black"/>
              </a:innerShdw>
            </a:effectLst>
          </p:spPr>
          <p:txBody>
            <a:bodyPr vert="horz" wrap="square" lIns="91440" tIns="45720" rIns="91440" bIns="4572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smtClean="0">
                <a:ln w="18415" cmpd="sng">
                  <a:noFill/>
                  <a:prstDash val="solid"/>
                </a:ln>
                <a:solidFill>
                  <a:srgbClr val="FFFFFF"/>
                </a:solidFill>
                <a:effectLst/>
                <a:uLnTx/>
                <a:uFillTx/>
                <a:latin typeface="Arial"/>
                <a:ea typeface="+mn-ea"/>
                <a:cs typeface="+mn-cs"/>
              </a:endParaRPr>
            </a:p>
          </p:txBody>
        </p:sp>
        <p:sp>
          <p:nvSpPr>
            <p:cNvPr id="17" name="TextBox 16"/>
            <p:cNvSpPr txBox="1"/>
            <p:nvPr/>
          </p:nvSpPr>
          <p:spPr>
            <a:xfrm>
              <a:off x="4586971" y="1433499"/>
              <a:ext cx="3433780" cy="338628"/>
            </a:xfrm>
            <a:prstGeom prst="rect">
              <a:avLst/>
            </a:prstGeom>
            <a:noFill/>
          </p:spPr>
          <p:txBody>
            <a:bodyPr wrap="square" rtlCol="0">
              <a:spAutoFit/>
            </a:bodyPr>
            <a:lstStyle/>
            <a:p>
              <a:pPr algn="ctr"/>
              <a:r>
                <a:rPr lang="en-US" sz="2200" b="1" dirty="0" smtClean="0">
                  <a:latin typeface="+mj-lt"/>
                  <a:cs typeface="Calibri" pitchFamily="34" charset="0"/>
                </a:rPr>
                <a:t>$</a:t>
              </a:r>
              <a:r>
                <a:rPr lang="en-US" sz="2200" b="1" dirty="0" err="1">
                  <a:latin typeface="+mj-lt"/>
                  <a:cs typeface="Calibri" pitchFamily="34" charset="0"/>
                </a:rPr>
                <a:t>6</a:t>
              </a:r>
              <a:r>
                <a:rPr lang="en-US" sz="2200" b="1" dirty="0" err="1" smtClean="0">
                  <a:latin typeface="+mj-lt"/>
                  <a:cs typeface="Calibri" pitchFamily="34" charset="0"/>
                </a:rPr>
                <a:t>B</a:t>
              </a:r>
              <a:r>
                <a:rPr lang="en-US" sz="2200" b="1" dirty="0" smtClean="0">
                  <a:latin typeface="+mj-lt"/>
                  <a:cs typeface="Calibri" pitchFamily="34" charset="0"/>
                </a:rPr>
                <a:t>+ Opportunity</a:t>
              </a:r>
            </a:p>
          </p:txBody>
        </p:sp>
      </p:grpSp>
      <p:sp>
        <p:nvSpPr>
          <p:cNvPr id="18" name="Title 1"/>
          <p:cNvSpPr txBox="1">
            <a:spLocks/>
          </p:cNvSpPr>
          <p:nvPr/>
        </p:nvSpPr>
        <p:spPr>
          <a:xfrm>
            <a:off x="879343" y="3845828"/>
            <a:ext cx="4368932" cy="685800"/>
          </a:xfrm>
          <a:prstGeom prst="rect">
            <a:avLst/>
          </a:prstGeom>
        </p:spPr>
        <p:txBody>
          <a:bodyPr vert="horz" lIns="82296" tIns="45720" rIns="82296" bIns="45720" rtlCol="0" anchor="b" anchorCtr="0">
            <a:no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defRPr/>
            </a:pPr>
            <a:r>
              <a:rPr lang="en-US" sz="2000" dirty="0" smtClean="0"/>
              <a:t>Catalyst 4500 Series (non-E)</a:t>
            </a:r>
          </a:p>
          <a:p>
            <a:pPr algn="ctr">
              <a:defRPr/>
            </a:pPr>
            <a:r>
              <a:rPr lang="en-US" sz="2000" dirty="0" smtClean="0"/>
              <a:t>Installed Base/Refresh </a:t>
            </a:r>
            <a:endParaRPr lang="en-US" sz="2000" kern="500" spc="-50" dirty="0">
              <a:solidFill>
                <a:srgbClr val="FFFFFF"/>
              </a:solidFill>
              <a:ea typeface="+mn-ea"/>
            </a:endParaRPr>
          </a:p>
        </p:txBody>
      </p:sp>
      <p:grpSp>
        <p:nvGrpSpPr>
          <p:cNvPr id="19" name="Group 18"/>
          <p:cNvGrpSpPr/>
          <p:nvPr/>
        </p:nvGrpSpPr>
        <p:grpSpPr>
          <a:xfrm>
            <a:off x="6526159" y="1382921"/>
            <a:ext cx="5534000" cy="2868302"/>
            <a:chOff x="4219135" y="584578"/>
            <a:chExt cx="4146943" cy="2254155"/>
          </a:xfrm>
        </p:grpSpPr>
        <p:sp>
          <p:nvSpPr>
            <p:cNvPr id="20" name="Oval 151"/>
            <p:cNvSpPr>
              <a:spLocks noChangeArrowheads="1"/>
            </p:cNvSpPr>
            <p:nvPr/>
          </p:nvSpPr>
          <p:spPr bwMode="auto">
            <a:xfrm>
              <a:off x="4219135" y="584578"/>
              <a:ext cx="4146943" cy="2254155"/>
            </a:xfrm>
            <a:prstGeom prst="ellipse">
              <a:avLst/>
            </a:prstGeom>
            <a:gradFill rotWithShape="0">
              <a:gsLst>
                <a:gs pos="0">
                  <a:srgbClr val="3CC7FE"/>
                </a:gs>
                <a:gs pos="100000">
                  <a:srgbClr val="FFFFFF">
                    <a:alpha val="0"/>
                  </a:srgbClr>
                </a:gs>
              </a:gsLst>
              <a:path path="shape">
                <a:fillToRect l="50000" t="50000" r="50000" b="50000"/>
              </a:path>
            </a:gradFill>
            <a:ln w="9525">
              <a:noFill/>
              <a:round/>
              <a:headEnd/>
              <a:tailEnd/>
            </a:ln>
          </p:spPr>
          <p:txBody>
            <a:bodyPr wrap="none" anchor="ctr"/>
            <a:lstStyle/>
            <a:p>
              <a:pPr algn="l" rtl="0">
                <a:buClr>
                  <a:srgbClr val="FFFFFF"/>
                </a:buClr>
                <a:buFont typeface="Arial" pitchFamily="34" charset="0"/>
                <a:buNone/>
              </a:pPr>
              <a:endParaRPr lang="en-US" sz="2000" kern="1200">
                <a:solidFill>
                  <a:srgbClr val="FFFFFF"/>
                </a:solidFill>
                <a:latin typeface="Arial"/>
                <a:ea typeface="ＭＳ Ｐゴシック" pitchFamily="34" charset="-128"/>
                <a:cs typeface="+mn-cs"/>
                <a:sym typeface="Arial" pitchFamily="34" charset="0"/>
              </a:endParaRPr>
            </a:p>
          </p:txBody>
        </p:sp>
        <p:sp>
          <p:nvSpPr>
            <p:cNvPr id="21" name="Oval 20"/>
            <p:cNvSpPr/>
            <p:nvPr/>
          </p:nvSpPr>
          <p:spPr>
            <a:xfrm>
              <a:off x="4954135" y="1029059"/>
              <a:ext cx="2702257" cy="1195526"/>
            </a:xfrm>
            <a:prstGeom prst="ellipse">
              <a:avLst/>
            </a:prstGeom>
            <a:gradFill flip="none" rotWithShape="1">
              <a:gsLst>
                <a:gs pos="10000">
                  <a:srgbClr val="ABDFF0">
                    <a:lumMod val="10000"/>
                  </a:srgbClr>
                </a:gs>
                <a:gs pos="100000">
                  <a:srgbClr val="0096D6">
                    <a:lumMod val="60000"/>
                    <a:lumOff val="40000"/>
                    <a:shade val="100000"/>
                    <a:satMod val="115000"/>
                  </a:srgbClr>
                </a:gs>
              </a:gsLst>
              <a:lin ang="5400000" scaled="1"/>
              <a:tileRect/>
            </a:gradFill>
            <a:ln w="28575">
              <a:solidFill>
                <a:srgbClr val="0096D6">
                  <a:lumMod val="40000"/>
                  <a:lumOff val="60000"/>
                </a:srgbClr>
              </a:solidFill>
              <a:round/>
              <a:headEnd/>
              <a:tailEnd/>
            </a:ln>
            <a:effectLst>
              <a:innerShdw blurRad="165100">
                <a:prstClr val="black"/>
              </a:innerShdw>
            </a:effectLst>
          </p:spPr>
          <p:txBody>
            <a:bodyPr vert="horz" wrap="square" lIns="91440" tIns="45720" rIns="91440" bIns="4572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smtClean="0">
                <a:ln w="18415" cmpd="sng">
                  <a:noFill/>
                  <a:prstDash val="solid"/>
                </a:ln>
                <a:solidFill>
                  <a:srgbClr val="FFFFFF"/>
                </a:solidFill>
                <a:effectLst/>
                <a:uLnTx/>
                <a:uFillTx/>
                <a:latin typeface="Arial"/>
                <a:ea typeface="+mn-ea"/>
                <a:cs typeface="+mn-cs"/>
              </a:endParaRPr>
            </a:p>
          </p:txBody>
        </p:sp>
        <p:sp>
          <p:nvSpPr>
            <p:cNvPr id="22" name="TextBox 21"/>
            <p:cNvSpPr txBox="1"/>
            <p:nvPr/>
          </p:nvSpPr>
          <p:spPr>
            <a:xfrm>
              <a:off x="4586971" y="1433499"/>
              <a:ext cx="3433780" cy="338628"/>
            </a:xfrm>
            <a:prstGeom prst="rect">
              <a:avLst/>
            </a:prstGeom>
            <a:noFill/>
          </p:spPr>
          <p:txBody>
            <a:bodyPr wrap="square" rtlCol="0">
              <a:spAutoFit/>
            </a:bodyPr>
            <a:lstStyle/>
            <a:p>
              <a:pPr algn="ctr"/>
              <a:r>
                <a:rPr lang="en-US" sz="2200" b="1" dirty="0" smtClean="0">
                  <a:latin typeface="+mj-lt"/>
                  <a:cs typeface="Calibri" pitchFamily="34" charset="0"/>
                </a:rPr>
                <a:t>$</a:t>
              </a:r>
              <a:r>
                <a:rPr lang="en-US" sz="2200" b="1" dirty="0" err="1" smtClean="0">
                  <a:latin typeface="+mj-lt"/>
                  <a:cs typeface="Calibri" pitchFamily="34" charset="0"/>
                </a:rPr>
                <a:t>11B</a:t>
              </a:r>
              <a:r>
                <a:rPr lang="en-US" sz="2200" b="1" dirty="0" smtClean="0">
                  <a:latin typeface="+mj-lt"/>
                  <a:cs typeface="Calibri" pitchFamily="34" charset="0"/>
                </a:rPr>
                <a:t> Opportunity</a:t>
              </a:r>
            </a:p>
          </p:txBody>
        </p:sp>
      </p:grpSp>
      <p:sp>
        <p:nvSpPr>
          <p:cNvPr id="23" name="Title 1"/>
          <p:cNvSpPr txBox="1">
            <a:spLocks/>
          </p:cNvSpPr>
          <p:nvPr/>
        </p:nvSpPr>
        <p:spPr>
          <a:xfrm>
            <a:off x="7108693" y="1302653"/>
            <a:ext cx="4368932" cy="685800"/>
          </a:xfrm>
          <a:prstGeom prst="rect">
            <a:avLst/>
          </a:prstGeom>
        </p:spPr>
        <p:txBody>
          <a:bodyPr vert="horz" lIns="82296" tIns="45720" rIns="82296" bIns="45720" rtlCol="0" anchor="b" anchorCtr="0">
            <a:no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defRPr/>
            </a:pPr>
            <a:r>
              <a:rPr lang="en-US" sz="2000" dirty="0" smtClean="0"/>
              <a:t>Catalyst 6500 Series</a:t>
            </a:r>
          </a:p>
          <a:p>
            <a:pPr algn="ctr">
              <a:defRPr/>
            </a:pPr>
            <a:r>
              <a:rPr lang="en-US" sz="2000" dirty="0" smtClean="0"/>
              <a:t>Installed Base/Refresh</a:t>
            </a:r>
            <a:r>
              <a:rPr lang="en-US" sz="2400" dirty="0" smtClean="0"/>
              <a:t> </a:t>
            </a:r>
            <a:endParaRPr lang="en-US" sz="2400" kern="500" spc="-50" dirty="0">
              <a:solidFill>
                <a:srgbClr val="FFFFFF"/>
              </a:solidFill>
              <a:ea typeface="+mn-ea"/>
            </a:endParaRPr>
          </a:p>
        </p:txBody>
      </p:sp>
      <p:grpSp>
        <p:nvGrpSpPr>
          <p:cNvPr id="24" name="Group 18"/>
          <p:cNvGrpSpPr/>
          <p:nvPr/>
        </p:nvGrpSpPr>
        <p:grpSpPr>
          <a:xfrm>
            <a:off x="6654825" y="4003043"/>
            <a:ext cx="5534000" cy="2868302"/>
            <a:chOff x="4219135" y="584578"/>
            <a:chExt cx="4146943" cy="2254155"/>
          </a:xfrm>
        </p:grpSpPr>
        <p:sp>
          <p:nvSpPr>
            <p:cNvPr id="25" name="Oval 151"/>
            <p:cNvSpPr>
              <a:spLocks noChangeArrowheads="1"/>
            </p:cNvSpPr>
            <p:nvPr/>
          </p:nvSpPr>
          <p:spPr bwMode="auto">
            <a:xfrm>
              <a:off x="4219135" y="584578"/>
              <a:ext cx="4146943" cy="2254155"/>
            </a:xfrm>
            <a:prstGeom prst="ellipse">
              <a:avLst/>
            </a:prstGeom>
            <a:gradFill rotWithShape="0">
              <a:gsLst>
                <a:gs pos="0">
                  <a:srgbClr val="3CC7FE"/>
                </a:gs>
                <a:gs pos="100000">
                  <a:srgbClr val="FFFFFF">
                    <a:alpha val="0"/>
                  </a:srgbClr>
                </a:gs>
              </a:gsLst>
              <a:path path="shape">
                <a:fillToRect l="50000" t="50000" r="50000" b="50000"/>
              </a:path>
            </a:gradFill>
            <a:ln w="9525">
              <a:noFill/>
              <a:round/>
              <a:headEnd/>
              <a:tailEnd/>
            </a:ln>
          </p:spPr>
          <p:txBody>
            <a:bodyPr wrap="none" anchor="ctr"/>
            <a:lstStyle/>
            <a:p>
              <a:pPr algn="l" rtl="0">
                <a:buClr>
                  <a:srgbClr val="FFFFFF"/>
                </a:buClr>
                <a:buFont typeface="Arial" pitchFamily="34" charset="0"/>
                <a:buNone/>
              </a:pPr>
              <a:endParaRPr lang="en-US" sz="2000" kern="1200">
                <a:solidFill>
                  <a:srgbClr val="FFFFFF"/>
                </a:solidFill>
                <a:latin typeface="Arial"/>
                <a:ea typeface="ＭＳ Ｐゴシック" pitchFamily="34" charset="-128"/>
                <a:cs typeface="+mn-cs"/>
                <a:sym typeface="Arial" pitchFamily="34" charset="0"/>
              </a:endParaRPr>
            </a:p>
          </p:txBody>
        </p:sp>
        <p:sp>
          <p:nvSpPr>
            <p:cNvPr id="26" name="Oval 25"/>
            <p:cNvSpPr/>
            <p:nvPr/>
          </p:nvSpPr>
          <p:spPr>
            <a:xfrm>
              <a:off x="4954135" y="1029059"/>
              <a:ext cx="2702257" cy="1195526"/>
            </a:xfrm>
            <a:prstGeom prst="ellipse">
              <a:avLst/>
            </a:prstGeom>
            <a:gradFill flip="none" rotWithShape="1">
              <a:gsLst>
                <a:gs pos="10000">
                  <a:srgbClr val="ABDFF0">
                    <a:lumMod val="10000"/>
                  </a:srgbClr>
                </a:gs>
                <a:gs pos="100000">
                  <a:srgbClr val="0096D6">
                    <a:lumMod val="60000"/>
                    <a:lumOff val="40000"/>
                    <a:shade val="100000"/>
                    <a:satMod val="115000"/>
                  </a:srgbClr>
                </a:gs>
              </a:gsLst>
              <a:lin ang="5400000" scaled="1"/>
              <a:tileRect/>
            </a:gradFill>
            <a:ln w="28575">
              <a:solidFill>
                <a:srgbClr val="0096D6">
                  <a:lumMod val="40000"/>
                  <a:lumOff val="60000"/>
                </a:srgbClr>
              </a:solidFill>
              <a:round/>
              <a:headEnd/>
              <a:tailEnd/>
            </a:ln>
            <a:effectLst>
              <a:innerShdw blurRad="165100">
                <a:prstClr val="black"/>
              </a:innerShdw>
            </a:effectLst>
          </p:spPr>
          <p:txBody>
            <a:bodyPr vert="horz" wrap="square" lIns="91440" tIns="45720" rIns="91440" bIns="4572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smtClean="0">
                <a:ln w="18415" cmpd="sng">
                  <a:noFill/>
                  <a:prstDash val="solid"/>
                </a:ln>
                <a:solidFill>
                  <a:srgbClr val="FFFFFF"/>
                </a:solidFill>
                <a:effectLst/>
                <a:uLnTx/>
                <a:uFillTx/>
                <a:latin typeface="Arial"/>
                <a:ea typeface="+mn-ea"/>
                <a:cs typeface="+mn-cs"/>
              </a:endParaRPr>
            </a:p>
          </p:txBody>
        </p:sp>
        <p:sp>
          <p:nvSpPr>
            <p:cNvPr id="27" name="TextBox 26"/>
            <p:cNvSpPr txBox="1"/>
            <p:nvPr/>
          </p:nvSpPr>
          <p:spPr>
            <a:xfrm>
              <a:off x="4586971" y="1298761"/>
              <a:ext cx="3433780" cy="677255"/>
            </a:xfrm>
            <a:prstGeom prst="rect">
              <a:avLst/>
            </a:prstGeom>
            <a:noFill/>
          </p:spPr>
          <p:txBody>
            <a:bodyPr wrap="square" rtlCol="0">
              <a:spAutoFit/>
            </a:bodyPr>
            <a:lstStyle/>
            <a:p>
              <a:pPr algn="ctr"/>
              <a:r>
                <a:rPr lang="en-US" sz="2200" b="1" dirty="0" smtClean="0">
                  <a:latin typeface="+mj-lt"/>
                  <a:cs typeface="Calibri" pitchFamily="34" charset="0"/>
                </a:rPr>
                <a:t>$</a:t>
              </a:r>
              <a:r>
                <a:rPr lang="en-US" sz="2200" b="1" dirty="0" err="1">
                  <a:latin typeface="+mj-lt"/>
                  <a:cs typeface="Calibri" pitchFamily="34" charset="0"/>
                </a:rPr>
                <a:t>5</a:t>
              </a:r>
              <a:r>
                <a:rPr lang="en-US" sz="2200" b="1" dirty="0" err="1" smtClean="0">
                  <a:latin typeface="+mj-lt"/>
                  <a:cs typeface="Calibri" pitchFamily="34" charset="0"/>
                </a:rPr>
                <a:t>B</a:t>
              </a:r>
              <a:r>
                <a:rPr lang="en-US" sz="2200" b="1" dirty="0" smtClean="0">
                  <a:latin typeface="+mj-lt"/>
                  <a:cs typeface="Calibri" pitchFamily="34" charset="0"/>
                </a:rPr>
                <a:t>+ Opportunity</a:t>
              </a:r>
            </a:p>
            <a:p>
              <a:pPr algn="ctr"/>
              <a:r>
                <a:rPr lang="en-US" sz="1400" b="1" dirty="0" err="1" smtClean="0">
                  <a:latin typeface="+mj-lt"/>
                  <a:cs typeface="Calibri" pitchFamily="34" charset="0"/>
                </a:rPr>
                <a:t>BYOD</a:t>
              </a:r>
              <a:r>
                <a:rPr lang="en-US" sz="1400" b="1" dirty="0" smtClean="0">
                  <a:latin typeface="+mj-lt"/>
                  <a:cs typeface="Calibri" pitchFamily="34" charset="0"/>
                </a:rPr>
                <a:t> Solution </a:t>
              </a:r>
            </a:p>
            <a:p>
              <a:pPr algn="ctr"/>
              <a:r>
                <a:rPr lang="en-US" sz="1400" b="1" dirty="0" smtClean="0">
                  <a:latin typeface="+mj-lt"/>
                  <a:cs typeface="Calibri" pitchFamily="34" charset="0"/>
                </a:rPr>
                <a:t>TAM Opportunity</a:t>
              </a:r>
            </a:p>
          </p:txBody>
        </p:sp>
      </p:grpSp>
      <p:sp>
        <p:nvSpPr>
          <p:cNvPr id="28" name="Title 1"/>
          <p:cNvSpPr txBox="1">
            <a:spLocks/>
          </p:cNvSpPr>
          <p:nvPr/>
        </p:nvSpPr>
        <p:spPr>
          <a:xfrm>
            <a:off x="7196905" y="3960128"/>
            <a:ext cx="4368932" cy="457200"/>
          </a:xfrm>
          <a:prstGeom prst="rect">
            <a:avLst/>
          </a:prstGeom>
        </p:spPr>
        <p:txBody>
          <a:bodyPr vert="horz" lIns="82296" tIns="45720" rIns="82296" bIns="45720" rtlCol="0" anchor="b" anchorCtr="0">
            <a:no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defRPr/>
            </a:pPr>
            <a:r>
              <a:rPr lang="en-US" sz="2000" dirty="0" err="1" smtClean="0"/>
              <a:t>BYOD</a:t>
            </a:r>
            <a:r>
              <a:rPr lang="en-US" sz="2000" dirty="0" smtClean="0"/>
              <a:t> TAM*</a:t>
            </a:r>
            <a:endParaRPr lang="en-US" sz="2400" kern="500" spc="-50" dirty="0">
              <a:solidFill>
                <a:srgbClr val="FFFFFF"/>
              </a:solidFill>
              <a:ea typeface="+mn-ea"/>
            </a:endParaRPr>
          </a:p>
        </p:txBody>
      </p:sp>
      <p:sp>
        <p:nvSpPr>
          <p:cNvPr id="29" name="Title 1"/>
          <p:cNvSpPr txBox="1">
            <a:spLocks/>
          </p:cNvSpPr>
          <p:nvPr/>
        </p:nvSpPr>
        <p:spPr>
          <a:xfrm>
            <a:off x="7737344" y="5956521"/>
            <a:ext cx="4368932" cy="457200"/>
          </a:xfrm>
          <a:prstGeom prst="rect">
            <a:avLst/>
          </a:prstGeom>
        </p:spPr>
        <p:txBody>
          <a:bodyPr vert="horz" lIns="82296" tIns="45720" rIns="82296" bIns="45720" rtlCol="0" anchor="b" anchorCtr="0">
            <a:no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defRPr/>
            </a:pPr>
            <a:r>
              <a:rPr lang="en-US" sz="1600" dirty="0" smtClean="0"/>
              <a:t>*</a:t>
            </a:r>
            <a:r>
              <a:rPr lang="en-US" sz="1200" dirty="0" smtClean="0"/>
              <a:t>Source: Cisco Data; Gartner</a:t>
            </a:r>
            <a:endParaRPr lang="en-US" sz="1800" kern="500" spc="-50" dirty="0">
              <a:solidFill>
                <a:srgbClr val="FFFFFF"/>
              </a:solidFill>
              <a:ea typeface="+mn-ea"/>
            </a:endParaRPr>
          </a:p>
        </p:txBody>
      </p:sp>
    </p:spTree>
    <p:extLst>
      <p:ext uri="{BB962C8B-B14F-4D97-AF65-F5344CB8AC3E}">
        <p14:creationId xmlns:p14="http://schemas.microsoft.com/office/powerpoint/2010/main" val="2386773360"/>
      </p:ext>
    </p:extLst>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8938472" y="1219200"/>
            <a:ext cx="2640912" cy="5181600"/>
          </a:xfrm>
          <a:prstGeom prst="roundRect">
            <a:avLst>
              <a:gd name="adj" fmla="val 3206"/>
            </a:avLst>
          </a:prstGeom>
          <a:gradFill flip="none" rotWithShape="1">
            <a:gsLst>
              <a:gs pos="0">
                <a:schemeClr val="tx2"/>
              </a:gs>
              <a:gs pos="100000">
                <a:srgbClr val="3D124B"/>
              </a:gs>
            </a:gsLst>
            <a:lin ang="1332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148" name="AutoShape 4" descr="data:image/jpg;base64,/9j/4AAQSkZJRgABAQAAAQABAAD/2wBDAAkGBwgHBgkIBwgKCgkLDRYPDQwMDRsUFRAWIB0iIiAdHx8kKDQsJCYxJx8fLT0tMTU3Ojo6Iys/RD84QzQ5Ojf/2wBDAQoKCg0MDRoPDxo3JR8lNzc3Nzc3Nzc3Nzc3Nzc3Nzc3Nzc3Nzc3Nzc3Nzc3Nzc3Nzc3Nzc3Nzc3Nzc3Nzc3Nzf/wAARCACHAPADASIAAhEBAxEB/8QAHAAAAgIDAQEAAAAAAAAAAAAAAAMEBgIFBwEI/8QAQBAAAgEDAgIHBAcHAwQDAAAAAQIAAwQFBhEhMQcSE0FRYXEUIoGRFTJiobHB0SNCQ1JVcpQkM0UWRFOCkrLh/8QAGwEAAgMBAQEAAAAAAAAAAAAAAgMAAQQFBgf/xAAyEQACAgIAAwQIBgMBAAAAAAAAAQIDBBEFITESE0FRFCIyYbHB0fAjU4GRoeEVUvFx/9oADAMBAAIRAxEAPwCIojVEwURqieObOmjNRGqJgojlEU2WZKI1RMVEagi2wkZKIxVgo+6ajJarwmL3W4vkeoP4dD9o33cB8TBjCdj1BbfuLbS5tm8VZmqyiW/SbjnvezrWNxStjyrdYMwPmvh6Ey7YzIWWUtxcY+5p3FLvKNy8iOY+Mu/FvoW7I6KhZCfsskhZmFmQWZBZkbGGIWehZntsCe4cz4TWXmosJZErdZWzRhzXtQx+Q3lxjKb1FbI2l1Nj1Z71ZW31/pdDt9J9b+2i5/KeL0g6XY7fSJHrQf8ASN9Dyfy5fswe8r80WTqzwrIFhqLCZFgtllLWqx5J2nVb5HYzaEeXziZxlB6ktP3hJp9BJWYFY8iYlZSZehBWYMseVmDCEmUR2EWyyQyxTCMTKI7CLYSQwimEYmCyOwimEkMIphGpgsjsIphJDCKaMTKFKI1RMFjVEtlIYojVEwQRqiKkEhiDeULL9IlalUqUMfYCmyMVL3B3II4H3Rw+ZM6AgnIukTHewajrOo2p3SisvqeDfeDN3DK6bbXGxb5chV8pRjuJrcnqHLZXcXt9VdD/AAweqn/xHCYYzB5PLNtj7KtWH8yrso9WPCa7jLfp3X+UxS06F1te2i8AlQ7Oo+y367z0Nqsqr1jxW/Lp9/wY4tSl67Npiei67q9V8reU7de+nRHXb58h98vWA0jiME4q2VBzcbbGtUqEtt3+A+6eaf1XiM6FS0uAlwf+3re6/wAO4/CWECeSzM3Mk3C1te7p/wBOhVVWluPMFEo+sOkK3xFSpZYpEurxD1alRv8AbpHw4fWPly/CbLpFzj4PTzG2cpdXTdjSYc14bsw8wPxnCCTvzmvhPDYXrvrengvMXkXuHqx6m0y+o8vmGJyF9Wqqf4fW6qD0UcJq955CephCMF2YrSMDbfNnu8N55CEUe7yw4HWWbwrKtvdtVoD+BX3dPh3j4Suwi7KoWx7M1tFxk4vaZ3vSmtMdqICgP9Nfbcbdz9b+w9/pzllInzHSqvSqLUpuyup3VlOxB8QZ2/o61U2obB7e9IN/agddv/Kp4BvXuPwM8txThXo672r2fFeX9HQoyO36supaiJgwjyIthOImahDCKYSQwimENMojsIphJDiKYRqYJHYRLCSGEUwjUwWR2EUwj2EUwjUwRKxyCKSOQQmQagjkEUkcgiZBIaglQ6Ucb7RhaN8i+/a1NmP2G4H7wPnLigmGRsUyONubKp9WvTanv4E8j8DtCx7u5ujZ5P8A6VOPai0cg0BVtTn0sshRp1rW9U0XSou46x4qfLiOfnLZn+jKnV61bBV+zbn7PXO49FbmPQ/Oc2Hb2F7vxSvQqfFWU/qJ9D4m8p5LG217S+rXpLUA8CRxHwO4na4rddjWRuqfJ8n5ff0M2PGNkXGSPn7J4u/w912OQtqtvVHEdYbb+YPI+oll070iZfFFaN43t9qOHVrN76jyfn8952S7sbW/t2t763p3FFuaVF3H/wCHzlA1D0WUqvWrYGv2Tc/Zq53U/wBrcx8d/WLr4ri5Ue7yo6+H1X3zLePZW91sq3SHqe21Jc2L2XarRpUT1kqDYq5PH14AcZTzJWSsLnGXtWzvaRpXFI7OhIO3ykWdzHqrqqUK/Z8DJOTlJuXUIQhHAhCEJCBCEJCBN/pDUt1prIGvbotWlVAWtRbh1xvw2PcR3TQSfhkvXyVucZSerdo4qUlpruxKnfl8Iu6EJ1uM1te8KLakmj6Ns7g3dlQuTRqUe2pq/Z1RsybjkfOMYTMEsoLL1WIBI8DPGE+dNrfI7RWq2s9OUqj06uUppUQlWVqdQEEcwfdknGZzF5hqi429p3DUwC6ruCB47ECaTX2ikzlNr/HKqZJBxHIVx4H7XgfgZyOyu73C5Fa9uz0LqgxBBGxB5FSPuIM72Lw7Hy6XKqTUl4PXX9unvMdl065akuR9BsIlxNTpXUtrqKy66dWld0x+3ob8vtDxX8OR89w4nLnXOqbhNaaNCkpLaI7iKcR7xLwolMQwiWj2iWjogsSkckSndHJCZQ5O6PQRKRyRMgkOSPSJSPQRMg0VrUOhMZmmqXFLrWd45JarTG6ufFl/MbGbDRGNv8NiWxuQ6jihVJo1abbq6Nx9Rsd+HnN2kcv3xk8u2VXdSe18AVXFS7SM1EYBMFnr01qU2puCVYbEAkcPhMQ04N0mqq61yPVYHcoTseR6o3BlWls6TMdZ4zVD22Pt+xpdijkdYndjxJ3JMqc+g4TTxq2uml8Dj2+29hCEJpFhCEJCBCEJCBJ+DyNTE5a0v6Q3a3qh9vEb8R8RuJAjrehVuaq0rek9Wo3BUpqWJ9AIMlGUWpdC02ntH0R/1RgCAfpqwHkbhZ4dTYD+tY//ACFnBPoPL/0u+/xn/SH0Hl/6Xff4z/pPO/4PG/N+Bt9Ks/1O8NqbAn/msf8A5C/rKTr2w0/m6bX+Oy2OTIoOI7dQK4HcfteB+BnPPoTL/wBLvv8AHf8ASH0Llh/xl7/jv+kfj8Mqx7FOu3n+gE75TWnETjchdYy9pXdlUNKtTO4YfgR3jynZ9L6lttRWXWTaldUwO2ob8vMeK/h+PDuRlj0Rjcpe5inVxdRqHYENUuNt1QeBHfv4d818SxKrqnOT014/IXRZKMtI7K4iXj3iHnk4nQYl4l454lo6ILEJ3RyRCx6Q2UOSPSISPSJkEh6R6RCRyRMg0VjWWtaWnm9jtqPbX7IG2f6lMHkT4nyiui64vcouTy+RrvXrVaiUVZuSqoJIA7huw4DwnOtdXXtuq8jUDbqtXsl9FHV/KdX6NrT2TR9luNmrdasfiTt9wE7OVj142AtL1pa2/wCTLXOVl3uRaxCtWpW9F61xUSlSQbu7tsqjxJmg1Nq3GacpbXT9rdEbpbUz759f5R5mcd1NqzJ6krf6ur1LZTvTtqZ2RfPzPmZgwuFXZT7T5R8/oOtyI18urN30lanxmdr0qOLodbsn3e7K7drw2AA57Djtvtz5SinnLdpHQmR1CUuKgNpjyf8AfdeL/wBg7/XlNbrLT76czlay3ZqB9+hUbmyHlv5jiD6T1OLPGqaxapba+/tHPsU5fiSXU0UIQm4UEIQkIEIQkIEbb16ltWp1qFRqdWmwZHU7FSORBioSEO/6E1YmpcbtWYJkLcAV0B2DeDjyP3H4SyknxPzlc0XpnFYWxo3dh1q1e5oKzXLncspAOwHID9JYzPnuX3Pfy7leqdmvtdhdrqYMT4n5zk/SFrn2ntMThqx7D6txcK3+54qp/l8T3+nPPpE1s9z2mJwrN2HFbi4T+J4qp/l8T3+nOo6X01eahvxRoqadBNjWrMOFMfmfATucN4dCmHpOTy1zSfxfyRkvucn2IGOl9O3eor7saHuUU2NauRwQfmT3CdoxmMtcRY07Oxp9SknzY95J7yY3F4y0w9hTsrGn1KSePEse9ie8mPeY87iEsqelyiui+bG00qte8S8Q8c8S8yRGsS8S0a8U8bEBkZI9JHWOQxjKJCGPSRkPKPQxMgkSEMzq11tqFSu/1aSGo3oo3/KKQzU61u/ZNKZBwdmen2S/+xA/DeDXX3lkYebSLb0mzitao1xXeq59+oxZj5njL/mOkA2eOoYrTfurRorSN4w4nZQD1B3ce8/ITnZk/DW9ldXqU8ne+x23NqvZlz6ADvns8jHqs1KxbUfD+vE5cJyW1HxMbW1v8zfilbU613dVjvsN2Zj3kn8zOq6R6NrXH9S7znUu7kcRQHGlT9f5j93rNvpOppaxtRbYK8syWHvk1R2tT+7fYn022loXiN+7xnm+I8Wul+HWnBfs39DdTjxXrPmxigAADbYcAB3SodKGCTLacqXVNR7VYg1kPin76/Lj8JbgZr9Sv2enco/8tnV/+hnIxbJV3wnHrtGmyKlBpnzVCEJ9EOKEIQkIEIQkIElY2lbVb63p3tV6Vu1RRVdF6zKu/Egd8izoPQ9jLS9y93cXdFKr2tJWohxuFYt9bbxG3CZ8u9UUysfgHXDtyUTrlhZ0MdY0LO1DChQQIgZtzsPOOaesZgTPnrbk9vqdnpyPGJ8T84lz5mZsYpjDSKYt4lzGsYlzGxBYpzEuYxzEuY2ILFPFNGOYljHRBZHUxqnjEKY1TGyQKJCGPQyMpjkMTJBIkoZDzuHo53H+x3NarSTrh96W2+43233HLjJKmORoClKElKPVF6TWmc9u+i+txNjk6b+C1qZU/MbzSXmgNRW31bNbhfGhUVvu4GdkQxymbocZyodWn/6vpoU8at9OR873mMv7Ftr2zuKB32/a0iv4ibrSFpqTI3QpYK5uaKIffqiqy06fr3fDnO5A7r1TxU9x4j5TX5fNYrTdn2l49Ogp3KUaSgM579lH4x741ZdHu41bk/1/jQHoqi9uXIm4a1ubGxSlfZCrfVxxetUAX5Ad3ruZSdf68xy4+7w+NIu61dDSqVUb9nTB57H94+nDzlP1ZrzI57r21He0sDw7FG95x9tu/wBOUqJMbhcGan32R166Xz18EDbk8uzA8hCE9CYwhCEhAm5wGmcrqDtji7btFo7ddmcKATyG57/Kacc53XoqtUt9G29RVAa4q1KjHx49Ufcs5/EsyWJR24rm3odRWrJ6Zz2j0ZamqHZqFvTHi9wv5by/aA0bcaYqXNxd3dOrVr0wnZ0geqoB333PM/CXImYkzy+TxbJyIOuWkn5I3wx4Qe0BMwYwJmDGc5IeeMYpjPWaKYxiQJixiXMzcxLGNSBZg5iWMzcxLGNSBZgximMzYxLGOSBI6mNQyOpjVMa0CiQpjkMjKY5DFNBElDHI0iqY5WipIJMlKY1WkVGlX6Rs2+Ow4tbd+rXuyVJHMJ+98+A+JkpoldYq4+JJTUI7ZH1R0i07Q1LTBqtWspIa5Ybop+yP3vXl6zmV7fXN/cvc3ld61Z/rO53JiCZ5PYYuHTjR1Bc/PxObZbKb5npO88hCahYQhCQgQhCQh6Oc6z0cayxlHFW2Fvn9lrUiVp1ah/Z1NyTz/dPHv4ec5LPQTMuZiV5dfdzGV2OuW0fT/WnhM4dpTXeRwfUt65N3Yjh2Tt7yD7Dd3py9J1nCZ/HZ237bHXAcge/Sbg6eo/PlPIZfDbsV7a3Hz++h0q742dOptWMWzTwtFs0xpDAYxTNPWaKZoxIo8ZolmmTtEs0YkCzxzFMZ6ximMakCzFjFMZkximMakCRxGKYQjWUhqmNUwhFMtDVMaphCLkEhqmcf1xkXyOobkkns6DdjTHkOf37whOrwaKdspeSM+S32UivwhCeiMQQhCQgQhCQgQhCQgQhCQgR9pd3FlXWvaVqlGqvJ0bYiEJTSa0yHSdE65uL+7p43LkPUqcKVdV2JPgwH4y/M0ITynFseum9dha2jo485ShzFs0UzQhOah7FM0UxhCNQDFsYpjCEYihTGLYwhGIpn/9k="/>
          <p:cNvSpPr>
            <a:spLocks noChangeAspect="1" noChangeArrowheads="1"/>
          </p:cNvSpPr>
          <p:nvPr/>
        </p:nvSpPr>
        <p:spPr bwMode="auto">
          <a:xfrm>
            <a:off x="84645" y="-627063"/>
            <a:ext cx="3034510" cy="12858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150" name="AutoShape 6" descr="data:image/jpg;base64,/9j/4AAQSkZJRgABAQAAAQABAAD/2wBDAAkGBwgHBgkIBwgKCgkLDRYPDQwMDRsUFRAWIB0iIiAdHx8kKDQsJCYxJx8fLT0tMTU3Ojo6Iys/RD84QzQ5Ojf/2wBDAQoKCg0MDRoPDxo3JR8lNzc3Nzc3Nzc3Nzc3Nzc3Nzc3Nzc3Nzc3Nzc3Nzc3Nzc3Nzc3Nzc3Nzc3Nzc3Nzc3Nzf/wAARCACHAPADASIAAhEBAxEB/8QAHAAAAgIDAQEAAAAAAAAAAAAAAAMEBgIFBwEI/8QAQBAAAgEDAgIHBAcHAwQDAAAAAQIAAwQFBhEhMQcSE0FRYXEUIoGRFTJiobHB0SNCQ1JVcpQkM0UWRFOCkrLh/8QAGwEAAgMBAQEAAAAAAAAAAAAAAgMAAQQFBgf/xAAyEQACAgIAAwQIBgMBAAAAAAAAAQIDBBEFITESE0FRFCIyYbHB0fAjU4GRoeEVUvFx/9oADAMBAAIRAxEAPwCIojVEwURqieObOmjNRGqJgojlEU2WZKI1RMVEagi2wkZKIxVgo+6ajJarwmL3W4vkeoP4dD9o33cB8TBjCdj1BbfuLbS5tm8VZmqyiW/SbjnvezrWNxStjyrdYMwPmvh6Ey7YzIWWUtxcY+5p3FLvKNy8iOY+Mu/FvoW7I6KhZCfsskhZmFmQWZBZkbGGIWehZntsCe4cz4TWXmosJZErdZWzRhzXtQx+Q3lxjKb1FbI2l1Nj1Z71ZW31/pdDt9J9b+2i5/KeL0g6XY7fSJHrQf8ASN9Dyfy5fswe8r80WTqzwrIFhqLCZFgtllLWqx5J2nVb5HYzaEeXziZxlB6ktP3hJp9BJWYFY8iYlZSZehBWYMseVmDCEmUR2EWyyQyxTCMTKI7CLYSQwimEYmCyOwimEkMIphGpgsjsIphJDCKaMTKFKI1RMFjVEtlIYojVEwQRqiKkEhiDeULL9IlalUqUMfYCmyMVL3B3II4H3Rw+ZM6AgnIukTHewajrOo2p3SisvqeDfeDN3DK6bbXGxb5chV8pRjuJrcnqHLZXcXt9VdD/AAweqn/xHCYYzB5PLNtj7KtWH8yrso9WPCa7jLfp3X+UxS06F1te2i8AlQ7Oo+y367z0Nqsqr1jxW/Lp9/wY4tSl67Npiei67q9V8reU7de+nRHXb58h98vWA0jiME4q2VBzcbbGtUqEtt3+A+6eaf1XiM6FS0uAlwf+3re6/wAO4/CWECeSzM3Mk3C1te7p/wBOhVVWluPMFEo+sOkK3xFSpZYpEurxD1alRv8AbpHw4fWPly/CbLpFzj4PTzG2cpdXTdjSYc14bsw8wPxnCCTvzmvhPDYXrvrengvMXkXuHqx6m0y+o8vmGJyF9Wqqf4fW6qD0UcJq955CephCMF2YrSMDbfNnu8N55CEUe7yw4HWWbwrKtvdtVoD+BX3dPh3j4Suwi7KoWx7M1tFxk4vaZ3vSmtMdqICgP9Nfbcbdz9b+w9/pzllInzHSqvSqLUpuyup3VlOxB8QZ2/o61U2obB7e9IN/agddv/Kp4BvXuPwM8txThXo672r2fFeX9HQoyO36supaiJgwjyIthOImahDCKYSQwimENMojsIphJDiKYRqYJHYRLCSGEUwjUwWR2EUwj2EUwjUwRKxyCKSOQQmQagjkEUkcgiZBIaglQ6Ucb7RhaN8i+/a1NmP2G4H7wPnLigmGRsUyONubKp9WvTanv4E8j8DtCx7u5ujZ5P8A6VOPai0cg0BVtTn0sshRp1rW9U0XSou46x4qfLiOfnLZn+jKnV61bBV+zbn7PXO49FbmPQ/Oc2Hb2F7vxSvQqfFWU/qJ9D4m8p5LG217S+rXpLUA8CRxHwO4na4rddjWRuqfJ8n5ff0M2PGNkXGSPn7J4u/w912OQtqtvVHEdYbb+YPI+oll070iZfFFaN43t9qOHVrN76jyfn8952S7sbW/t2t763p3FFuaVF3H/wCHzlA1D0WUqvWrYGv2Tc/Zq53U/wBrcx8d/WLr4ri5Ue7yo6+H1X3zLePZW91sq3SHqe21Jc2L2XarRpUT1kqDYq5PH14AcZTzJWSsLnGXtWzvaRpXFI7OhIO3ykWdzHqrqqUK/Z8DJOTlJuXUIQhHAhCEJCBCEJCBN/pDUt1prIGvbotWlVAWtRbh1xvw2PcR3TQSfhkvXyVucZSerdo4qUlpruxKnfl8Iu6EJ1uM1te8KLakmj6Ns7g3dlQuTRqUe2pq/Z1RsybjkfOMYTMEsoLL1WIBI8DPGE+dNrfI7RWq2s9OUqj06uUppUQlWVqdQEEcwfdknGZzF5hqi429p3DUwC6ruCB47ECaTX2ikzlNr/HKqZJBxHIVx4H7XgfgZyOyu73C5Fa9uz0LqgxBBGxB5FSPuIM72Lw7Hy6XKqTUl4PXX9unvMdl065akuR9BsIlxNTpXUtrqKy66dWld0x+3ob8vtDxX8OR89w4nLnXOqbhNaaNCkpLaI7iKcR7xLwolMQwiWj2iWjogsSkckSndHJCZQ5O6PQRKRyRMgkOSPSJSPQRMg0VrUOhMZmmqXFLrWd45JarTG6ufFl/MbGbDRGNv8NiWxuQ6jihVJo1abbq6Nx9Rsd+HnN2kcv3xk8u2VXdSe18AVXFS7SM1EYBMFnr01qU2puCVYbEAkcPhMQ04N0mqq61yPVYHcoTseR6o3BlWls6TMdZ4zVD22Pt+xpdijkdYndjxJ3JMqc+g4TTxq2uml8Dj2+29hCEJpFhCEJCBCEJCBJ+DyNTE5a0v6Q3a3qh9vEb8R8RuJAjrehVuaq0rek9Wo3BUpqWJ9AIMlGUWpdC02ntH0R/1RgCAfpqwHkbhZ4dTYD+tY//ACFnBPoPL/0u+/xn/SH0Hl/6Xff4z/pPO/4PG/N+Bt9Ks/1O8NqbAn/msf8A5C/rKTr2w0/m6bX+Oy2OTIoOI7dQK4HcfteB+BnPPoTL/wBLvv8AHf8ASH0Llh/xl7/jv+kfj8Mqx7FOu3n+gE75TWnETjchdYy9pXdlUNKtTO4YfgR3jynZ9L6lttRWXWTaldUwO2ob8vMeK/h+PDuRlj0Rjcpe5inVxdRqHYENUuNt1QeBHfv4d818SxKrqnOT014/IXRZKMtI7K4iXj3iHnk4nQYl4l454lo6ILEJ3RyRCx6Q2UOSPSISPSJkEh6R6RCRyRMg0VjWWtaWnm9jtqPbX7IG2f6lMHkT4nyiui64vcouTy+RrvXrVaiUVZuSqoJIA7huw4DwnOtdXXtuq8jUDbqtXsl9FHV/KdX6NrT2TR9luNmrdasfiTt9wE7OVj142AtL1pa2/wCTLXOVl3uRaxCtWpW9F61xUSlSQbu7tsqjxJmg1Nq3GacpbXT9rdEbpbUz759f5R5mcd1NqzJ6krf6ur1LZTvTtqZ2RfPzPmZgwuFXZT7T5R8/oOtyI18urN30lanxmdr0qOLodbsn3e7K7drw2AA57Djtvtz5SinnLdpHQmR1CUuKgNpjyf8AfdeL/wBg7/XlNbrLT76czlay3ZqB9+hUbmyHlv5jiD6T1OLPGqaxapba+/tHPsU5fiSXU0UIQm4UEIQkIEIQkIEbb16ltWp1qFRqdWmwZHU7FSORBioSEO/6E1YmpcbtWYJkLcAV0B2DeDjyP3H4SyknxPzlc0XpnFYWxo3dh1q1e5oKzXLncspAOwHID9JYzPnuX3Pfy7leqdmvtdhdrqYMT4n5zk/SFrn2ntMThqx7D6txcK3+54qp/l8T3+nPPpE1s9z2mJwrN2HFbi4T+J4qp/l8T3+nOo6X01eahvxRoqadBNjWrMOFMfmfATucN4dCmHpOTy1zSfxfyRkvucn2IGOl9O3eor7saHuUU2NauRwQfmT3CdoxmMtcRY07Oxp9SknzY95J7yY3F4y0w9hTsrGn1KSePEse9ie8mPeY87iEsqelyiui+bG00qte8S8Q8c8S8yRGsS8S0a8U8bEBkZI9JHWOQxjKJCGPSRkPKPQxMgkSEMzq11tqFSu/1aSGo3oo3/KKQzU61u/ZNKZBwdmen2S/+xA/DeDXX3lkYebSLb0mzitao1xXeq59+oxZj5njL/mOkA2eOoYrTfurRorSN4w4nZQD1B3ce8/ITnZk/DW9ldXqU8ne+x23NqvZlz6ADvns8jHqs1KxbUfD+vE5cJyW1HxMbW1v8zfilbU613dVjvsN2Zj3kn8zOq6R6NrXH9S7znUu7kcRQHGlT9f5j93rNvpOppaxtRbYK8syWHvk1R2tT+7fYn022loXiN+7xnm+I8Wul+HWnBfs39DdTjxXrPmxigAADbYcAB3SodKGCTLacqXVNR7VYg1kPin76/Lj8JbgZr9Sv2enco/8tnV/+hnIxbJV3wnHrtGmyKlBpnzVCEJ9EOKEIQkIEIQkIElY2lbVb63p3tV6Vu1RRVdF6zKu/Egd8izoPQ9jLS9y93cXdFKr2tJWohxuFYt9bbxG3CZ8u9UUysfgHXDtyUTrlhZ0MdY0LO1DChQQIgZtzsPOOaesZgTPnrbk9vqdnpyPGJ8T84lz5mZsYpjDSKYt4lzGsYlzGxBYpzEuYxzEuY2ILFPFNGOYljHRBZHUxqnjEKY1TGyQKJCGPQyMpjkMTJBIkoZDzuHo53H+x3NarSTrh96W2+43233HLjJKmORoClKElKPVF6TWmc9u+i+txNjk6b+C1qZU/MbzSXmgNRW31bNbhfGhUVvu4GdkQxymbocZyodWn/6vpoU8at9OR873mMv7Ftr2zuKB32/a0iv4ibrSFpqTI3QpYK5uaKIffqiqy06fr3fDnO5A7r1TxU9x4j5TX5fNYrTdn2l49Ogp3KUaSgM579lH4x741ZdHu41bk/1/jQHoqi9uXIm4a1ubGxSlfZCrfVxxetUAX5Ad3ruZSdf68xy4+7w+NIu61dDSqVUb9nTB57H94+nDzlP1ZrzI57r21He0sDw7FG95x9tu/wBOUqJMbhcGan32R166Xz18EDbk8uzA8hCE9CYwhCEhAm5wGmcrqDtji7btFo7ddmcKATyG57/Kacc53XoqtUt9G29RVAa4q1KjHx49Ufcs5/EsyWJR24rm3odRWrJ6Zz2j0ZamqHZqFvTHi9wv5by/aA0bcaYqXNxd3dOrVr0wnZ0geqoB333PM/CXImYkzy+TxbJyIOuWkn5I3wx4Qe0BMwYwJmDGc5IeeMYpjPWaKYxiQJixiXMzcxLGNSBZg5iWMzcxLGNSBZgximMzYxLGOSBI6mNQyOpjVMa0CiQpjkMjKY5DFNBElDHI0iqY5WipIJMlKY1WkVGlX6Rs2+Ow4tbd+rXuyVJHMJ+98+A+JkpoldYq4+JJTUI7ZH1R0i07Q1LTBqtWspIa5Ybop+yP3vXl6zmV7fXN/cvc3ld61Z/rO53JiCZ5PYYuHTjR1Bc/PxObZbKb5npO88hCahYQhCQgQhCQh6Oc6z0cayxlHFW2Fvn9lrUiVp1ah/Z1NyTz/dPHv4ec5LPQTMuZiV5dfdzGV2OuW0fT/WnhM4dpTXeRwfUt65N3Yjh2Tt7yD7Dd3py9J1nCZ/HZ237bHXAcge/Sbg6eo/PlPIZfDbsV7a3Hz++h0q742dOptWMWzTwtFs0xpDAYxTNPWaKZoxIo8ZolmmTtEs0YkCzxzFMZ6ximMakCzFjFMZkximMakCRxGKYQjWUhqmNUwhFMtDVMaphCLkEhqmcf1xkXyOobkkns6DdjTHkOf37whOrwaKdspeSM+S32UivwhCeiMQQhCQgQhCQgQhCQgQhCQgR9pd3FlXWvaVqlGqvJ0bYiEJTSa0yHSdE65uL+7p43LkPUqcKVdV2JPgwH4y/M0ITynFseum9dha2jo485ShzFs0UzQhOah7FM0UxhCNQDFsYpjCEYihTGLYwhGIpn/9k="/>
          <p:cNvSpPr>
            <a:spLocks noChangeAspect="1" noChangeArrowheads="1"/>
          </p:cNvSpPr>
          <p:nvPr/>
        </p:nvSpPr>
        <p:spPr bwMode="auto">
          <a:xfrm>
            <a:off x="84645" y="-627063"/>
            <a:ext cx="3034510" cy="12858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152" name="AutoShape 8" descr="data:image/jpg;base64,/9j/4AAQSkZJRgABAQAAAQABAAD/2wBDAAkGBwgHBgkIBwgKCgkLDRYPDQwMDRsUFRAWIB0iIiAdHx8kKDQsJCYxJx8fLT0tMTU3Ojo6Iys/RD84QzQ5Ojf/2wBDAQoKCg0MDRoPDxo3JR8lNzc3Nzc3Nzc3Nzc3Nzc3Nzc3Nzc3Nzc3Nzc3Nzc3Nzc3Nzc3Nzc3Nzc3Nzc3Nzc3Nzf/wAARCACHAPADASIAAhEBAxEB/8QAHAAAAgIDAQEAAAAAAAAAAAAAAAMEBgIFBwEI/8QAQBAAAgEDAgIHBAcHAwQDAAAAAQIAAwQFBhEhMQcSE0FRYXEUIoGRFTJiobHB0SNCQ1JVcpQkM0UWRFOCkrLh/8QAGwEAAgMBAQEAAAAAAAAAAAAAAgMAAQQFBgf/xAAyEQACAgIAAwQIBgMBAAAAAAAAAQIDBBEFITESE0FRFCIyYbHB0fAjU4GRoeEVUvFx/9oADAMBAAIRAxEAPwCIojVEwURqieObOmjNRGqJgojlEU2WZKI1RMVEagi2wkZKIxVgo+6ajJarwmL3W4vkeoP4dD9o33cB8TBjCdj1BbfuLbS5tm8VZmqyiW/SbjnvezrWNxStjyrdYMwPmvh6Ey7YzIWWUtxcY+5p3FLvKNy8iOY+Mu/FvoW7I6KhZCfsskhZmFmQWZBZkbGGIWehZntsCe4cz4TWXmosJZErdZWzRhzXtQx+Q3lxjKb1FbI2l1Nj1Z71ZW31/pdDt9J9b+2i5/KeL0g6XY7fSJHrQf8ASN9Dyfy5fswe8r80WTqzwrIFhqLCZFgtllLWqx5J2nVb5HYzaEeXziZxlB6ktP3hJp9BJWYFY8iYlZSZehBWYMseVmDCEmUR2EWyyQyxTCMTKI7CLYSQwimEYmCyOwimEkMIphGpgsjsIphJDCKaMTKFKI1RMFjVEtlIYojVEwQRqiKkEhiDeULL9IlalUqUMfYCmyMVL3B3II4H3Rw+ZM6AgnIukTHewajrOo2p3SisvqeDfeDN3DK6bbXGxb5chV8pRjuJrcnqHLZXcXt9VdD/AAweqn/xHCYYzB5PLNtj7KtWH8yrso9WPCa7jLfp3X+UxS06F1te2i8AlQ7Oo+y367z0Nqsqr1jxW/Lp9/wY4tSl67Npiei67q9V8reU7de+nRHXb58h98vWA0jiME4q2VBzcbbGtUqEtt3+A+6eaf1XiM6FS0uAlwf+3re6/wAO4/CWECeSzM3Mk3C1te7p/wBOhVVWluPMFEo+sOkK3xFSpZYpEurxD1alRv8AbpHw4fWPly/CbLpFzj4PTzG2cpdXTdjSYc14bsw8wPxnCCTvzmvhPDYXrvrengvMXkXuHqx6m0y+o8vmGJyF9Wqqf4fW6qD0UcJq955CephCMF2YrSMDbfNnu8N55CEUe7yw4HWWbwrKtvdtVoD+BX3dPh3j4Suwi7KoWx7M1tFxk4vaZ3vSmtMdqICgP9Nfbcbdz9b+w9/pzllInzHSqvSqLUpuyup3VlOxB8QZ2/o61U2obB7e9IN/agddv/Kp4BvXuPwM8txThXo672r2fFeX9HQoyO36supaiJgwjyIthOImahDCKYSQwimENMojsIphJDiKYRqYJHYRLCSGEUwjUwWR2EUwj2EUwjUwRKxyCKSOQQmQagjkEUkcgiZBIaglQ6Ucb7RhaN8i+/a1NmP2G4H7wPnLigmGRsUyONubKp9WvTanv4E8j8DtCx7u5ujZ5P8A6VOPai0cg0BVtTn0sshRp1rW9U0XSou46x4qfLiOfnLZn+jKnV61bBV+zbn7PXO49FbmPQ/Oc2Hb2F7vxSvQqfFWU/qJ9D4m8p5LG217S+rXpLUA8CRxHwO4na4rddjWRuqfJ8n5ff0M2PGNkXGSPn7J4u/w912OQtqtvVHEdYbb+YPI+oll070iZfFFaN43t9qOHVrN76jyfn8952S7sbW/t2t763p3FFuaVF3H/wCHzlA1D0WUqvWrYGv2Tc/Zq53U/wBrcx8d/WLr4ri5Ue7yo6+H1X3zLePZW91sq3SHqe21Jc2L2XarRpUT1kqDYq5PH14AcZTzJWSsLnGXtWzvaRpXFI7OhIO3ykWdzHqrqqUK/Z8DJOTlJuXUIQhHAhCEJCBCEJCBN/pDUt1prIGvbotWlVAWtRbh1xvw2PcR3TQSfhkvXyVucZSerdo4qUlpruxKnfl8Iu6EJ1uM1te8KLakmj6Ns7g3dlQuTRqUe2pq/Z1RsybjkfOMYTMEsoLL1WIBI8DPGE+dNrfI7RWq2s9OUqj06uUppUQlWVqdQEEcwfdknGZzF5hqi429p3DUwC6ruCB47ECaTX2ikzlNr/HKqZJBxHIVx4H7XgfgZyOyu73C5Fa9uz0LqgxBBGxB5FSPuIM72Lw7Hy6XKqTUl4PXX9unvMdl065akuR9BsIlxNTpXUtrqKy66dWld0x+3ob8vtDxX8OR89w4nLnXOqbhNaaNCkpLaI7iKcR7xLwolMQwiWj2iWjogsSkckSndHJCZQ5O6PQRKRyRMgkOSPSJSPQRMg0VrUOhMZmmqXFLrWd45JarTG6ufFl/MbGbDRGNv8NiWxuQ6jihVJo1abbq6Nx9Rsd+HnN2kcv3xk8u2VXdSe18AVXFS7SM1EYBMFnr01qU2puCVYbEAkcPhMQ04N0mqq61yPVYHcoTseR6o3BlWls6TMdZ4zVD22Pt+xpdijkdYndjxJ3JMqc+g4TTxq2uml8Dj2+29hCEJpFhCEJCBCEJCBJ+DyNTE5a0v6Q3a3qh9vEb8R8RuJAjrehVuaq0rek9Wo3BUpqWJ9AIMlGUWpdC02ntH0R/1RgCAfpqwHkbhZ4dTYD+tY//ACFnBPoPL/0u+/xn/SH0Hl/6Xff4z/pPO/4PG/N+Bt9Ks/1O8NqbAn/msf8A5C/rKTr2w0/m6bX+Oy2OTIoOI7dQK4HcfteB+BnPPoTL/wBLvv8AHf8ASH0Llh/xl7/jv+kfj8Mqx7FOu3n+gE75TWnETjchdYy9pXdlUNKtTO4YfgR3jynZ9L6lttRWXWTaldUwO2ob8vMeK/h+PDuRlj0Rjcpe5inVxdRqHYENUuNt1QeBHfv4d818SxKrqnOT014/IXRZKMtI7K4iXj3iHnk4nQYl4l454lo6ILEJ3RyRCx6Q2UOSPSISPSJkEh6R6RCRyRMg0VjWWtaWnm9jtqPbX7IG2f6lMHkT4nyiui64vcouTy+RrvXrVaiUVZuSqoJIA7huw4DwnOtdXXtuq8jUDbqtXsl9FHV/KdX6NrT2TR9luNmrdasfiTt9wE7OVj142AtL1pa2/wCTLXOVl3uRaxCtWpW9F61xUSlSQbu7tsqjxJmg1Nq3GacpbXT9rdEbpbUz759f5R5mcd1NqzJ6krf6ur1LZTvTtqZ2RfPzPmZgwuFXZT7T5R8/oOtyI18urN30lanxmdr0qOLodbsn3e7K7drw2AA57Djtvtz5SinnLdpHQmR1CUuKgNpjyf8AfdeL/wBg7/XlNbrLT76czlay3ZqB9+hUbmyHlv5jiD6T1OLPGqaxapba+/tHPsU5fiSXU0UIQm4UEIQkIEIQkIEbb16ltWp1qFRqdWmwZHU7FSORBioSEO/6E1YmpcbtWYJkLcAV0B2DeDjyP3H4SyknxPzlc0XpnFYWxo3dh1q1e5oKzXLncspAOwHID9JYzPnuX3Pfy7leqdmvtdhdrqYMT4n5zk/SFrn2ntMThqx7D6txcK3+54qp/l8T3+nPPpE1s9z2mJwrN2HFbi4T+J4qp/l8T3+nOo6X01eahvxRoqadBNjWrMOFMfmfATucN4dCmHpOTy1zSfxfyRkvucn2IGOl9O3eor7saHuUU2NauRwQfmT3CdoxmMtcRY07Oxp9SknzY95J7yY3F4y0w9hTsrGn1KSePEse9ie8mPeY87iEsqelyiui+bG00qte8S8Q8c8S8yRGsS8S0a8U8bEBkZI9JHWOQxjKJCGPSRkPKPQxMgkSEMzq11tqFSu/1aSGo3oo3/KKQzU61u/ZNKZBwdmen2S/+xA/DeDXX3lkYebSLb0mzitao1xXeq59+oxZj5njL/mOkA2eOoYrTfurRorSN4w4nZQD1B3ce8/ITnZk/DW9ldXqU8ne+x23NqvZlz6ADvns8jHqs1KxbUfD+vE5cJyW1HxMbW1v8zfilbU613dVjvsN2Zj3kn8zOq6R6NrXH9S7znUu7kcRQHGlT9f5j93rNvpOppaxtRbYK8syWHvk1R2tT+7fYn022loXiN+7xnm+I8Wul+HWnBfs39DdTjxXrPmxigAADbYcAB3SodKGCTLacqXVNR7VYg1kPin76/Lj8JbgZr9Sv2enco/8tnV/+hnIxbJV3wnHrtGmyKlBpnzVCEJ9EOKEIQkIEIQkIElY2lbVb63p3tV6Vu1RRVdF6zKu/Egd8izoPQ9jLS9y93cXdFKr2tJWohxuFYt9bbxG3CZ8u9UUysfgHXDtyUTrlhZ0MdY0LO1DChQQIgZtzsPOOaesZgTPnrbk9vqdnpyPGJ8T84lz5mZsYpjDSKYt4lzGsYlzGxBYpzEuYxzEuY2ILFPFNGOYljHRBZHUxqnjEKY1TGyQKJCGPQyMpjkMTJBIkoZDzuHo53H+x3NarSTrh96W2+43233HLjJKmORoClKElKPVF6TWmc9u+i+txNjk6b+C1qZU/MbzSXmgNRW31bNbhfGhUVvu4GdkQxymbocZyodWn/6vpoU8at9OR873mMv7Ftr2zuKB32/a0iv4ibrSFpqTI3QpYK5uaKIffqiqy06fr3fDnO5A7r1TxU9x4j5TX5fNYrTdn2l49Ogp3KUaSgM579lH4x741ZdHu41bk/1/jQHoqi9uXIm4a1ubGxSlfZCrfVxxetUAX5Ad3ruZSdf68xy4+7w+NIu61dDSqVUb9nTB57H94+nDzlP1ZrzI57r21He0sDw7FG95x9tu/wBOUqJMbhcGan32R166Xz18EDbk8uzA8hCE9CYwhCEhAm5wGmcrqDtji7btFo7ddmcKATyG57/Kacc53XoqtUt9G29RVAa4q1KjHx49Ufcs5/EsyWJR24rm3odRWrJ6Zz2j0ZamqHZqFvTHi9wv5by/aA0bcaYqXNxd3dOrVr0wnZ0geqoB333PM/CXImYkzy+TxbJyIOuWkn5I3wx4Qe0BMwYwJmDGc5IeeMYpjPWaKYxiQJixiXMzcxLGNSBZg5iWMzcxLGNSBZgximMzYxLGOSBI6mNQyOpjVMa0CiQpjkMjKY5DFNBElDHI0iqY5WipIJMlKY1WkVGlX6Rs2+Ow4tbd+rXuyVJHMJ+98+A+JkpoldYq4+JJTUI7ZH1R0i07Q1LTBqtWspIa5Ybop+yP3vXl6zmV7fXN/cvc3ld61Z/rO53JiCZ5PYYuHTjR1Bc/PxObZbKb5npO88hCahYQhCQgQhCQh6Oc6z0cayxlHFW2Fvn9lrUiVp1ah/Z1NyTz/dPHv4ec5LPQTMuZiV5dfdzGV2OuW0fT/WnhM4dpTXeRwfUt65N3Yjh2Tt7yD7Dd3py9J1nCZ/HZ237bHXAcge/Sbg6eo/PlPIZfDbsV7a3Hz++h0q742dOptWMWzTwtFs0xpDAYxTNPWaKZoxIo8ZolmmTtEs0YkCzxzFMZ6ximMakCzFjFMZkximMakCRxGKYQjWUhqmNUwhFMtDVMaphCLkEhqmcf1xkXyOobkkns6DdjTHkOf37whOrwaKdspeSM+S32UivwhCeiMQQhCQgQhCQgQhCQgQhCQgR9pd3FlXWvaVqlGqvJ0bYiEJTSa0yHSdE65uL+7p43LkPUqcKVdV2JPgwH4y/M0ITynFseum9dha2jo485ShzFs0UzQhOah7FM0UxhCNQDFsYpjCEYihTGLYwhGIpn/9k="/>
          <p:cNvSpPr>
            <a:spLocks noChangeAspect="1" noChangeArrowheads="1"/>
          </p:cNvSpPr>
          <p:nvPr/>
        </p:nvSpPr>
        <p:spPr bwMode="auto">
          <a:xfrm>
            <a:off x="84645" y="-627063"/>
            <a:ext cx="3047206" cy="12858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158" name="AutoShape 14" descr="data:image/jpg;base64,/9j/4AAQSkZJRgABAQAAAQABAAD/2wBDAAkGBwgHBgkIBwgKCgkLDRYPDQwMDRsUFRAWIB0iIiAdHx8kKDQsJCYxJx8fLT0tMTU3Ojo6Iys/RD84QzQ5Ojf/2wBDAQoKCg0MDRoPDxo3JR8lNzc3Nzc3Nzc3Nzc3Nzc3Nzc3Nzc3Nzc3Nzc3Nzc3Nzc3Nzc3Nzc3Nzc3Nzc3Nzc3Nzf/wAARCACLALsDASIAAhEBAxEB/8QAHAAAAQQDAQAAAAAAAAAAAAAAAAMFBgcBBAgC/8QASRAAAQMDAQQFCQQHBgQHAAAAAQIDBAAFEQYHEiExE0FRcZEiMkJSYaGxwdEUcoGiFSMzQ5LC4SRTYmNzghYmRWRUg7Kzw9Li/8QAGgEAAgMBAQAAAAAAAAAAAAAAAAIBAwQFBv/EADIRAAEDAgQCCAUFAQAAAAAAAAEAAgMEEQUSITFBURMiMmFxgbHBFJHR4fAVM0JSoXL/2gAMAwEAAhEDEQA/ALxooooQiisZozQhZorGaM0IWaKxmjNCFmisZFGRQhZorG8O0VjeHbQheqK87wo3x2GhC9UV53/YaN4+rQheqK87x9X30b3bihC9UUmXMcygd5rwZDeQOlbyTjzqEWKXopPpQFBKuBPKvYORQhZooooQivKlYr1Wm46RMbR1KJHuoQmm5azsNtlORpdwQHm+C0IBUUnsOBzptc2maZQcfa31H/DHV9KpbUrikX65IyeEp3OePpGmreUfSNZDUOBsvTQ4LC5gc4nUK9l7UtPgeQJi+5nHxNa7m1izpH6uDPX3BA/mqrdLaauWpJRZgt/q0kdK+vzGx8z7BUomaY0Zb3kQZmo5TlwUoIPQICkoV2EAHHcTTB8hF1W+hoo35DcnkNfRP7m1+CPMtEo/eeSK13NsTf7uzfxSsfBNQDV2nZOmrt9hecS+FoDjTiBjfSTgZHUcim6XabjDabflwJLLTnmrcaKQfxNVullC1R4dQOaHDY7alWQvbFI9Czx098lR/lpFW2Gf6Nsij/zFH5VX8az3KZDfmRYbzkVji68lPkp7fCto6WviWIry7c+hqW6lplShjeUrlkcx+IqBLKU5ocPadQPn91L3Nr13PmQYae/ePzrVc2tajJO4iCgf6JP81azWzW9O3KVES7HKI7e8t4E7pVjO4Pbyz1DIrSm6OkW/SbN+ny22enx0cRSDvqB5cc9nHGOAozTJWsw24AA191vubU9Tr81+Mn7scfM1qubSNWOf9U3PuR2/mk0tL0KqDor9Pz5q476gFIilrOQo4SDxyCefspp0NFiTdW22LcGUvRnlqQtCuRJQrHvxSky5gCVY2OiMb5GMBDb8OS2Va/1Ws4N6f/BtA/lpFetdTqPlXuZ/EB8BU6maLtjWlNQlERsTWpL5jOkeUhCVApA9mOFaOotDs3HUkz9HuwrZAjJZbJKPJLi8YGB1kkeIp3RyAbqhlVREnqAeQ7vqoW5qq/uHy7zNJP8AnEVqLvN1WfLuc4k9shf1qUG2x7fbZWmJLrH6Xk3dpjfCd5TbRCTvg88EkcM9dbsvZe80tlDN7ZeUqYIzw+zkBolO9nzuJ5cPbzpOjkOyv+JpWdoActNxz2UDcnTHP2kuQv7zqj86QSopWFg+VnOevxqVay0kzYYMedCuCpcd19cZQca3FJcQSD18RlJqJ0jg5psVqhkjmZmZsugdP3J5zTmnXnnFLcdjYWsqyVEYGT7amMdW+2DVdabWVaL02vPm9Ig+J+lWDAOWE91dFvZC8VUC0rh3lbNFFFMqUU2yuFwj/f8AlTlTZOyJcY/5ooQueNaI6PVd1T/3S/jTKBk86kW0Ebus7uP+4J9wPzpu042w9qG2NSiAwuW0HM8ineGQfZXLcOvZe7heG0zXcgPRW1oGTa5mhjbLXcEQp4aIkOEALQtXNXEjPsPd2UxP6CjNsuStNX1FxucIpeLB3Fcj8eBxnmRTbtB02tWsUwrDZ1IQ60lSAyghKySd455Dq7Kd5suNs70uu1RXm3dQTUhT6kcQzkYP4AZA7TxxWr/oaBcUNIIfA+7nm+XTzueSVs0jdgPa51ahLz6AGITJTjeIyAQnqJJPHq4mna3as/TOibpcL7b2AwyFI8rzH1dSQD2ZA586iqbpYtRaastpnXc2xcD9slxskOgDG8lXLPf28qRueoIN5uFttdvhyV6at60kssMlS3yOtQ7Dw4HjxJoDrcVDqfObOaQQfAADgPFSZ69P6b0Cwq4tsmfP4x4qGwltlPV5I6gME55k4pDQN4uM+PIuV/mrXbLShTgU4Mlx05UST17qTgAcPK9lR7WjV/1Ve1zmLVLahtIDcZL6A1hPWSFEcSflXp5Nya0i3p5yRZoDHSlx11yeN93iTggA9eOXUMUZzm8E3w8ZhsbZnHXuCSs+oLnqbXjH9qcjszHS0WknASyPKKO8hPE8+NSvUKVXXVbTs9nFsgPJjQIyuUuScZwPVSeZ7E99V6xb7NCebdd1QkPtKCh9iiOKII60rO6KnukpECc9K1PNuF0mt2hlQS9LQhKASk726lPHIHxHOojJOhTVbGMIfGLAC2xH5fZNm2e9F6bDsravJjo6V4J5FZ4DwGT+NQXTkkw7/bpHLcktk+wbwHzpyvGo4FwuUieLCyuU85vqclSXHB7BugpHLhj2VHlulTi3EhKFKUVgNjCUnOcD2CqZHXfmuujSQFlP0RFtP9K6NuLaTcEQzjdmtSDjtOEf1pkVJZMzVpkNrdbjPx3NxtQSoqSEkAE8OYFRO4bTWZN5s89qA8lEEOdK2pQ/WbyN3hTTF150N7vEt+3pfhXXHSx1ObqkYHDChWgzMvoVxI8NqA0kt4e/0WdUuvDaY2/JimK4qVGWWisKxxTxyOHVU0uepFQteGwfZQUyLgw+JHSY3coSMbuPZ21V9/v797vy7w60204VIUltJJACeQz199ZveppV21Gm+qaaZlIU2tARkpBRjHPuFVCUC9jxXSdROkDA8bNI8+Cmu1FT7li3URY7MNi7OJBQ4pS1LIWSojGACSfdVXVI9SayuWooSIstqIy0l3plJjNlO+vGMqyTmo5Vcrg51wtVDC+GHI7dXLo5RXs/s6utEtxPvVVjWw5jp7hVa6GUF7O4v+XOUPEn61Y9qOYye4Vvj7AXkq0WqHjvK36KKKdZkU2XPg6yexxPxFOdNt24BB7FA++hCoXaYjd1zdh2upPi2g1Fh1jGamO1hro9bzzjzw2v8iR8qicRlyTJaYYALrq0toB61E4HxrmSDrkL3VG4fDMJ5D0TyxrHUceL9navElLO7ugEgnHeRmmhD6jKEh0B9zpOkX0p3ukOcne7c1fNm0XpzTds+0To0d1xlG+/Lk+VggcSM8EjurZf07pbVFtLrUOI606CEyY6QlSSD1Ee0Vf0DyNTquV+rU7HEtj6vE6KsRr6Eyx0UPTEOGfXYcSD70GkJGvFSUgOQpJAGMJujyB4I3RTtoKwswdocy1XBluSGGXUpDiQQrBQUqwevBpy202+LFtltXFjtM5fUk9GgJz5Ps7qCH5SSUwdSipbE1l83G5VfP3e3uul39AQ1uH0n5D7hPiutq3ypk4gW7Stuf6v1UJ1wDvO+RTVY4P6SvEKCThMh5LajnkCeP44zXRNwkwtKafW81G3YsVACWWQAT1Adn41EbC/UlWV07KVzWNbdx7yqPmy7tbcKmaagRACAFrteBn2KPCtSfqe83K3ptanG0RCoYjxmQgKOeAwOJ49VX1aJ0LVmnkyVxsxpQWhbLwBxglJB8DVeaB0/Eja/uUZaCsW3e6He44JIwe8A86Z0RuLHQrPDWxFrzJHZzNfZRSHs+1RLa6ZNtU0kjI6ZaUk/hn4003nT90sS0IusJbG/ncXwKVY7CKvHW+r16Zk29lEVLwlFZUpSsbqUlIOO0+VW/rK3MXbS09l1GcsFxB60qAyCPxoMDDcDcJY8XqA5rpGjK5UbZNFX2+QUzbdFQuOolIWpwJ4g4NOiNlmp1cS1ET95/8ApVibIVhWj0gejIcHjg/OtPVe0ldgvL9tTbA8WsfrFPbuQQD2VIhjDblM6vrHzuihANlX0TZ7epV3mWtDkJEmGhC3St1W6QrOMEJOeVOqdkN/I8udbE9gC3D/AC1ItnWoDqLWF3nKZEcuxGh0YXvY3VY5/jTjtE1VcdOTrWIQZLD5V0qXWyonBTwBzw4E1Aijy5kktbWiboRYG3sqn1NpC7aZ6M3JtstOndQ8ysqQT2cQCD+FMFdHa7itztGXVKkggRVvJ4clJG8D7q5xJzg1VNGGO0XRw6rdUxkv3CtjZy5v6BmJ/urgn3hJ+dWdZjmKnuFVZswVvaMvbfqSm1+IT9Ks+xHMZHcK2RHqBebxEWqnjvTrRRRVixIptvI/s5NOVN93GYx7jQhUptiRu6xWr14rSv8A1D5VFLCd2+21Xqy2j+cVMdtCMakiO9a4SB4FX1qE2pW5dIa/VfQfzCudJ+4vaUZvRN8F0Nr9G9ou8DPKMo+BB+VNGyBe/pIp9SU4OJ7j86fdZDpNH3kH/wAC6fyE1S+m9dXLTcJ6HBaYWhbpcJdScgkAdvsrW9+V4JXBpaZ89K5ke+b2U6i4Z20ugfvI6j35QP8A60pttRvWCAsdUojxQqoro2+yb3tIgXCb0YedCmz0ad0YDasdZqZ7ZUBWlG1D0ZaPeCKgEFhKuLHQ1kLXb2A9VUOl1lvUdrUOBExkeKwPnV67R072i7oetLQV4EGqEtC+iusNfqyWleC0mug9eI6TR13SOf2VfwpYeyQrsV0qYj+bpr2Tq3tFsj1ZDw/OT86atPLSztYvzRIBcTkDt8ls/Ot/ZCr/AJWW36slz34PzqEa2mv2XaPKnRFbrqVsujjwI6NIIPsIBFNezGlZWRmSqnjG5B9VI9tUGQ7Et9wZbKm4wdbcIHmle6UnuynHeRU1kzIy7EsKkNDfi8iserSdnudu1VZOkQlLjLyNx5hfEoJHFKhVLa70i7pu4FSU78F9ZLDu7y5ncPtA6+upcct3DW6WmjFRlp5Dlc0m3erC2LOFWmpaD6Ew8OzLaD9ahG1WI85rSUWmXF5abPkIJ6vZUv2JLzabmjPKUD4oH0qW3rU9is0oR7pMaZfKAsJKCTunOOQ9h8KiwdGLlOZ309c9zG5u5VbsaQ7H1a+08hbZXBWSlaSknC0YPH8aeduKSItqdHNK3Bn/AGg/Ktu13m3Xraq1LtT/AEzCrWppSgkp8oKJPAgdWK87cUZstuX2SVp8UH6VFrRkBWF5fXxucLEjb5qaT0/adMvpPHpYKx4oNcxjzR3V07bFB/TsVQ4hyIn3oFcxJyAAeYGKrqdgrsF0Mg71ZeydZVY9TNdSW2Vjv8v6CrU08rMZJ9gqqNkJ3oupWhzVDQfDf+tWnptWYqO6roOwFzMVFqt3l6BPtFFFXLnorSugzGVW7WpcRmOruoQqc20JzcLS560T4H+tV02vo3Er9Ug+Bqy9siDiyOdsZafemqyPmnurnzfuFeywzWjb5+pXTt1R0+npaBx34ah4ornO32i4XJJMCI/J3QArokZwfbXRzJD1hQocekiA+KKgOxTCGbq315aJ8FCtMjA4gFcWhqXU0Urmi5BCiGi7fMtOuLO3cIzsdxTuQhwYJSUKGfjVl7XEb2jHleo+yfzY+dNetAGtpWnXj1pSD/EofzU97UkFzRE8DmlTSvBxNQG5WuATSzmaoglPG3qqFjq3JKVH0VA+BrpHU6el0xch60Rw/lNc2OJUkLPYCa6XmD7Rp54f3kNXvRUQbFaca0fE784KI7G3AuxTUZ82X8UJNMOt7Iq97SUwGnksrfjoUFrTvAYCuofdpy2Irza7ig/3zavyAfKl76QztdsjnLpWQg/wuU27As2Z0VbKW72PpdNqbPP2cKYuonolMOupZkMJbKQpJzx5niOr+tT+5QoOqdPltWHI8toONOY4jIylQ7Dypg2uJzpIrHNMlo+/Hzp22fr39G2jsTHSPDhTgAOyDZZZnOfC2oJ617e6imxlJYN6jLOVNvJCiOsjeSfhUd22IKNVRV9S4CB+IWv61ItlytzVGqGOpL6v/dcFI7XNPXW8XS3u2uA7JCGFIWUY4eVkcz7TVZ1i0W6KQMxHM8209lEdky9zW8MH023E+KanW25P/LMFXZPSPFtyodo6w3ixaysrtzgORm3nlNpUsp4ncUccDVk7TbTLvOmvstvjqkSEyG3EoSQDwyCeJHUaiMHoyFNXKwV8cgItot/Rqy9pCzqJyVQ2gf4Rmuc7ijorhKbHoPLT4KNdHaUhv2rTFvhzsJejsBLgByEnnzrnS7uoeu015ogtuSXFII6wVHFLUdlqfCCDPLbb7qc7HDmbeGvXhH4n61aOllAxUe0Cqn2NLxqiQ11Lguficpq1NKH+zoHZVlOeosGLttVHwCk1FFFXrmIrXnDLCq2KQmDLJ7qEKptsKc2yxr/1U/D6VVYAJweAPCrZ2uI3rBZldkh1PuP0qp+XHHdWCo7ZXr8IN6UDx9V0foqezddJ25xDiVKEZLToB81aU4UPca1dG6TVpl6etUtL/wBpUNwJQUhCRnGeJyeNUZZ79dbI4pdrmuxivzwnBSr/AGkEU5ytfaplNlt27uhBGD0aEIJ/EJBq0TtIFwsMmET5nCNwyuUx17dY720CzNsLCzEW224Qc4UpwHHeOHjVnXGDFuUNyJOaS7HcAC0KPA4Oa5dLq9/f317+d7ezxzzzntz10q5PmO/tZb6x/jdUc+JpGz2JNt1fLhBc1ga62UK+blo/TDFsllu1wm1hle6rHEHdPbWdCaog36xx2XHW0TG2g28wpYBPDGQOsGufCATkgE+2g4VwIqfiBfQIODlzMr5CTwK6Rt1usOkoklcdxqIy4rpHFOv5AwOrJ4AdgqotVayM3WbN3twyzCUkR9794Ek5J7Acn8MVC8AHyQPCg5pXzkiwFlfTYY2JxfI7MSugYWstLahtoRMlRkpWB0sWZgEHsIPPj11r3vaBp2x2ws2p9iS8hO6xHj8UgjlkjgBVDcOvFeSQOseNSal1tlSMFhDrlxtyU42f6vi2C7XKbdulWZac/qEAkrKio8zw5mpovbBYQSEwLmr2ltsZ/PVKI8o7qfKPYKXTDlL8yM8rubJ+VI2Z4Fgr58OppX537+Ksa/7TLfcp1okRoEtIgSi8sOFI307pTgYJ48acnNscXk3Z3j955PyqrUWi5ufs7bNV92Os/Klk6dvq8btkuZz1/Y3MfCp6WRIaCisAeHepRqjabcb3DdgxY7cJhwFLigsqWtPZnAAqBnsHwqQNaJ1M75lklj7yQn4mnaFoK79ChMqwTlO58pQktJTjPfmlIkedVYySlpm2YQPP7rGyBe5rWOk/vGHE+7Pyq2dLeSCnsWR76h2i9Ey7RqJi8TWUwYkVtZKXJAWpaikjjjgBg58Kl2l1hxa1o8xTilJJ6wTkVrgaWt1XAxSZks2ZhvoFLKKwOVZq5c1FJSRlpXdSteXBlJHsoQoRqSyI1HakQG5TTMuLI6ZtLvJXAjB68HNR+RoS4OsLbX/w3EC0FJU2zg4I6j1GpXqKy/a8kDj1Goe9o1S3CpSM94pCwE3K1RVk0TcrDoms7MmWh/aNU2prvP1UK8nQNibUOm1xbQOxCEn/AOSndvRf+AD8K2EaM/w+6k6BnJX/AKrV/wBv8H0TKNG6OScvaw3+3om0/Q1kaa0E0Tv32e991H0RUgRo0er7qXRo5HqjwpuiZyVZxKrP8yo4m1bOmxhTt0e7krHyFZMXZ4jzbXdnvZ0ih/MKlKNHN9aAaWRpFoegKno2ckhrag/zPzURS5oVv9npSc5/qPf/ALNKpuel2/2GiGlf6ro+hqXp0myPQFLI0syPQHhU5G8lWamY7vPzUL/TdqB/UaGtYxyK90/yVsI1S62MR9MWxoexP9KmSdMsD0B4UqjTjA9EVNgEhled3FQv/i29fubZbW+5kn50HVeqVDyEQm/uxvqanKdPMD0U0qmxMD0U1Nktyq9VqDV7nKcEfcjN/MGkzcNXuedd5P8AtbbHwTVlCysj0U17FoZHopoUKsSrVDgwu7Tj/vx8K8G33139pcZx731fWrUFsZHoivYt7I9GhCq+Jp+c64PtLz7oznDi1KHvNT+w28xWkgjBFOiYbSOQpdCQkYAxQheqKKKEIooooQvCm0q84A14+zNZ82lqKEJIR2x6NZ6FHq0pRQheA2kchWdxPYK9UUIWN0dgowOwVmihCxgdlZxRRQhFFFFCEUUUUIRRRRQhFFFFCEUUUUIRRRRQhf/Z"/>
          <p:cNvSpPr>
            <a:spLocks noChangeAspect="1" noChangeArrowheads="1"/>
          </p:cNvSpPr>
          <p:nvPr/>
        </p:nvSpPr>
        <p:spPr bwMode="auto">
          <a:xfrm>
            <a:off x="84645" y="-566738"/>
            <a:ext cx="2094954" cy="11715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 name="Title 27"/>
          <p:cNvSpPr>
            <a:spLocks noGrp="1"/>
          </p:cNvSpPr>
          <p:nvPr>
            <p:ph type="title"/>
          </p:nvPr>
        </p:nvSpPr>
        <p:spPr/>
        <p:txBody>
          <a:bodyPr/>
          <a:lstStyle/>
          <a:p>
            <a:pPr lvl="0"/>
            <a:r>
              <a:rPr lang="en-US" dirty="0" smtClean="0"/>
              <a:t>The Sales Cycle</a:t>
            </a:r>
            <a:endParaRPr lang="en-US" dirty="0"/>
          </a:p>
        </p:txBody>
      </p:sp>
      <p:sp>
        <p:nvSpPr>
          <p:cNvPr id="25" name="Rounded Rectangle 24"/>
          <p:cNvSpPr/>
          <p:nvPr/>
        </p:nvSpPr>
        <p:spPr>
          <a:xfrm>
            <a:off x="3250353" y="1219200"/>
            <a:ext cx="2640912" cy="5130800"/>
          </a:xfrm>
          <a:prstGeom prst="roundRect">
            <a:avLst>
              <a:gd name="adj" fmla="val 3206"/>
            </a:avLst>
          </a:prstGeom>
          <a:gradFill flip="none" rotWithShape="1">
            <a:gsLst>
              <a:gs pos="0">
                <a:schemeClr val="bg2">
                  <a:lumMod val="85000"/>
                </a:schemeClr>
              </a:gs>
              <a:gs pos="100000">
                <a:schemeClr val="bg2">
                  <a:lumMod val="95000"/>
                </a:schemeClr>
              </a:gs>
            </a:gsLst>
            <a:lin ang="1332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7" name="Rounded Rectangle 26"/>
          <p:cNvSpPr/>
          <p:nvPr/>
        </p:nvSpPr>
        <p:spPr>
          <a:xfrm>
            <a:off x="423223" y="1219200"/>
            <a:ext cx="2640912" cy="5130800"/>
          </a:xfrm>
          <a:prstGeom prst="roundRect">
            <a:avLst>
              <a:gd name="adj" fmla="val 3206"/>
            </a:avLst>
          </a:prstGeom>
          <a:gradFill flip="none" rotWithShape="1">
            <a:gsLst>
              <a:gs pos="0">
                <a:schemeClr val="bg2">
                  <a:lumMod val="85000"/>
                </a:schemeClr>
              </a:gs>
              <a:gs pos="100000">
                <a:schemeClr val="bg2">
                  <a:lumMod val="95000"/>
                </a:schemeClr>
              </a:gs>
            </a:gsLst>
            <a:lin ang="1332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30" name="Rounded Rectangle 29"/>
          <p:cNvSpPr/>
          <p:nvPr/>
        </p:nvSpPr>
        <p:spPr>
          <a:xfrm>
            <a:off x="6111341" y="1231900"/>
            <a:ext cx="2640912" cy="5130800"/>
          </a:xfrm>
          <a:prstGeom prst="roundRect">
            <a:avLst>
              <a:gd name="adj" fmla="val 3206"/>
            </a:avLst>
          </a:prstGeom>
          <a:gradFill flip="none" rotWithShape="1">
            <a:gsLst>
              <a:gs pos="0">
                <a:schemeClr val="bg2">
                  <a:lumMod val="85000"/>
                </a:schemeClr>
              </a:gs>
              <a:gs pos="100000">
                <a:schemeClr val="bg2">
                  <a:lumMod val="95000"/>
                </a:schemeClr>
              </a:gs>
            </a:gsLst>
            <a:lin ang="1332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pic>
        <p:nvPicPr>
          <p:cNvPr id="34" name="Picture 33" descr="AL96214v6_small.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1619" y="1333500"/>
            <a:ext cx="2234618" cy="1173480"/>
          </a:xfrm>
          <a:prstGeom prst="rect">
            <a:avLst/>
          </a:prstGeom>
        </p:spPr>
      </p:pic>
      <p:sp>
        <p:nvSpPr>
          <p:cNvPr id="45" name="TextBox 10"/>
          <p:cNvSpPr txBox="1"/>
          <p:nvPr/>
        </p:nvSpPr>
        <p:spPr>
          <a:xfrm>
            <a:off x="9040046" y="3581400"/>
            <a:ext cx="2411192" cy="1754326"/>
          </a:xfrm>
          <a:prstGeom prst="rect">
            <a:avLst/>
          </a:prstGeom>
          <a:noFill/>
        </p:spPr>
        <p:txBody>
          <a:bodyPr wrap="square" rtlCol="0">
            <a:spAutoFit/>
          </a:bodyPr>
          <a:lstStyle/>
          <a:p>
            <a:r>
              <a:rPr lang="en-US" sz="1200" dirty="0"/>
              <a:t>What is the case that really works. How to position the reduced TCO that Cisco’s Unified Access solution</a:t>
            </a:r>
          </a:p>
          <a:p>
            <a:r>
              <a:rPr lang="en-US" sz="1200" dirty="0"/>
              <a:t>can </a:t>
            </a:r>
            <a:r>
              <a:rPr lang="en-US" sz="1200" dirty="0" smtClean="0"/>
              <a:t>bring</a:t>
            </a:r>
            <a:endParaRPr lang="en-US" sz="1200" dirty="0"/>
          </a:p>
          <a:p>
            <a:endParaRPr lang="en-US" sz="1200" dirty="0"/>
          </a:p>
          <a:p>
            <a:r>
              <a:rPr lang="en-US" sz="1200" dirty="0"/>
              <a:t>Support tools and resources that are available to ensure </a:t>
            </a:r>
            <a:r>
              <a:rPr lang="en-US" sz="1200" dirty="0" smtClean="0"/>
              <a:t/>
            </a:r>
            <a:br>
              <a:rPr lang="en-US" sz="1200" dirty="0" smtClean="0"/>
            </a:br>
            <a:r>
              <a:rPr lang="en-US" sz="1200" dirty="0" smtClean="0"/>
              <a:t>your success </a:t>
            </a:r>
            <a:endParaRPr lang="en-US" sz="1200" dirty="0"/>
          </a:p>
        </p:txBody>
      </p:sp>
      <p:sp>
        <p:nvSpPr>
          <p:cNvPr id="37" name="Rounded Rectangle 36"/>
          <p:cNvSpPr/>
          <p:nvPr/>
        </p:nvSpPr>
        <p:spPr>
          <a:xfrm>
            <a:off x="423223" y="1219200"/>
            <a:ext cx="2640912" cy="5181600"/>
          </a:xfrm>
          <a:prstGeom prst="roundRect">
            <a:avLst>
              <a:gd name="adj" fmla="val 3206"/>
            </a:avLst>
          </a:prstGeom>
          <a:gradFill flip="none" rotWithShape="1">
            <a:gsLst>
              <a:gs pos="0">
                <a:schemeClr val="tx2"/>
              </a:gs>
              <a:gs pos="100000">
                <a:srgbClr val="3D124B"/>
              </a:gs>
            </a:gsLst>
            <a:lin ang="1332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38" name="Rounded Rectangle 37"/>
          <p:cNvSpPr/>
          <p:nvPr/>
        </p:nvSpPr>
        <p:spPr>
          <a:xfrm>
            <a:off x="6094413" y="1219200"/>
            <a:ext cx="2640912" cy="5181600"/>
          </a:xfrm>
          <a:prstGeom prst="roundRect">
            <a:avLst>
              <a:gd name="adj" fmla="val 3206"/>
            </a:avLst>
          </a:prstGeom>
          <a:gradFill flip="none" rotWithShape="1">
            <a:gsLst>
              <a:gs pos="0">
                <a:schemeClr val="tx2"/>
              </a:gs>
              <a:gs pos="100000">
                <a:srgbClr val="3D124B"/>
              </a:gs>
            </a:gsLst>
            <a:lin ang="1332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41" name="Rounded Rectangle 40"/>
          <p:cNvSpPr/>
          <p:nvPr/>
        </p:nvSpPr>
        <p:spPr>
          <a:xfrm>
            <a:off x="3250353" y="1219200"/>
            <a:ext cx="2640912" cy="5181600"/>
          </a:xfrm>
          <a:prstGeom prst="roundRect">
            <a:avLst>
              <a:gd name="adj" fmla="val 3206"/>
            </a:avLst>
          </a:prstGeom>
          <a:gradFill flip="none" rotWithShape="1">
            <a:gsLst>
              <a:gs pos="0">
                <a:schemeClr val="tx2"/>
              </a:gs>
              <a:gs pos="100000">
                <a:srgbClr val="3D124B"/>
              </a:gs>
            </a:gsLst>
            <a:lin ang="1332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pic>
        <p:nvPicPr>
          <p:cNvPr id="29" name="Picture 28" descr="AL92386_small.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3500" y="1333500"/>
            <a:ext cx="2234618" cy="1173480"/>
          </a:xfrm>
          <a:prstGeom prst="rect">
            <a:avLst/>
          </a:prstGeom>
        </p:spPr>
      </p:pic>
      <p:pic>
        <p:nvPicPr>
          <p:cNvPr id="31" name="Picture 30" descr="AL94059_small.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97560" y="1333500"/>
            <a:ext cx="2234618" cy="1173480"/>
          </a:xfrm>
          <a:prstGeom prst="rect">
            <a:avLst/>
          </a:prstGeom>
        </p:spPr>
      </p:pic>
      <p:pic>
        <p:nvPicPr>
          <p:cNvPr id="39" name="Picture 38" descr="AL75188_small.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441" y="1333500"/>
            <a:ext cx="2234618" cy="1173480"/>
          </a:xfrm>
          <a:prstGeom prst="rect">
            <a:avLst/>
          </a:prstGeom>
        </p:spPr>
      </p:pic>
      <p:sp>
        <p:nvSpPr>
          <p:cNvPr id="35" name="Pentagon 34"/>
          <p:cNvSpPr/>
          <p:nvPr/>
        </p:nvSpPr>
        <p:spPr>
          <a:xfrm>
            <a:off x="304721" y="2628900"/>
            <a:ext cx="11579384" cy="723900"/>
          </a:xfrm>
          <a:prstGeom prst="homePlate">
            <a:avLst>
              <a:gd name="adj" fmla="val 28070"/>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smtClean="0"/>
          </a:p>
        </p:txBody>
      </p:sp>
      <p:sp>
        <p:nvSpPr>
          <p:cNvPr id="48" name="TextBox 47"/>
          <p:cNvSpPr txBox="1"/>
          <p:nvPr/>
        </p:nvSpPr>
        <p:spPr>
          <a:xfrm>
            <a:off x="3165709" y="2704524"/>
            <a:ext cx="2827130" cy="584776"/>
          </a:xfrm>
          <a:prstGeom prst="rect">
            <a:avLst/>
          </a:prstGeom>
          <a:noFill/>
        </p:spPr>
        <p:txBody>
          <a:bodyPr wrap="square" rtlCol="0">
            <a:spAutoFit/>
          </a:bodyPr>
          <a:lstStyle/>
          <a:p>
            <a:pPr algn="ctr"/>
            <a:r>
              <a:rPr lang="en-US" sz="1600" dirty="0">
                <a:solidFill>
                  <a:srgbClr val="FFFFFF"/>
                </a:solidFill>
              </a:rPr>
              <a:t>Setting </a:t>
            </a:r>
            <a:r>
              <a:rPr lang="en-US" sz="1600" dirty="0" smtClean="0">
                <a:solidFill>
                  <a:srgbClr val="FFFFFF"/>
                </a:solidFill>
              </a:rPr>
              <a:t/>
            </a:r>
            <a:br>
              <a:rPr lang="en-US" sz="1600" dirty="0" smtClean="0">
                <a:solidFill>
                  <a:srgbClr val="FFFFFF"/>
                </a:solidFill>
              </a:rPr>
            </a:br>
            <a:r>
              <a:rPr lang="en-US" sz="1600" dirty="0" smtClean="0">
                <a:solidFill>
                  <a:srgbClr val="FFFFFF"/>
                </a:solidFill>
              </a:rPr>
              <a:t>Customer </a:t>
            </a:r>
            <a:r>
              <a:rPr lang="en-US" sz="1600" dirty="0">
                <a:solidFill>
                  <a:srgbClr val="FFFFFF"/>
                </a:solidFill>
              </a:rPr>
              <a:t>Criteria</a:t>
            </a:r>
          </a:p>
        </p:txBody>
      </p:sp>
      <p:sp>
        <p:nvSpPr>
          <p:cNvPr id="49" name="TextBox 48"/>
          <p:cNvSpPr txBox="1"/>
          <p:nvPr/>
        </p:nvSpPr>
        <p:spPr>
          <a:xfrm>
            <a:off x="6009768" y="2705100"/>
            <a:ext cx="2827130" cy="584776"/>
          </a:xfrm>
          <a:prstGeom prst="rect">
            <a:avLst/>
          </a:prstGeom>
          <a:noFill/>
        </p:spPr>
        <p:txBody>
          <a:bodyPr wrap="square" rtlCol="0">
            <a:spAutoFit/>
          </a:bodyPr>
          <a:lstStyle/>
          <a:p>
            <a:pPr algn="ctr"/>
            <a:r>
              <a:rPr lang="en-US" sz="1600" dirty="0">
                <a:solidFill>
                  <a:srgbClr val="FFFFFF"/>
                </a:solidFill>
              </a:rPr>
              <a:t>Cisco </a:t>
            </a:r>
          </a:p>
          <a:p>
            <a:pPr algn="ctr"/>
            <a:r>
              <a:rPr lang="en-US" sz="1600" dirty="0">
                <a:solidFill>
                  <a:srgbClr val="FFFFFF"/>
                </a:solidFill>
              </a:rPr>
              <a:t>Differentiators</a:t>
            </a:r>
          </a:p>
        </p:txBody>
      </p:sp>
      <p:sp>
        <p:nvSpPr>
          <p:cNvPr id="50" name="TextBox 49"/>
          <p:cNvSpPr txBox="1"/>
          <p:nvPr/>
        </p:nvSpPr>
        <p:spPr>
          <a:xfrm>
            <a:off x="8836898" y="2803723"/>
            <a:ext cx="2827130" cy="338554"/>
          </a:xfrm>
          <a:prstGeom prst="rect">
            <a:avLst/>
          </a:prstGeom>
          <a:noFill/>
        </p:spPr>
        <p:txBody>
          <a:bodyPr wrap="square" rtlCol="0">
            <a:spAutoFit/>
          </a:bodyPr>
          <a:lstStyle/>
          <a:p>
            <a:pPr algn="ctr"/>
            <a:r>
              <a:rPr lang="en-US" sz="1600" dirty="0">
                <a:solidFill>
                  <a:srgbClr val="FFFFFF"/>
                </a:solidFill>
              </a:rPr>
              <a:t>Close</a:t>
            </a:r>
          </a:p>
        </p:txBody>
      </p:sp>
      <p:sp>
        <p:nvSpPr>
          <p:cNvPr id="52" name="TextBox 51"/>
          <p:cNvSpPr txBox="1"/>
          <p:nvPr/>
        </p:nvSpPr>
        <p:spPr>
          <a:xfrm>
            <a:off x="220076" y="2717224"/>
            <a:ext cx="3047206" cy="584776"/>
          </a:xfrm>
          <a:prstGeom prst="rect">
            <a:avLst/>
          </a:prstGeom>
          <a:noFill/>
        </p:spPr>
        <p:txBody>
          <a:bodyPr wrap="square" rtlCol="0">
            <a:spAutoFit/>
          </a:bodyPr>
          <a:lstStyle/>
          <a:p>
            <a:pPr algn="ctr"/>
            <a:r>
              <a:rPr lang="en-US" sz="1600" dirty="0">
                <a:solidFill>
                  <a:srgbClr val="FFFFFF"/>
                </a:solidFill>
              </a:rPr>
              <a:t>Creating </a:t>
            </a:r>
            <a:r>
              <a:rPr lang="en-US" sz="1600" dirty="0" smtClean="0">
                <a:solidFill>
                  <a:srgbClr val="FFFFFF"/>
                </a:solidFill>
              </a:rPr>
              <a:t/>
            </a:r>
            <a:br>
              <a:rPr lang="en-US" sz="1600" dirty="0" smtClean="0">
                <a:solidFill>
                  <a:srgbClr val="FFFFFF"/>
                </a:solidFill>
              </a:rPr>
            </a:br>
            <a:r>
              <a:rPr lang="en-US" sz="1600" dirty="0" smtClean="0">
                <a:solidFill>
                  <a:srgbClr val="FFFFFF"/>
                </a:solidFill>
              </a:rPr>
              <a:t>Opportunities</a:t>
            </a:r>
            <a:endParaRPr lang="en-US" sz="1600" dirty="0">
              <a:solidFill>
                <a:srgbClr val="FFFFFF"/>
              </a:solidFill>
            </a:endParaRPr>
          </a:p>
        </p:txBody>
      </p:sp>
      <p:sp>
        <p:nvSpPr>
          <p:cNvPr id="40" name="TextBox 39"/>
          <p:cNvSpPr txBox="1"/>
          <p:nvPr/>
        </p:nvSpPr>
        <p:spPr>
          <a:xfrm>
            <a:off x="499195" y="3605273"/>
            <a:ext cx="2548011" cy="1384995"/>
          </a:xfrm>
          <a:prstGeom prst="rect">
            <a:avLst/>
          </a:prstGeom>
          <a:noFill/>
        </p:spPr>
        <p:txBody>
          <a:bodyPr wrap="square" rtlCol="0">
            <a:spAutoFit/>
          </a:bodyPr>
          <a:lstStyle/>
          <a:p>
            <a:r>
              <a:rPr lang="en-US" sz="1200" dirty="0" smtClean="0">
                <a:solidFill>
                  <a:srgbClr val="FFFFFF"/>
                </a:solidFill>
              </a:rPr>
              <a:t>Identify </a:t>
            </a:r>
            <a:r>
              <a:rPr lang="en-US" sz="1200" dirty="0">
                <a:solidFill>
                  <a:srgbClr val="FFFFFF"/>
                </a:solidFill>
              </a:rPr>
              <a:t>opportunities with your </a:t>
            </a:r>
            <a:r>
              <a:rPr lang="en-US" sz="1200" dirty="0" smtClean="0">
                <a:solidFill>
                  <a:srgbClr val="FFFFFF"/>
                </a:solidFill>
              </a:rPr>
              <a:t>customers</a:t>
            </a:r>
            <a:endParaRPr lang="en-US" sz="1200" dirty="0">
              <a:solidFill>
                <a:srgbClr val="FFFFFF"/>
              </a:solidFill>
            </a:endParaRPr>
          </a:p>
          <a:p>
            <a:endParaRPr lang="en-US" sz="1200" dirty="0">
              <a:solidFill>
                <a:srgbClr val="FFFFFF"/>
              </a:solidFill>
            </a:endParaRPr>
          </a:p>
          <a:p>
            <a:r>
              <a:rPr lang="en-US" sz="1200" dirty="0">
                <a:solidFill>
                  <a:srgbClr val="FFFFFF"/>
                </a:solidFill>
              </a:rPr>
              <a:t>Several factors discussed can be used with any given </a:t>
            </a:r>
            <a:r>
              <a:rPr lang="en-US" sz="1200" dirty="0" smtClean="0">
                <a:solidFill>
                  <a:srgbClr val="FFFFFF"/>
                </a:solidFill>
              </a:rPr>
              <a:t>customer</a:t>
            </a:r>
          </a:p>
          <a:p>
            <a:r>
              <a:rPr lang="en-US" sz="1200" dirty="0">
                <a:solidFill>
                  <a:srgbClr val="FFFFFF"/>
                </a:solidFill>
              </a:rPr>
              <a:t>	</a:t>
            </a:r>
            <a:r>
              <a:rPr lang="en-US" sz="1200" dirty="0" smtClean="0">
                <a:solidFill>
                  <a:srgbClr val="FFFFFF"/>
                </a:solidFill>
              </a:rPr>
              <a:t>- </a:t>
            </a:r>
            <a:r>
              <a:rPr lang="en-US" sz="1200" dirty="0" err="1" smtClean="0">
                <a:solidFill>
                  <a:srgbClr val="FFFFFF"/>
                </a:solidFill>
              </a:rPr>
              <a:t>BYOD</a:t>
            </a:r>
            <a:endParaRPr lang="en-US" sz="1200" dirty="0" smtClean="0">
              <a:solidFill>
                <a:srgbClr val="FFFFFF"/>
              </a:solidFill>
            </a:endParaRPr>
          </a:p>
          <a:p>
            <a:r>
              <a:rPr lang="en-US" sz="1200" dirty="0">
                <a:solidFill>
                  <a:srgbClr val="FFFFFF"/>
                </a:solidFill>
              </a:rPr>
              <a:t>	</a:t>
            </a:r>
            <a:r>
              <a:rPr lang="en-US" sz="1200" dirty="0" smtClean="0">
                <a:solidFill>
                  <a:srgbClr val="FFFFFF"/>
                </a:solidFill>
              </a:rPr>
              <a:t>- Mobility</a:t>
            </a:r>
            <a:endParaRPr lang="en-US" sz="1200" dirty="0">
              <a:solidFill>
                <a:srgbClr val="FFFFFF"/>
              </a:solidFill>
            </a:endParaRPr>
          </a:p>
        </p:txBody>
      </p:sp>
      <p:sp>
        <p:nvSpPr>
          <p:cNvPr id="46" name="TextBox 45"/>
          <p:cNvSpPr txBox="1"/>
          <p:nvPr/>
        </p:nvSpPr>
        <p:spPr>
          <a:xfrm>
            <a:off x="3387783" y="3581400"/>
            <a:ext cx="2548011" cy="1015663"/>
          </a:xfrm>
          <a:prstGeom prst="rect">
            <a:avLst/>
          </a:prstGeom>
          <a:noFill/>
        </p:spPr>
        <p:txBody>
          <a:bodyPr wrap="square" rtlCol="0">
            <a:spAutoFit/>
          </a:bodyPr>
          <a:lstStyle/>
          <a:p>
            <a:r>
              <a:rPr lang="en-GB" sz="1200" dirty="0">
                <a:solidFill>
                  <a:srgbClr val="FFFFFF"/>
                </a:solidFill>
              </a:rPr>
              <a:t>Use the criteria </a:t>
            </a:r>
            <a:r>
              <a:rPr lang="en-GB" sz="1200" dirty="0" smtClean="0">
                <a:solidFill>
                  <a:srgbClr val="FFFFFF"/>
                </a:solidFill>
              </a:rPr>
              <a:t>presented </a:t>
            </a:r>
            <a:r>
              <a:rPr lang="en-GB" sz="1200" dirty="0">
                <a:solidFill>
                  <a:srgbClr val="FFFFFF"/>
                </a:solidFill>
              </a:rPr>
              <a:t>in discussions with your </a:t>
            </a:r>
            <a:r>
              <a:rPr lang="en-GB" sz="1200" dirty="0" smtClean="0">
                <a:solidFill>
                  <a:srgbClr val="FFFFFF"/>
                </a:solidFill>
              </a:rPr>
              <a:t>customers</a:t>
            </a:r>
            <a:endParaRPr lang="en-GB" sz="1200" dirty="0">
              <a:solidFill>
                <a:srgbClr val="FFFFFF"/>
              </a:solidFill>
            </a:endParaRPr>
          </a:p>
          <a:p>
            <a:endParaRPr lang="en-GB" sz="1200" dirty="0">
              <a:solidFill>
                <a:srgbClr val="FFFFFF"/>
              </a:solidFill>
            </a:endParaRPr>
          </a:p>
          <a:p>
            <a:r>
              <a:rPr lang="en-GB" sz="1200" dirty="0">
                <a:solidFill>
                  <a:srgbClr val="FFFFFF"/>
                </a:solidFill>
              </a:rPr>
              <a:t>The criteria will have relevance to their business needs and drivers</a:t>
            </a:r>
          </a:p>
        </p:txBody>
      </p:sp>
      <p:sp>
        <p:nvSpPr>
          <p:cNvPr id="44" name="TextBox 43"/>
          <p:cNvSpPr txBox="1"/>
          <p:nvPr/>
        </p:nvSpPr>
        <p:spPr>
          <a:xfrm>
            <a:off x="6258536" y="3578900"/>
            <a:ext cx="2501003" cy="830997"/>
          </a:xfrm>
          <a:prstGeom prst="rect">
            <a:avLst/>
          </a:prstGeom>
          <a:noFill/>
        </p:spPr>
        <p:txBody>
          <a:bodyPr wrap="square" rtlCol="0">
            <a:spAutoFit/>
          </a:bodyPr>
          <a:lstStyle/>
          <a:p>
            <a:r>
              <a:rPr lang="en-US" sz="1200" dirty="0">
                <a:solidFill>
                  <a:srgbClr val="FFFFFF"/>
                </a:solidFill>
              </a:rPr>
              <a:t>Position “</a:t>
            </a:r>
            <a:r>
              <a:rPr lang="en-US" sz="1200" b="1" dirty="0">
                <a:solidFill>
                  <a:srgbClr val="FFFFFF"/>
                </a:solidFill>
              </a:rPr>
              <a:t>Cisco is the </a:t>
            </a:r>
            <a:r>
              <a:rPr lang="en-US" sz="1200" b="1" dirty="0" smtClean="0">
                <a:solidFill>
                  <a:srgbClr val="FFFFFF"/>
                </a:solidFill>
              </a:rPr>
              <a:t>ONE”</a:t>
            </a:r>
            <a:r>
              <a:rPr lang="en-US" sz="1200" dirty="0" smtClean="0">
                <a:solidFill>
                  <a:srgbClr val="FFFFFF"/>
                </a:solidFill>
              </a:rPr>
              <a:t>, </a:t>
            </a:r>
            <a:r>
              <a:rPr lang="en-US" sz="1200" dirty="0">
                <a:solidFill>
                  <a:srgbClr val="FFFFFF"/>
                </a:solidFill>
              </a:rPr>
              <a:t>and the only vendor to address the BYOD challenge</a:t>
            </a:r>
          </a:p>
          <a:p>
            <a:endParaRPr lang="da-DK" sz="1200" dirty="0">
              <a:solidFill>
                <a:srgbClr val="FFFFFF"/>
              </a:solidFill>
            </a:endParaRPr>
          </a:p>
        </p:txBody>
      </p:sp>
    </p:spTree>
    <p:extLst>
      <p:ext uri="{BB962C8B-B14F-4D97-AF65-F5344CB8AC3E}">
        <p14:creationId xmlns:p14="http://schemas.microsoft.com/office/powerpoint/2010/main" val="40050786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47"/>
          <p:cNvSpPr/>
          <p:nvPr/>
        </p:nvSpPr>
        <p:spPr>
          <a:xfrm rot="10800000">
            <a:off x="8133012" y="1945060"/>
            <a:ext cx="3772475" cy="4263419"/>
          </a:xfrm>
          <a:prstGeom prst="rect">
            <a:avLst/>
          </a:prstGeom>
          <a:gradFill flip="none" rotWithShape="1">
            <a:gsLst>
              <a:gs pos="0">
                <a:srgbClr val="7B55D9">
                  <a:alpha val="0"/>
                </a:srgbClr>
              </a:gs>
              <a:gs pos="15000">
                <a:srgbClr val="D9DADF"/>
              </a:gs>
            </a:gsLst>
            <a:lin ang="5400000" scaled="1"/>
            <a:tileRect/>
          </a:gradFill>
          <a:ln w="9525" cap="flat" cmpd="sng" algn="ctr">
            <a:noFill/>
            <a:prstDash val="solid"/>
            <a:round/>
            <a:headEnd type="none" w="med" len="med"/>
            <a:tailEnd type="none" w="med" len="med"/>
          </a:ln>
          <a:effectLst/>
        </p:spPr>
        <p:txBody>
          <a:bodyPr rot="0" spcFirstLastPara="0" vertOverflow="overflow" horzOverflow="overflow" vert="horz" wrap="square" lIns="82124" tIns="41061" rIns="82124" bIns="41061" numCol="1" spcCol="0" rtlCol="0" fromWordArt="0" anchor="ctr" anchorCtr="0" forceAA="0" compatLnSpc="1">
            <a:prstTxWarp prst="textNoShape">
              <a:avLst/>
            </a:prstTxWarp>
            <a:noAutofit/>
          </a:bodyPr>
          <a:lstStyle/>
          <a:p>
            <a:pPr algn="ctr" defTabSz="814388" eaLnBrk="0" fontAlgn="base" hangingPunct="0">
              <a:lnSpc>
                <a:spcPct val="90000"/>
              </a:lnSpc>
              <a:spcBef>
                <a:spcPct val="0"/>
              </a:spcBef>
              <a:spcAft>
                <a:spcPct val="0"/>
              </a:spcAft>
            </a:pPr>
            <a:endParaRPr lang="en-US" dirty="0">
              <a:solidFill>
                <a:schemeClr val="tx1"/>
              </a:solidFill>
            </a:endParaRPr>
          </a:p>
        </p:txBody>
      </p:sp>
      <p:sp>
        <p:nvSpPr>
          <p:cNvPr id="34" name="Round Same Side Corner Rectangle 33"/>
          <p:cNvSpPr/>
          <p:nvPr/>
        </p:nvSpPr>
        <p:spPr>
          <a:xfrm>
            <a:off x="8133013" y="1405402"/>
            <a:ext cx="3772474" cy="558919"/>
          </a:xfrm>
          <a:prstGeom prst="round2SameRect">
            <a:avLst>
              <a:gd name="adj1" fmla="val 28570"/>
              <a:gd name="adj2" fmla="val 0"/>
            </a:avLst>
          </a:prstGeom>
          <a:gradFill flip="none" rotWithShape="1">
            <a:gsLst>
              <a:gs pos="0">
                <a:schemeClr val="tx2">
                  <a:lumMod val="60000"/>
                  <a:lumOff val="40000"/>
                </a:schemeClr>
              </a:gs>
              <a:gs pos="100000">
                <a:srgbClr val="3D124B"/>
              </a:gs>
              <a:gs pos="43000">
                <a:schemeClr val="tx2"/>
              </a:gs>
            </a:gsLst>
            <a:lin ang="2700000" scaled="1"/>
            <a:tileRect/>
          </a:grad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p>
            <a:pPr algn="ctr" defTabSz="814388" eaLnBrk="0" fontAlgn="base" hangingPunct="0">
              <a:lnSpc>
                <a:spcPts val="1600"/>
              </a:lnSpc>
              <a:spcBef>
                <a:spcPct val="0"/>
              </a:spcBef>
              <a:spcAft>
                <a:spcPct val="0"/>
              </a:spcAft>
            </a:pPr>
            <a:endParaRPr lang="en-US" sz="1600" b="1" dirty="0">
              <a:solidFill>
                <a:srgbClr val="FFFFFF"/>
              </a:solidFill>
              <a:latin typeface="Arial" pitchFamily="34" charset="0"/>
              <a:ea typeface="ＭＳ Ｐゴシック" pitchFamily="34" charset="-128"/>
            </a:endParaRPr>
          </a:p>
        </p:txBody>
      </p:sp>
      <p:sp>
        <p:nvSpPr>
          <p:cNvPr id="35" name="TextBox 34"/>
          <p:cNvSpPr txBox="1"/>
          <p:nvPr/>
        </p:nvSpPr>
        <p:spPr>
          <a:xfrm>
            <a:off x="8164908" y="1429209"/>
            <a:ext cx="3694585" cy="263149"/>
          </a:xfrm>
          <a:prstGeom prst="rect">
            <a:avLst/>
          </a:prstGeom>
          <a:no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defPPr>
              <a:defRPr lang="en-US"/>
            </a:defPPr>
            <a:lvl1pPr algn="ctr" defTabSz="814388" eaLnBrk="0" fontAlgn="base" hangingPunct="0">
              <a:lnSpc>
                <a:spcPts val="1600"/>
              </a:lnSpc>
              <a:spcBef>
                <a:spcPct val="0"/>
              </a:spcBef>
              <a:spcAft>
                <a:spcPct val="0"/>
              </a:spcAft>
              <a:defRPr sz="1600" b="1">
                <a:solidFill>
                  <a:srgbClr val="FFFFFF"/>
                </a:solidFill>
                <a:latin typeface="Arial" pitchFamily="34" charset="0"/>
                <a:ea typeface="ＭＳ Ｐゴシック" pitchFamily="34" charset="-128"/>
              </a:defRPr>
            </a:lvl1pPr>
          </a:lstStyle>
          <a:p>
            <a:r>
              <a:rPr lang="en-US" dirty="0"/>
              <a:t>Questions to Ask</a:t>
            </a:r>
          </a:p>
        </p:txBody>
      </p:sp>
      <p:sp>
        <p:nvSpPr>
          <p:cNvPr id="25" name="Rectangle 47"/>
          <p:cNvSpPr/>
          <p:nvPr/>
        </p:nvSpPr>
        <p:spPr>
          <a:xfrm rot="10800000">
            <a:off x="5227316" y="1964320"/>
            <a:ext cx="2799471" cy="4557214"/>
          </a:xfrm>
          <a:prstGeom prst="rect">
            <a:avLst/>
          </a:prstGeom>
          <a:gradFill flip="none" rotWithShape="1">
            <a:gsLst>
              <a:gs pos="0">
                <a:srgbClr val="7B55D9">
                  <a:alpha val="0"/>
                </a:srgbClr>
              </a:gs>
              <a:gs pos="7000">
                <a:srgbClr val="D9DADF"/>
              </a:gs>
            </a:gsLst>
            <a:lin ang="5400000" scaled="1"/>
            <a:tileRect/>
          </a:gradFill>
          <a:ln w="9525" cap="flat" cmpd="sng" algn="ctr">
            <a:noFill/>
            <a:prstDash val="solid"/>
            <a:round/>
            <a:headEnd type="none" w="med" len="med"/>
            <a:tailEnd type="none" w="med" len="med"/>
          </a:ln>
          <a:effectLst/>
        </p:spPr>
        <p:txBody>
          <a:bodyPr rot="0" spcFirstLastPara="0" vertOverflow="overflow" horzOverflow="overflow" vert="horz" wrap="square" lIns="82124" tIns="41061" rIns="82124" bIns="41061" numCol="1" spcCol="0" rtlCol="0" fromWordArt="0" anchor="ctr" anchorCtr="0" forceAA="0" compatLnSpc="1">
            <a:prstTxWarp prst="textNoShape">
              <a:avLst/>
            </a:prstTxWarp>
            <a:noAutofit/>
          </a:bodyPr>
          <a:lstStyle/>
          <a:p>
            <a:pPr algn="ctr" defTabSz="814388" eaLnBrk="0" fontAlgn="base" hangingPunct="0">
              <a:lnSpc>
                <a:spcPct val="90000"/>
              </a:lnSpc>
              <a:spcBef>
                <a:spcPct val="0"/>
              </a:spcBef>
              <a:spcAft>
                <a:spcPct val="0"/>
              </a:spcAft>
            </a:pPr>
            <a:endParaRPr lang="en-US" dirty="0">
              <a:solidFill>
                <a:schemeClr val="tx1"/>
              </a:solidFill>
            </a:endParaRPr>
          </a:p>
        </p:txBody>
      </p:sp>
      <p:sp>
        <p:nvSpPr>
          <p:cNvPr id="31" name="Round Same Side Corner Rectangle 30"/>
          <p:cNvSpPr/>
          <p:nvPr/>
        </p:nvSpPr>
        <p:spPr>
          <a:xfrm>
            <a:off x="5227318" y="1405402"/>
            <a:ext cx="2799473" cy="558919"/>
          </a:xfrm>
          <a:prstGeom prst="round2SameRect">
            <a:avLst>
              <a:gd name="adj1" fmla="val 28570"/>
              <a:gd name="adj2" fmla="val 0"/>
            </a:avLst>
          </a:prstGeom>
          <a:gradFill flip="none" rotWithShape="1">
            <a:gsLst>
              <a:gs pos="0">
                <a:schemeClr val="tx2">
                  <a:lumMod val="60000"/>
                  <a:lumOff val="40000"/>
                </a:schemeClr>
              </a:gs>
              <a:gs pos="100000">
                <a:srgbClr val="3D124B"/>
              </a:gs>
              <a:gs pos="43000">
                <a:schemeClr val="tx2"/>
              </a:gs>
            </a:gsLst>
            <a:lin ang="2700000" scaled="1"/>
            <a:tileRect/>
          </a:grad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p>
            <a:pPr algn="ctr" defTabSz="814388" eaLnBrk="0" fontAlgn="base" hangingPunct="0">
              <a:lnSpc>
                <a:spcPts val="1600"/>
              </a:lnSpc>
              <a:spcBef>
                <a:spcPct val="0"/>
              </a:spcBef>
              <a:spcAft>
                <a:spcPct val="0"/>
              </a:spcAft>
            </a:pPr>
            <a:endParaRPr lang="en-US" sz="1600" b="1" dirty="0">
              <a:solidFill>
                <a:srgbClr val="FFFFFF"/>
              </a:solidFill>
              <a:latin typeface="Arial" pitchFamily="34" charset="0"/>
              <a:ea typeface="ＭＳ Ｐゴシック" pitchFamily="34" charset="-128"/>
            </a:endParaRPr>
          </a:p>
        </p:txBody>
      </p:sp>
      <p:sp>
        <p:nvSpPr>
          <p:cNvPr id="32" name="TextBox 31"/>
          <p:cNvSpPr txBox="1"/>
          <p:nvPr/>
        </p:nvSpPr>
        <p:spPr>
          <a:xfrm>
            <a:off x="5227317" y="1406864"/>
            <a:ext cx="2799474" cy="263149"/>
          </a:xfrm>
          <a:prstGeom prst="rect">
            <a:avLst/>
          </a:prstGeom>
          <a:no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defPPr>
              <a:defRPr lang="en-US"/>
            </a:defPPr>
            <a:lvl1pPr algn="ctr" defTabSz="814388" eaLnBrk="0" fontAlgn="base" hangingPunct="0">
              <a:lnSpc>
                <a:spcPts val="1600"/>
              </a:lnSpc>
              <a:spcBef>
                <a:spcPct val="0"/>
              </a:spcBef>
              <a:spcAft>
                <a:spcPct val="0"/>
              </a:spcAft>
              <a:defRPr sz="1600" b="1">
                <a:solidFill>
                  <a:srgbClr val="FFFFFF"/>
                </a:solidFill>
                <a:latin typeface="Arial" pitchFamily="34" charset="0"/>
                <a:ea typeface="ＭＳ Ｐゴシック" pitchFamily="34" charset="-128"/>
              </a:defRPr>
            </a:lvl1pPr>
          </a:lstStyle>
          <a:p>
            <a:r>
              <a:rPr lang="en-US" dirty="0"/>
              <a:t>Solutions to Sell</a:t>
            </a:r>
          </a:p>
        </p:txBody>
      </p:sp>
      <p:sp>
        <p:nvSpPr>
          <p:cNvPr id="55" name="Rectangle 47"/>
          <p:cNvSpPr/>
          <p:nvPr/>
        </p:nvSpPr>
        <p:spPr>
          <a:xfrm rot="10800000">
            <a:off x="2385468" y="1964320"/>
            <a:ext cx="2799473" cy="4557214"/>
          </a:xfrm>
          <a:prstGeom prst="rect">
            <a:avLst/>
          </a:prstGeom>
          <a:gradFill flip="none" rotWithShape="1">
            <a:gsLst>
              <a:gs pos="0">
                <a:srgbClr val="7B55D9">
                  <a:alpha val="0"/>
                </a:srgbClr>
              </a:gs>
              <a:gs pos="9000">
                <a:srgbClr val="D9DADF"/>
              </a:gs>
            </a:gsLst>
            <a:lin ang="5400000" scaled="1"/>
            <a:tileRect/>
          </a:gradFill>
          <a:ln w="9525" cap="flat" cmpd="sng" algn="ctr">
            <a:noFill/>
            <a:prstDash val="solid"/>
            <a:round/>
            <a:headEnd type="none" w="med" len="med"/>
            <a:tailEnd type="none" w="med" len="med"/>
          </a:ln>
          <a:effectLst/>
        </p:spPr>
        <p:txBody>
          <a:bodyPr rot="0" spcFirstLastPara="0" vertOverflow="overflow" horzOverflow="overflow" vert="horz" wrap="square" lIns="82124" tIns="41061" rIns="82124" bIns="41061" numCol="1" spcCol="0" rtlCol="0" fromWordArt="0" anchor="ctr" anchorCtr="0" forceAA="0" compatLnSpc="1">
            <a:prstTxWarp prst="textNoShape">
              <a:avLst/>
            </a:prstTxWarp>
            <a:noAutofit/>
          </a:bodyPr>
          <a:lstStyle/>
          <a:p>
            <a:pPr algn="ctr" defTabSz="814388" eaLnBrk="0" fontAlgn="base" hangingPunct="0">
              <a:lnSpc>
                <a:spcPct val="90000"/>
              </a:lnSpc>
              <a:spcBef>
                <a:spcPct val="0"/>
              </a:spcBef>
              <a:spcAft>
                <a:spcPct val="0"/>
              </a:spcAft>
            </a:pPr>
            <a:endParaRPr lang="en-US" dirty="0">
              <a:solidFill>
                <a:schemeClr val="tx1"/>
              </a:solidFill>
            </a:endParaRPr>
          </a:p>
        </p:txBody>
      </p:sp>
      <p:sp>
        <p:nvSpPr>
          <p:cNvPr id="58" name="Round Same Side Corner Rectangle 57"/>
          <p:cNvSpPr/>
          <p:nvPr/>
        </p:nvSpPr>
        <p:spPr>
          <a:xfrm>
            <a:off x="2524281" y="1405402"/>
            <a:ext cx="2521850" cy="359435"/>
          </a:xfrm>
          <a:prstGeom prst="round2SameRect">
            <a:avLst>
              <a:gd name="adj1" fmla="val 28570"/>
              <a:gd name="adj2" fmla="val 0"/>
            </a:avLst>
          </a:prstGeom>
          <a:no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p>
            <a:pPr algn="ctr" defTabSz="814388" eaLnBrk="0" fontAlgn="base" hangingPunct="0">
              <a:lnSpc>
                <a:spcPts val="1600"/>
              </a:lnSpc>
              <a:spcBef>
                <a:spcPct val="0"/>
              </a:spcBef>
              <a:spcAft>
                <a:spcPct val="0"/>
              </a:spcAft>
            </a:pPr>
            <a:endParaRPr lang="en-US" sz="1600" b="1" dirty="0">
              <a:solidFill>
                <a:srgbClr val="FFFFFF"/>
              </a:solidFill>
              <a:latin typeface="Arial" pitchFamily="34" charset="0"/>
              <a:ea typeface="ＭＳ Ｐゴシック" pitchFamily="34" charset="-128"/>
            </a:endParaRPr>
          </a:p>
        </p:txBody>
      </p:sp>
      <p:sp>
        <p:nvSpPr>
          <p:cNvPr id="90" name="Text Placeholder 5"/>
          <p:cNvSpPr txBox="1">
            <a:spLocks/>
          </p:cNvSpPr>
          <p:nvPr/>
        </p:nvSpPr>
        <p:spPr>
          <a:xfrm>
            <a:off x="2652343" y="3404174"/>
            <a:ext cx="2297358" cy="3342453"/>
          </a:xfrm>
          <a:prstGeom prst="rect">
            <a:avLst/>
          </a:prstGeom>
        </p:spPr>
        <p:txBody>
          <a:bodyPr wrap="square">
            <a:spAutoFit/>
          </a:bodyPr>
          <a:lstStyle>
            <a:defPPr>
              <a:defRPr lang="en-US"/>
            </a:defPPr>
            <a:lvl1pPr indent="-171450" algn="ctr" fontAlgn="base">
              <a:lnSpc>
                <a:spcPct val="95000"/>
              </a:lnSpc>
              <a:spcBef>
                <a:spcPct val="0"/>
              </a:spcBef>
              <a:spcAft>
                <a:spcPct val="0"/>
              </a:spcAft>
              <a:buClr>
                <a:srgbClr val="FFFFFF"/>
              </a:buClr>
              <a:buSzPct val="100000"/>
              <a:defRPr sz="2000">
                <a:solidFill>
                  <a:srgbClr val="5C5E6C"/>
                </a:solidFill>
                <a:latin typeface="+mj-lt"/>
              </a:defRPr>
            </a:lvl1pPr>
          </a:lstStyle>
          <a:p>
            <a:pPr marL="169863" indent="-169863" algn="l">
              <a:spcBef>
                <a:spcPts val="0"/>
              </a:spcBef>
              <a:spcAft>
                <a:spcPts val="600"/>
              </a:spcAft>
              <a:buClr>
                <a:schemeClr val="tx2">
                  <a:lumMod val="75000"/>
                </a:schemeClr>
              </a:buClr>
            </a:pPr>
            <a:r>
              <a:rPr lang="en-US" sz="1400" b="1" dirty="0" smtClean="0">
                <a:solidFill>
                  <a:schemeClr val="tx2">
                    <a:lumMod val="50000"/>
                  </a:schemeClr>
                </a:solidFill>
              </a:rPr>
              <a:t>Customer Challenges:</a:t>
            </a:r>
          </a:p>
          <a:p>
            <a:pPr marL="169863" indent="-169863" algn="l">
              <a:spcBef>
                <a:spcPts val="600"/>
              </a:spcBef>
              <a:buClr>
                <a:schemeClr val="tx2">
                  <a:lumMod val="75000"/>
                </a:schemeClr>
              </a:buClr>
              <a:buFont typeface="Arial" pitchFamily="34" charset="0"/>
              <a:buChar char="•"/>
            </a:pPr>
            <a:r>
              <a:rPr lang="en-US" sz="1400" dirty="0" smtClean="0">
                <a:solidFill>
                  <a:schemeClr val="tx2">
                    <a:lumMod val="50000"/>
                  </a:schemeClr>
                </a:solidFill>
              </a:rPr>
              <a:t>Increase of personal devices accessing corporate data</a:t>
            </a:r>
          </a:p>
          <a:p>
            <a:pPr marL="169863" indent="-169863" algn="l">
              <a:spcBef>
                <a:spcPts val="600"/>
              </a:spcBef>
              <a:buClr>
                <a:schemeClr val="tx2">
                  <a:lumMod val="75000"/>
                </a:schemeClr>
              </a:buClr>
              <a:buFont typeface="Arial" pitchFamily="34" charset="0"/>
              <a:buChar char="•"/>
            </a:pPr>
            <a:r>
              <a:rPr lang="en-US" sz="1400" dirty="0" smtClean="0">
                <a:solidFill>
                  <a:schemeClr val="tx2">
                    <a:lumMod val="50000"/>
                  </a:schemeClr>
                </a:solidFill>
              </a:rPr>
              <a:t>Control of users </a:t>
            </a:r>
            <a:r>
              <a:rPr lang="en-US" sz="1400" dirty="0">
                <a:solidFill>
                  <a:schemeClr val="tx2">
                    <a:lumMod val="50000"/>
                  </a:schemeClr>
                </a:solidFill>
              </a:rPr>
              <a:t>and devices accessing </a:t>
            </a:r>
            <a:r>
              <a:rPr lang="en-US" sz="1400" dirty="0" smtClean="0">
                <a:solidFill>
                  <a:schemeClr val="tx2">
                    <a:lumMod val="50000"/>
                  </a:schemeClr>
                </a:solidFill>
              </a:rPr>
              <a:t>the network</a:t>
            </a:r>
          </a:p>
          <a:p>
            <a:pPr marL="169863" indent="-169863" algn="l">
              <a:spcBef>
                <a:spcPts val="600"/>
              </a:spcBef>
              <a:buClr>
                <a:schemeClr val="tx2">
                  <a:lumMod val="75000"/>
                </a:schemeClr>
              </a:buClr>
              <a:buFont typeface="Arial" pitchFamily="34" charset="0"/>
              <a:buChar char="•"/>
            </a:pPr>
            <a:r>
              <a:rPr lang="en-US" sz="1400" dirty="0" smtClean="0">
                <a:solidFill>
                  <a:schemeClr val="tx2">
                    <a:lumMod val="50000"/>
                  </a:schemeClr>
                </a:solidFill>
              </a:rPr>
              <a:t>Troubleshooting  </a:t>
            </a:r>
            <a:r>
              <a:rPr lang="en-US" sz="1400" dirty="0">
                <a:solidFill>
                  <a:schemeClr val="tx2">
                    <a:lumMod val="50000"/>
                  </a:schemeClr>
                </a:solidFill>
              </a:rPr>
              <a:t>across Wired and Wireless Networks</a:t>
            </a:r>
          </a:p>
          <a:p>
            <a:pPr marL="169863" indent="-169863" algn="l">
              <a:spcBef>
                <a:spcPts val="600"/>
              </a:spcBef>
              <a:buClr>
                <a:schemeClr val="tx2">
                  <a:lumMod val="75000"/>
                </a:schemeClr>
              </a:buClr>
              <a:buFont typeface="Arial" pitchFamily="34" charset="0"/>
              <a:buChar char="•"/>
            </a:pPr>
            <a:r>
              <a:rPr lang="en-US" sz="1400" dirty="0">
                <a:solidFill>
                  <a:schemeClr val="tx2">
                    <a:lumMod val="50000"/>
                  </a:schemeClr>
                </a:solidFill>
              </a:rPr>
              <a:t>Inconsistent </a:t>
            </a:r>
            <a:r>
              <a:rPr lang="en-US" sz="1400" dirty="0" smtClean="0">
                <a:solidFill>
                  <a:schemeClr val="tx2">
                    <a:lumMod val="50000"/>
                  </a:schemeClr>
                </a:solidFill>
              </a:rPr>
              <a:t>user experience</a:t>
            </a:r>
            <a:endParaRPr lang="en-US" sz="1400" dirty="0">
              <a:solidFill>
                <a:schemeClr val="tx2">
                  <a:lumMod val="50000"/>
                </a:schemeClr>
              </a:solidFill>
            </a:endParaRPr>
          </a:p>
          <a:p>
            <a:pPr marL="169863" indent="-169863" algn="l">
              <a:buClr>
                <a:schemeClr val="tx2">
                  <a:lumMod val="75000"/>
                </a:schemeClr>
              </a:buClr>
            </a:pPr>
            <a:r>
              <a:rPr lang="en-US" sz="1400" dirty="0" smtClean="0">
                <a:solidFill>
                  <a:schemeClr val="tx2">
                    <a:lumMod val="50000"/>
                  </a:schemeClr>
                </a:solidFill>
              </a:rPr>
              <a:t/>
            </a:r>
            <a:br>
              <a:rPr lang="en-US" sz="1400" dirty="0" smtClean="0">
                <a:solidFill>
                  <a:schemeClr val="tx2">
                    <a:lumMod val="50000"/>
                  </a:schemeClr>
                </a:solidFill>
              </a:rPr>
            </a:br>
            <a:endParaRPr lang="en-US" sz="1400" dirty="0" smtClean="0">
              <a:solidFill>
                <a:schemeClr val="tx2">
                  <a:lumMod val="50000"/>
                </a:schemeClr>
              </a:solidFill>
            </a:endParaRPr>
          </a:p>
        </p:txBody>
      </p:sp>
      <p:sp>
        <p:nvSpPr>
          <p:cNvPr id="2" name="Title 1"/>
          <p:cNvSpPr>
            <a:spLocks noGrp="1"/>
          </p:cNvSpPr>
          <p:nvPr>
            <p:ph type="title"/>
          </p:nvPr>
        </p:nvSpPr>
        <p:spPr/>
        <p:txBody>
          <a:bodyPr/>
          <a:lstStyle/>
          <a:p>
            <a:pPr>
              <a:lnSpc>
                <a:spcPct val="90000"/>
              </a:lnSpc>
            </a:pPr>
            <a:r>
              <a:rPr lang="en-US" spc="-150" dirty="0">
                <a:gradFill flip="none" rotWithShape="1">
                  <a:gsLst>
                    <a:gs pos="0">
                      <a:srgbClr val="8998FB"/>
                    </a:gs>
                    <a:gs pos="98750">
                      <a:schemeClr val="tx1"/>
                    </a:gs>
                    <a:gs pos="26000">
                      <a:srgbClr val="83BBFF"/>
                    </a:gs>
                  </a:gsLst>
                  <a:lin ang="13500000" scaled="1"/>
                  <a:tileRect/>
                </a:gradFill>
              </a:rPr>
              <a:t>New Sales Conversation – </a:t>
            </a:r>
            <a:r>
              <a:rPr lang="en-US" spc="-150" dirty="0" err="1">
                <a:gradFill flip="none" rotWithShape="1">
                  <a:gsLst>
                    <a:gs pos="0">
                      <a:srgbClr val="8998FB"/>
                    </a:gs>
                    <a:gs pos="98750">
                      <a:schemeClr val="tx1"/>
                    </a:gs>
                    <a:gs pos="26000">
                      <a:srgbClr val="83BBFF"/>
                    </a:gs>
                  </a:gsLst>
                  <a:lin ang="13500000" scaled="1"/>
                  <a:tileRect/>
                </a:gradFill>
              </a:rPr>
              <a:t>BYOD</a:t>
            </a:r>
            <a:endParaRPr lang="en-US" spc="-150" dirty="0">
              <a:gradFill flip="none" rotWithShape="1">
                <a:gsLst>
                  <a:gs pos="0">
                    <a:srgbClr val="8998FB"/>
                  </a:gs>
                  <a:gs pos="98750">
                    <a:schemeClr val="tx1"/>
                  </a:gs>
                  <a:gs pos="26000">
                    <a:srgbClr val="83BBFF"/>
                  </a:gs>
                </a:gsLst>
                <a:lin ang="13500000" scaled="1"/>
                <a:tileRect/>
              </a:gradFill>
            </a:endParaRPr>
          </a:p>
        </p:txBody>
      </p:sp>
      <p:sp>
        <p:nvSpPr>
          <p:cNvPr id="85" name="TextBox 84"/>
          <p:cNvSpPr txBox="1"/>
          <p:nvPr/>
        </p:nvSpPr>
        <p:spPr>
          <a:xfrm>
            <a:off x="836894" y="1449677"/>
            <a:ext cx="1279422" cy="563701"/>
          </a:xfrm>
          <a:prstGeom prst="round2SameRect">
            <a:avLst>
              <a:gd name="adj1" fmla="val 26047"/>
              <a:gd name="adj2" fmla="val 0"/>
            </a:avLst>
          </a:prstGeom>
          <a:noFill/>
          <a:ln w="28575">
            <a:solidFill>
              <a:schemeClr val="tx2">
                <a:lumMod val="75000"/>
              </a:schemeClr>
            </a:solidFill>
          </a:ln>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1400" b="1" dirty="0"/>
              <a:t>Sales Trigger</a:t>
            </a:r>
          </a:p>
        </p:txBody>
      </p:sp>
      <p:sp>
        <p:nvSpPr>
          <p:cNvPr id="87" name="TextBox 86"/>
          <p:cNvSpPr txBox="1"/>
          <p:nvPr/>
        </p:nvSpPr>
        <p:spPr>
          <a:xfrm>
            <a:off x="5275228" y="1920212"/>
            <a:ext cx="2790477" cy="307777"/>
          </a:xfrm>
          <a:prstGeom prst="rect">
            <a:avLst/>
          </a:prstGeom>
          <a:noFill/>
        </p:spPr>
        <p:txBody>
          <a:bodyPr wrap="square" rtlCol="0">
            <a:spAutoFit/>
          </a:bodyPr>
          <a:lstStyle/>
          <a:p>
            <a:pPr marL="169863" indent="-169863" fontAlgn="base">
              <a:lnSpc>
                <a:spcPct val="95000"/>
              </a:lnSpc>
              <a:spcAft>
                <a:spcPts val="600"/>
              </a:spcAft>
              <a:buClr>
                <a:schemeClr val="tx2">
                  <a:lumMod val="75000"/>
                </a:schemeClr>
              </a:buClr>
              <a:buSzPct val="100000"/>
            </a:pPr>
            <a:r>
              <a:rPr lang="en-US" sz="1400" b="1" dirty="0">
                <a:solidFill>
                  <a:schemeClr val="tx2">
                    <a:lumMod val="50000"/>
                  </a:schemeClr>
                </a:solidFill>
                <a:latin typeface="+mj-lt"/>
              </a:rPr>
              <a:t>Cisco Solutions Benefits:</a:t>
            </a:r>
          </a:p>
        </p:txBody>
      </p:sp>
      <p:grpSp>
        <p:nvGrpSpPr>
          <p:cNvPr id="6" name="Group 5"/>
          <p:cNvGrpSpPr/>
          <p:nvPr/>
        </p:nvGrpSpPr>
        <p:grpSpPr>
          <a:xfrm>
            <a:off x="903395" y="2174192"/>
            <a:ext cx="946807" cy="946807"/>
            <a:chOff x="3315401" y="4065956"/>
            <a:chExt cx="946807" cy="946807"/>
          </a:xfrm>
        </p:grpSpPr>
        <p:sp>
          <p:nvSpPr>
            <p:cNvPr id="42" name="Oval 41"/>
            <p:cNvSpPr/>
            <p:nvPr/>
          </p:nvSpPr>
          <p:spPr>
            <a:xfrm>
              <a:off x="3315401" y="4065956"/>
              <a:ext cx="946807" cy="946807"/>
            </a:xfrm>
            <a:prstGeom prst="ellipse">
              <a:avLst/>
            </a:prstGeom>
            <a:solidFill>
              <a:schemeClr val="tx1">
                <a:lumMod val="65000"/>
              </a:schemeClr>
            </a:solidFill>
            <a:ln w="44450">
              <a:gradFill>
                <a:gsLst>
                  <a:gs pos="0">
                    <a:schemeClr val="accent3">
                      <a:lumMod val="20000"/>
                      <a:lumOff val="80000"/>
                    </a:schemeClr>
                  </a:gs>
                  <a:gs pos="100000">
                    <a:schemeClr val="accent3">
                      <a:lumMod val="20000"/>
                      <a:lumOff val="80000"/>
                      <a:alpha val="54000"/>
                    </a:schemeClr>
                  </a:gs>
                </a:gsLst>
                <a:lin ang="5400000" scaled="0"/>
              </a:grad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3" name="Picture 47" descr="\\psf\Home\Documents\Dropbox\Active Projects\deviceLibraryPNGs\tablets\iPad2\iPad2_Default\iPad2_Default_400kPx\Tablet_ipad_DefaultScreen_400px.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8904" y="4238800"/>
              <a:ext cx="471035" cy="603891"/>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9" descr="\\psf\Home\Documents\Dropbox\Active Projects\deviceLibraryPNGs\phones\iPhone\iPhoneBlack\iPhoneBlack_Default\iPhoneBlackDefault_400Px\Phone_Iphone4s_Blk_DefaultScreen_400px.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91340" y="4327825"/>
              <a:ext cx="234854" cy="458252"/>
            </a:xfrm>
            <a:prstGeom prst="rect">
              <a:avLst/>
            </a:prstGeom>
            <a:noFill/>
            <a:extLst>
              <a:ext uri="{909E8E84-426E-40DD-AFC4-6F175D3DCCD1}">
                <a14:hiddenFill xmlns:a14="http://schemas.microsoft.com/office/drawing/2010/main">
                  <a:solidFill>
                    <a:srgbClr val="FFFFFF"/>
                  </a:solidFill>
                </a14:hiddenFill>
              </a:ext>
            </a:extLst>
          </p:spPr>
        </p:pic>
      </p:grpSp>
      <p:sp>
        <p:nvSpPr>
          <p:cNvPr id="48" name="Text Placeholder 5"/>
          <p:cNvSpPr txBox="1">
            <a:spLocks/>
          </p:cNvSpPr>
          <p:nvPr/>
        </p:nvSpPr>
        <p:spPr>
          <a:xfrm>
            <a:off x="2652343" y="1977278"/>
            <a:ext cx="2297358" cy="1598899"/>
          </a:xfrm>
          <a:prstGeom prst="rect">
            <a:avLst/>
          </a:prstGeom>
        </p:spPr>
        <p:txBody>
          <a:bodyPr wrap="square">
            <a:spAutoFit/>
          </a:bodyPr>
          <a:lstStyle>
            <a:defPPr>
              <a:defRPr lang="en-US"/>
            </a:defPPr>
            <a:lvl1pPr indent="-171450" algn="ctr" fontAlgn="base">
              <a:lnSpc>
                <a:spcPct val="95000"/>
              </a:lnSpc>
              <a:spcBef>
                <a:spcPct val="0"/>
              </a:spcBef>
              <a:spcAft>
                <a:spcPct val="0"/>
              </a:spcAft>
              <a:buClr>
                <a:srgbClr val="FFFFFF"/>
              </a:buClr>
              <a:buSzPct val="100000"/>
              <a:defRPr sz="2000">
                <a:solidFill>
                  <a:srgbClr val="5C5E6C"/>
                </a:solidFill>
                <a:latin typeface="+mj-lt"/>
              </a:defRPr>
            </a:lvl1pPr>
          </a:lstStyle>
          <a:p>
            <a:pPr marL="169863" indent="-169863" algn="l">
              <a:spcBef>
                <a:spcPts val="0"/>
              </a:spcBef>
              <a:spcAft>
                <a:spcPts val="600"/>
              </a:spcAft>
              <a:buClr>
                <a:schemeClr val="tx2">
                  <a:lumMod val="75000"/>
                </a:schemeClr>
              </a:buClr>
            </a:pPr>
            <a:r>
              <a:rPr lang="en-US" sz="1400" b="1" dirty="0">
                <a:solidFill>
                  <a:schemeClr val="tx2">
                    <a:lumMod val="50000"/>
                  </a:schemeClr>
                </a:solidFill>
              </a:rPr>
              <a:t>Target Customers:</a:t>
            </a:r>
          </a:p>
          <a:p>
            <a:pPr marL="169863" indent="-169863" algn="l">
              <a:spcBef>
                <a:spcPts val="600"/>
              </a:spcBef>
              <a:buClr>
                <a:schemeClr val="bg1">
                  <a:lumMod val="75000"/>
                </a:schemeClr>
              </a:buClr>
              <a:buFont typeface="Arial" pitchFamily="34" charset="0"/>
              <a:buChar char="•"/>
            </a:pPr>
            <a:r>
              <a:rPr lang="en-US" sz="1400" dirty="0" smtClean="0"/>
              <a:t>IT  Infrastructure Buyer</a:t>
            </a:r>
          </a:p>
          <a:p>
            <a:pPr marL="169863" indent="-169863" algn="l">
              <a:spcBef>
                <a:spcPts val="600"/>
              </a:spcBef>
              <a:buClr>
                <a:schemeClr val="bg1">
                  <a:lumMod val="75000"/>
                </a:schemeClr>
              </a:buClr>
              <a:buFont typeface="Arial" pitchFamily="34" charset="0"/>
              <a:buChar char="•"/>
            </a:pPr>
            <a:r>
              <a:rPr lang="en-US" sz="1400" dirty="0" smtClean="0"/>
              <a:t>Security Buyer</a:t>
            </a:r>
          </a:p>
          <a:p>
            <a:pPr marL="169863" indent="-169863" algn="l">
              <a:spcBef>
                <a:spcPts val="600"/>
              </a:spcBef>
              <a:buClr>
                <a:schemeClr val="bg1">
                  <a:lumMod val="75000"/>
                </a:schemeClr>
              </a:buClr>
              <a:buFont typeface="Arial" pitchFamily="34" charset="0"/>
              <a:buChar char="•"/>
            </a:pPr>
            <a:r>
              <a:rPr lang="en-US" sz="1400" dirty="0" smtClean="0"/>
              <a:t>On Ramp to Desktop/Tablet Buyer</a:t>
            </a:r>
            <a:endParaRPr lang="en-US" sz="1400" dirty="0"/>
          </a:p>
          <a:p>
            <a:pPr marL="169863" indent="-169863" algn="l">
              <a:buClr>
                <a:schemeClr val="tx2">
                  <a:lumMod val="75000"/>
                </a:schemeClr>
              </a:buClr>
              <a:buFont typeface="Arial" pitchFamily="34" charset="0"/>
              <a:buChar char="•"/>
            </a:pPr>
            <a:endParaRPr lang="en-US" sz="1200" dirty="0"/>
          </a:p>
        </p:txBody>
      </p:sp>
      <p:sp>
        <p:nvSpPr>
          <p:cNvPr id="50" name="Text Placeholder 5"/>
          <p:cNvSpPr txBox="1">
            <a:spLocks/>
          </p:cNvSpPr>
          <p:nvPr/>
        </p:nvSpPr>
        <p:spPr>
          <a:xfrm>
            <a:off x="5227318" y="4313238"/>
            <a:ext cx="3053082" cy="2208297"/>
          </a:xfrm>
          <a:prstGeom prst="rect">
            <a:avLst/>
          </a:prstGeom>
        </p:spPr>
        <p:txBody>
          <a:bodyPr wrap="square">
            <a:spAutoFit/>
          </a:bodyPr>
          <a:lstStyle>
            <a:defPPr>
              <a:defRPr lang="en-US"/>
            </a:defPPr>
            <a:lvl1pPr indent="-171450" algn="ctr" fontAlgn="base">
              <a:lnSpc>
                <a:spcPct val="95000"/>
              </a:lnSpc>
              <a:spcBef>
                <a:spcPct val="0"/>
              </a:spcBef>
              <a:spcAft>
                <a:spcPct val="0"/>
              </a:spcAft>
              <a:buClr>
                <a:srgbClr val="FFFFFF"/>
              </a:buClr>
              <a:buSzPct val="100000"/>
              <a:defRPr sz="2000">
                <a:solidFill>
                  <a:srgbClr val="5C5E6C"/>
                </a:solidFill>
                <a:latin typeface="+mj-lt"/>
              </a:defRPr>
            </a:lvl1pPr>
          </a:lstStyle>
          <a:p>
            <a:pPr marL="228600" indent="-228600" algn="l">
              <a:lnSpc>
                <a:spcPts val="1500"/>
              </a:lnSpc>
              <a:spcBef>
                <a:spcPts val="0"/>
              </a:spcBef>
              <a:spcAft>
                <a:spcPts val="600"/>
              </a:spcAft>
              <a:buClr>
                <a:schemeClr val="tx2">
                  <a:lumMod val="75000"/>
                </a:schemeClr>
              </a:buClr>
            </a:pPr>
            <a:r>
              <a:rPr lang="en-US" sz="1400" b="1" dirty="0" smtClean="0">
                <a:solidFill>
                  <a:schemeClr val="tx2">
                    <a:lumMod val="50000"/>
                  </a:schemeClr>
                </a:solidFill>
              </a:rPr>
              <a:t>Solutions:</a:t>
            </a: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a:t>
            </a:r>
            <a:r>
              <a:rPr lang="en-US" sz="1400" dirty="0" err="1">
                <a:solidFill>
                  <a:schemeClr val="tx2">
                    <a:lumMod val="50000"/>
                  </a:schemeClr>
                </a:solidFill>
              </a:rPr>
              <a:t>ISE</a:t>
            </a:r>
            <a:endParaRPr lang="en-US" sz="1400" dirty="0">
              <a:solidFill>
                <a:schemeClr val="tx2">
                  <a:lumMod val="50000"/>
                </a:schemeClr>
              </a:solidFill>
            </a:endParaRP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Prime Infrastructure</a:t>
            </a: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Wireless Access Points and controllers</a:t>
            </a: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a:t>
            </a:r>
            <a:r>
              <a:rPr lang="en-US" sz="1400" dirty="0" err="1">
                <a:solidFill>
                  <a:schemeClr val="tx2">
                    <a:lumMod val="50000"/>
                  </a:schemeClr>
                </a:solidFill>
              </a:rPr>
              <a:t>3K</a:t>
            </a:r>
            <a:r>
              <a:rPr lang="en-US" sz="1400" dirty="0">
                <a:solidFill>
                  <a:schemeClr val="tx2">
                    <a:lumMod val="50000"/>
                  </a:schemeClr>
                </a:solidFill>
              </a:rPr>
              <a:t>-X / </a:t>
            </a:r>
            <a:r>
              <a:rPr lang="en-US" sz="1400" dirty="0" err="1">
                <a:solidFill>
                  <a:schemeClr val="tx2">
                    <a:lumMod val="50000"/>
                  </a:schemeClr>
                </a:solidFill>
              </a:rPr>
              <a:t>4500E</a:t>
            </a:r>
            <a:r>
              <a:rPr lang="en-US" sz="1400" dirty="0">
                <a:solidFill>
                  <a:schemeClr val="tx2">
                    <a:lumMod val="50000"/>
                  </a:schemeClr>
                </a:solidFill>
              </a:rPr>
              <a:t> / 6500 Switches</a:t>
            </a: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3850 Converged Access Switch</a:t>
            </a:r>
          </a:p>
        </p:txBody>
      </p:sp>
      <p:sp>
        <p:nvSpPr>
          <p:cNvPr id="53" name="TextBox 52"/>
          <p:cNvSpPr txBox="1"/>
          <p:nvPr/>
        </p:nvSpPr>
        <p:spPr>
          <a:xfrm>
            <a:off x="8153732" y="2051741"/>
            <a:ext cx="3860468" cy="3708708"/>
          </a:xfrm>
          <a:prstGeom prst="rect">
            <a:avLst/>
          </a:prstGeom>
          <a:noFill/>
        </p:spPr>
        <p:txBody>
          <a:bodyPr wrap="square" rtlCol="0">
            <a:spAutoFit/>
          </a:bodyPr>
          <a:lstStyle/>
          <a:p>
            <a:pPr marL="342900" indent="-342900">
              <a:spcAft>
                <a:spcPts val="600"/>
              </a:spcAft>
              <a:buFont typeface="+mj-lt"/>
              <a:buAutoNum type="arabicPeriod"/>
            </a:pPr>
            <a:r>
              <a:rPr lang="en-US" sz="1400" dirty="0" smtClean="0">
                <a:solidFill>
                  <a:srgbClr val="7F7F7F"/>
                </a:solidFill>
                <a:cs typeface="Arial Narrow"/>
              </a:rPr>
              <a:t>How do your Employees connect their personal devices to the (wireless) network? (screen for </a:t>
            </a:r>
            <a:r>
              <a:rPr lang="en-US" sz="1400" dirty="0" err="1" smtClean="0">
                <a:solidFill>
                  <a:srgbClr val="7F7F7F"/>
                </a:solidFill>
                <a:cs typeface="Arial Narrow"/>
              </a:rPr>
              <a:t>BYOD</a:t>
            </a:r>
            <a:r>
              <a:rPr lang="en-US" sz="1400" dirty="0" smtClean="0">
                <a:solidFill>
                  <a:srgbClr val="7F7F7F"/>
                </a:solidFill>
                <a:cs typeface="Arial Narrow"/>
              </a:rPr>
              <a:t>)</a:t>
            </a:r>
          </a:p>
          <a:p>
            <a:pPr marL="342900" indent="-342900">
              <a:spcAft>
                <a:spcPts val="600"/>
              </a:spcAft>
              <a:buFont typeface="+mj-lt"/>
              <a:buAutoNum type="arabicPeriod"/>
            </a:pPr>
            <a:r>
              <a:rPr lang="en-US" sz="1400" dirty="0" smtClean="0">
                <a:solidFill>
                  <a:srgbClr val="7F7F7F"/>
                </a:solidFill>
                <a:cs typeface="Arial Narrow"/>
              </a:rPr>
              <a:t>How do Guests get access to your (wireless) network?</a:t>
            </a:r>
          </a:p>
          <a:p>
            <a:pPr marL="342900" indent="-342900">
              <a:spcAft>
                <a:spcPts val="600"/>
              </a:spcAft>
              <a:buFont typeface="+mj-lt"/>
              <a:buAutoNum type="arabicPeriod"/>
            </a:pPr>
            <a:r>
              <a:rPr lang="en-US" sz="1400" dirty="0" smtClean="0">
                <a:solidFill>
                  <a:srgbClr val="7F7F7F"/>
                </a:solidFill>
                <a:cs typeface="Arial Narrow"/>
              </a:rPr>
              <a:t>How </a:t>
            </a:r>
            <a:r>
              <a:rPr lang="en-US" sz="1400" dirty="0">
                <a:solidFill>
                  <a:srgbClr val="7F7F7F"/>
                </a:solidFill>
                <a:cs typeface="Arial Narrow"/>
              </a:rPr>
              <a:t>do your Employees access corporate Wireless with their corporate laptop? (how advanced is their security)</a:t>
            </a:r>
          </a:p>
          <a:p>
            <a:pPr marL="342900" indent="-342900">
              <a:spcAft>
                <a:spcPts val="600"/>
              </a:spcAft>
              <a:buFont typeface="+mj-lt"/>
              <a:buAutoNum type="arabicPeriod"/>
            </a:pPr>
            <a:r>
              <a:rPr lang="en-US" sz="1400" dirty="0">
                <a:solidFill>
                  <a:srgbClr val="7F7F7F"/>
                </a:solidFill>
                <a:cs typeface="Arial Narrow"/>
              </a:rPr>
              <a:t>Do you have a consistent set of tools to troubleshoot wired/wireless and interference?</a:t>
            </a:r>
          </a:p>
          <a:p>
            <a:pPr marL="342900" indent="-342900">
              <a:spcAft>
                <a:spcPts val="600"/>
              </a:spcAft>
              <a:buFont typeface="+mj-lt"/>
              <a:buAutoNum type="arabicPeriod"/>
            </a:pPr>
            <a:r>
              <a:rPr lang="en-US" sz="1400" dirty="0" smtClean="0">
                <a:solidFill>
                  <a:srgbClr val="7F7F7F"/>
                </a:solidFill>
                <a:cs typeface="Arial Narrow"/>
              </a:rPr>
              <a:t>What directory product do you use to create role-based policy for users and devices on your Wired/Wireless network?</a:t>
            </a:r>
            <a:endParaRPr lang="en-US" sz="1400" dirty="0">
              <a:solidFill>
                <a:srgbClr val="7F7F7F"/>
              </a:solidFill>
              <a:cs typeface="Arial Narrow"/>
            </a:endParaRPr>
          </a:p>
          <a:p>
            <a:pPr>
              <a:spcAft>
                <a:spcPts val="600"/>
              </a:spcAft>
            </a:pPr>
            <a:endParaRPr lang="en-US" sz="1400" dirty="0" smtClean="0">
              <a:solidFill>
                <a:schemeClr val="bg1">
                  <a:lumMod val="75000"/>
                </a:schemeClr>
              </a:solidFill>
              <a:latin typeface="+mj-lt"/>
            </a:endParaRPr>
          </a:p>
        </p:txBody>
      </p:sp>
      <p:sp>
        <p:nvSpPr>
          <p:cNvPr id="52" name="TextBox 51"/>
          <p:cNvSpPr txBox="1"/>
          <p:nvPr/>
        </p:nvSpPr>
        <p:spPr>
          <a:xfrm>
            <a:off x="5233396" y="2153454"/>
            <a:ext cx="2874140" cy="2477601"/>
          </a:xfrm>
          <a:prstGeom prst="rect">
            <a:avLst/>
          </a:prstGeom>
          <a:noFill/>
        </p:spPr>
        <p:txBody>
          <a:bodyPr wrap="square" rtlCol="0">
            <a:spAutoFit/>
          </a:bodyPr>
          <a:lstStyle/>
          <a:p>
            <a:pPr marL="169863" indent="-169863">
              <a:spcAft>
                <a:spcPts val="600"/>
              </a:spcAft>
              <a:buClr>
                <a:schemeClr val="bg1">
                  <a:lumMod val="75000"/>
                </a:schemeClr>
              </a:buClr>
              <a:buFont typeface="Arial" pitchFamily="34" charset="0"/>
              <a:buChar char="•"/>
            </a:pPr>
            <a:r>
              <a:rPr lang="en-US" sz="1400" dirty="0">
                <a:solidFill>
                  <a:srgbClr val="5C5E6C"/>
                </a:solidFill>
                <a:latin typeface="+mj-lt"/>
              </a:rPr>
              <a:t>C</a:t>
            </a:r>
            <a:r>
              <a:rPr lang="en-US" sz="1400" dirty="0" smtClean="0">
                <a:solidFill>
                  <a:srgbClr val="5C5E6C"/>
                </a:solidFill>
                <a:latin typeface="+mj-lt"/>
              </a:rPr>
              <a:t>ommon </a:t>
            </a:r>
            <a:r>
              <a:rPr lang="en-US" sz="1400" dirty="0">
                <a:solidFill>
                  <a:srgbClr val="5C5E6C"/>
                </a:solidFill>
                <a:latin typeface="+mj-lt"/>
              </a:rPr>
              <a:t>set of network capabilities and context-aware intelligence for wired-wireless</a:t>
            </a:r>
          </a:p>
          <a:p>
            <a:pPr marL="169863" indent="-169863">
              <a:spcAft>
                <a:spcPts val="600"/>
              </a:spcAft>
              <a:buClr>
                <a:schemeClr val="bg1">
                  <a:lumMod val="75000"/>
                </a:schemeClr>
              </a:buClr>
              <a:buFont typeface="Arial" pitchFamily="34" charset="0"/>
              <a:buChar char="•"/>
            </a:pPr>
            <a:r>
              <a:rPr lang="en-US" sz="1400" dirty="0" smtClean="0">
                <a:solidFill>
                  <a:srgbClr val="5C5E6C"/>
                </a:solidFill>
              </a:rPr>
              <a:t>Comprehensive management</a:t>
            </a:r>
            <a:r>
              <a:rPr lang="en-US" sz="1400" dirty="0">
                <a:solidFill>
                  <a:srgbClr val="5C5E6C"/>
                </a:solidFill>
              </a:rPr>
              <a:t>, performance assurance and compliance for wired and </a:t>
            </a:r>
            <a:r>
              <a:rPr lang="en-US" sz="1400" dirty="0" smtClean="0">
                <a:solidFill>
                  <a:srgbClr val="5C5E6C"/>
                </a:solidFill>
              </a:rPr>
              <a:t>wireless</a:t>
            </a:r>
          </a:p>
          <a:p>
            <a:pPr marL="169863" indent="-169863">
              <a:spcAft>
                <a:spcPts val="600"/>
              </a:spcAft>
              <a:buClr>
                <a:schemeClr val="bg1">
                  <a:lumMod val="75000"/>
                </a:schemeClr>
              </a:buClr>
              <a:buFont typeface="Arial" pitchFamily="34" charset="0"/>
              <a:buChar char="•"/>
            </a:pPr>
            <a:r>
              <a:rPr lang="en-US" sz="1400" dirty="0" smtClean="0">
                <a:solidFill>
                  <a:srgbClr val="5C5E6C"/>
                </a:solidFill>
              </a:rPr>
              <a:t>Context-based </a:t>
            </a:r>
            <a:r>
              <a:rPr lang="en-US" sz="1400" dirty="0">
                <a:solidFill>
                  <a:srgbClr val="5C5E6C"/>
                </a:solidFill>
              </a:rPr>
              <a:t>central policy platform across </a:t>
            </a:r>
            <a:r>
              <a:rPr lang="en-US" sz="1400" dirty="0" smtClean="0">
                <a:solidFill>
                  <a:srgbClr val="5C5E6C"/>
                </a:solidFill>
              </a:rPr>
              <a:t>entire network</a:t>
            </a:r>
          </a:p>
          <a:p>
            <a:pPr marL="169863" indent="-169863">
              <a:spcAft>
                <a:spcPts val="600"/>
              </a:spcAft>
              <a:buClr>
                <a:schemeClr val="bg1">
                  <a:lumMod val="75000"/>
                </a:schemeClr>
              </a:buClr>
              <a:buFont typeface="Arial" pitchFamily="34" charset="0"/>
              <a:buChar char="•"/>
            </a:pPr>
            <a:endParaRPr lang="en-US" sz="1400" dirty="0">
              <a:solidFill>
                <a:srgbClr val="5C5E6C"/>
              </a:solidFill>
            </a:endParaRPr>
          </a:p>
        </p:txBody>
      </p:sp>
      <p:sp>
        <p:nvSpPr>
          <p:cNvPr id="28" name="Round Same Side Corner Rectangle 27"/>
          <p:cNvSpPr/>
          <p:nvPr/>
        </p:nvSpPr>
        <p:spPr>
          <a:xfrm>
            <a:off x="2385469" y="1412898"/>
            <a:ext cx="2799473" cy="558919"/>
          </a:xfrm>
          <a:prstGeom prst="round2SameRect">
            <a:avLst>
              <a:gd name="adj1" fmla="val 28570"/>
              <a:gd name="adj2" fmla="val 0"/>
            </a:avLst>
          </a:prstGeom>
          <a:gradFill flip="none" rotWithShape="1">
            <a:gsLst>
              <a:gs pos="0">
                <a:schemeClr val="tx2">
                  <a:lumMod val="60000"/>
                  <a:lumOff val="40000"/>
                </a:schemeClr>
              </a:gs>
              <a:gs pos="100000">
                <a:srgbClr val="3D124B"/>
              </a:gs>
              <a:gs pos="43000">
                <a:schemeClr val="tx2"/>
              </a:gs>
            </a:gsLst>
            <a:lin ang="2700000" scaled="1"/>
            <a:tileRect/>
          </a:grad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p>
            <a:pPr algn="ctr" defTabSz="814388" eaLnBrk="0" fontAlgn="base" hangingPunct="0">
              <a:lnSpc>
                <a:spcPts val="1600"/>
              </a:lnSpc>
              <a:spcBef>
                <a:spcPct val="0"/>
              </a:spcBef>
              <a:spcAft>
                <a:spcPct val="0"/>
              </a:spcAft>
            </a:pPr>
            <a:endParaRPr lang="en-US" sz="1600" b="1" dirty="0">
              <a:solidFill>
                <a:srgbClr val="FFFFFF"/>
              </a:solidFill>
              <a:latin typeface="Arial" pitchFamily="34" charset="0"/>
              <a:ea typeface="ＭＳ Ｐゴシック" pitchFamily="34" charset="-128"/>
            </a:endParaRPr>
          </a:p>
        </p:txBody>
      </p:sp>
      <p:sp>
        <p:nvSpPr>
          <p:cNvPr id="29" name="TextBox 28"/>
          <p:cNvSpPr txBox="1"/>
          <p:nvPr/>
        </p:nvSpPr>
        <p:spPr>
          <a:xfrm>
            <a:off x="2401285" y="1501688"/>
            <a:ext cx="2799474" cy="263149"/>
          </a:xfrm>
          <a:prstGeom prst="rect">
            <a:avLst/>
          </a:prstGeom>
          <a:no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defPPr>
              <a:defRPr lang="en-US"/>
            </a:defPPr>
            <a:lvl1pPr algn="ctr" defTabSz="814388" eaLnBrk="0" fontAlgn="base" hangingPunct="0">
              <a:lnSpc>
                <a:spcPts val="1600"/>
              </a:lnSpc>
              <a:spcBef>
                <a:spcPct val="0"/>
              </a:spcBef>
              <a:spcAft>
                <a:spcPct val="0"/>
              </a:spcAft>
              <a:defRPr sz="1600" b="1">
                <a:solidFill>
                  <a:srgbClr val="FFFFFF"/>
                </a:solidFill>
                <a:latin typeface="Arial" pitchFamily="34" charset="0"/>
                <a:ea typeface="ＭＳ Ｐゴシック" pitchFamily="34" charset="-128"/>
              </a:defRPr>
            </a:lvl1pPr>
          </a:lstStyle>
          <a:p>
            <a:r>
              <a:rPr lang="en-US" dirty="0" smtClean="0"/>
              <a:t>Target Customer Challenge</a:t>
            </a:r>
            <a:endParaRPr lang="en-US" dirty="0"/>
          </a:p>
        </p:txBody>
      </p:sp>
    </p:spTree>
    <p:extLst>
      <p:ext uri="{BB962C8B-B14F-4D97-AF65-F5344CB8AC3E}">
        <p14:creationId xmlns:p14="http://schemas.microsoft.com/office/powerpoint/2010/main" val="170700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47"/>
          <p:cNvSpPr/>
          <p:nvPr/>
        </p:nvSpPr>
        <p:spPr>
          <a:xfrm rot="10800000">
            <a:off x="8133011" y="1945059"/>
            <a:ext cx="3772475" cy="4562744"/>
          </a:xfrm>
          <a:prstGeom prst="rect">
            <a:avLst/>
          </a:prstGeom>
          <a:gradFill flip="none" rotWithShape="1">
            <a:gsLst>
              <a:gs pos="0">
                <a:srgbClr val="7B55D9">
                  <a:alpha val="0"/>
                </a:srgbClr>
              </a:gs>
              <a:gs pos="6000">
                <a:srgbClr val="D9DADF"/>
              </a:gs>
            </a:gsLst>
            <a:lin ang="5400000" scaled="1"/>
            <a:tileRect/>
          </a:gradFill>
          <a:ln w="9525" cap="flat" cmpd="sng" algn="ctr">
            <a:noFill/>
            <a:prstDash val="solid"/>
            <a:round/>
            <a:headEnd type="none" w="med" len="med"/>
            <a:tailEnd type="none" w="med" len="med"/>
          </a:ln>
          <a:effectLst/>
        </p:spPr>
        <p:txBody>
          <a:bodyPr rot="0" spcFirstLastPara="0" vertOverflow="overflow" horzOverflow="overflow" vert="horz" wrap="square" lIns="82124" tIns="41061" rIns="82124" bIns="41061" numCol="1" spcCol="0" rtlCol="0" fromWordArt="0" anchor="ctr" anchorCtr="0" forceAA="0" compatLnSpc="1">
            <a:prstTxWarp prst="textNoShape">
              <a:avLst/>
            </a:prstTxWarp>
            <a:noAutofit/>
          </a:bodyPr>
          <a:lstStyle/>
          <a:p>
            <a:pPr algn="ctr" defTabSz="814388" eaLnBrk="0" fontAlgn="base" hangingPunct="0">
              <a:lnSpc>
                <a:spcPct val="90000"/>
              </a:lnSpc>
              <a:spcBef>
                <a:spcPct val="0"/>
              </a:spcBef>
              <a:spcAft>
                <a:spcPct val="0"/>
              </a:spcAft>
            </a:pPr>
            <a:endParaRPr lang="en-US" dirty="0">
              <a:solidFill>
                <a:schemeClr val="tx1"/>
              </a:solidFill>
            </a:endParaRPr>
          </a:p>
        </p:txBody>
      </p:sp>
      <p:sp>
        <p:nvSpPr>
          <p:cNvPr id="34" name="Round Same Side Corner Rectangle 33"/>
          <p:cNvSpPr/>
          <p:nvPr/>
        </p:nvSpPr>
        <p:spPr>
          <a:xfrm>
            <a:off x="8133013" y="1405402"/>
            <a:ext cx="3772474" cy="558919"/>
          </a:xfrm>
          <a:prstGeom prst="round2SameRect">
            <a:avLst>
              <a:gd name="adj1" fmla="val 28570"/>
              <a:gd name="adj2" fmla="val 0"/>
            </a:avLst>
          </a:prstGeom>
          <a:gradFill flip="none" rotWithShape="1">
            <a:gsLst>
              <a:gs pos="0">
                <a:schemeClr val="tx2">
                  <a:lumMod val="60000"/>
                  <a:lumOff val="40000"/>
                </a:schemeClr>
              </a:gs>
              <a:gs pos="100000">
                <a:srgbClr val="3D124B"/>
              </a:gs>
              <a:gs pos="43000">
                <a:schemeClr val="tx2"/>
              </a:gs>
            </a:gsLst>
            <a:lin ang="2700000" scaled="1"/>
            <a:tileRect/>
          </a:grad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p>
            <a:pPr algn="ctr" defTabSz="814388" eaLnBrk="0" fontAlgn="base" hangingPunct="0">
              <a:lnSpc>
                <a:spcPts val="1600"/>
              </a:lnSpc>
              <a:spcBef>
                <a:spcPct val="0"/>
              </a:spcBef>
              <a:spcAft>
                <a:spcPct val="0"/>
              </a:spcAft>
            </a:pPr>
            <a:endParaRPr lang="en-US" sz="1600" b="1" dirty="0">
              <a:solidFill>
                <a:srgbClr val="FFFFFF"/>
              </a:solidFill>
              <a:latin typeface="Arial" pitchFamily="34" charset="0"/>
              <a:ea typeface="ＭＳ Ｐゴシック" pitchFamily="34" charset="-128"/>
            </a:endParaRPr>
          </a:p>
        </p:txBody>
      </p:sp>
      <p:sp>
        <p:nvSpPr>
          <p:cNvPr id="35" name="TextBox 34"/>
          <p:cNvSpPr txBox="1"/>
          <p:nvPr/>
        </p:nvSpPr>
        <p:spPr>
          <a:xfrm>
            <a:off x="8164908" y="1429209"/>
            <a:ext cx="3694585" cy="263149"/>
          </a:xfrm>
          <a:prstGeom prst="rect">
            <a:avLst/>
          </a:prstGeom>
          <a:no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defPPr>
              <a:defRPr lang="en-US"/>
            </a:defPPr>
            <a:lvl1pPr algn="ctr" defTabSz="814388" eaLnBrk="0" fontAlgn="base" hangingPunct="0">
              <a:lnSpc>
                <a:spcPts val="1600"/>
              </a:lnSpc>
              <a:spcBef>
                <a:spcPct val="0"/>
              </a:spcBef>
              <a:spcAft>
                <a:spcPct val="0"/>
              </a:spcAft>
              <a:defRPr sz="1600" b="1">
                <a:solidFill>
                  <a:srgbClr val="FFFFFF"/>
                </a:solidFill>
                <a:latin typeface="Arial" pitchFamily="34" charset="0"/>
                <a:ea typeface="ＭＳ Ｐゴシック" pitchFamily="34" charset="-128"/>
              </a:defRPr>
            </a:lvl1pPr>
          </a:lstStyle>
          <a:p>
            <a:r>
              <a:rPr lang="en-US" dirty="0"/>
              <a:t>Questions to Ask</a:t>
            </a:r>
          </a:p>
        </p:txBody>
      </p:sp>
      <p:sp>
        <p:nvSpPr>
          <p:cNvPr id="25" name="Rectangle 47"/>
          <p:cNvSpPr/>
          <p:nvPr/>
        </p:nvSpPr>
        <p:spPr>
          <a:xfrm rot="10800000">
            <a:off x="5227316" y="1964320"/>
            <a:ext cx="2799471" cy="4430214"/>
          </a:xfrm>
          <a:prstGeom prst="rect">
            <a:avLst/>
          </a:prstGeom>
          <a:gradFill flip="none" rotWithShape="1">
            <a:gsLst>
              <a:gs pos="0">
                <a:srgbClr val="7B55D9">
                  <a:alpha val="0"/>
                </a:srgbClr>
              </a:gs>
              <a:gs pos="3000">
                <a:srgbClr val="D9DADF"/>
              </a:gs>
            </a:gsLst>
            <a:lin ang="5400000" scaled="1"/>
            <a:tileRect/>
          </a:gradFill>
          <a:ln w="9525" cap="flat" cmpd="sng" algn="ctr">
            <a:noFill/>
            <a:prstDash val="solid"/>
            <a:round/>
            <a:headEnd type="none" w="med" len="med"/>
            <a:tailEnd type="none" w="med" len="med"/>
          </a:ln>
          <a:effectLst/>
        </p:spPr>
        <p:txBody>
          <a:bodyPr rot="0" spcFirstLastPara="0" vertOverflow="overflow" horzOverflow="overflow" vert="horz" wrap="square" lIns="82124" tIns="41061" rIns="82124" bIns="41061" numCol="1" spcCol="0" rtlCol="0" fromWordArt="0" anchor="ctr" anchorCtr="0" forceAA="0" compatLnSpc="1">
            <a:prstTxWarp prst="textNoShape">
              <a:avLst/>
            </a:prstTxWarp>
            <a:noAutofit/>
          </a:bodyPr>
          <a:lstStyle/>
          <a:p>
            <a:pPr algn="ctr" defTabSz="814388" eaLnBrk="0" fontAlgn="base" hangingPunct="0">
              <a:lnSpc>
                <a:spcPct val="90000"/>
              </a:lnSpc>
              <a:spcBef>
                <a:spcPct val="0"/>
              </a:spcBef>
              <a:spcAft>
                <a:spcPct val="0"/>
              </a:spcAft>
            </a:pPr>
            <a:endParaRPr lang="en-US" dirty="0">
              <a:solidFill>
                <a:schemeClr val="tx1"/>
              </a:solidFill>
            </a:endParaRPr>
          </a:p>
        </p:txBody>
      </p:sp>
      <p:sp>
        <p:nvSpPr>
          <p:cNvPr id="31" name="Round Same Side Corner Rectangle 30"/>
          <p:cNvSpPr/>
          <p:nvPr/>
        </p:nvSpPr>
        <p:spPr>
          <a:xfrm>
            <a:off x="5227318" y="1405402"/>
            <a:ext cx="2799473" cy="558919"/>
          </a:xfrm>
          <a:prstGeom prst="round2SameRect">
            <a:avLst>
              <a:gd name="adj1" fmla="val 28570"/>
              <a:gd name="adj2" fmla="val 0"/>
            </a:avLst>
          </a:prstGeom>
          <a:gradFill flip="none" rotWithShape="1">
            <a:gsLst>
              <a:gs pos="0">
                <a:schemeClr val="tx2">
                  <a:lumMod val="60000"/>
                  <a:lumOff val="40000"/>
                </a:schemeClr>
              </a:gs>
              <a:gs pos="100000">
                <a:srgbClr val="3D124B"/>
              </a:gs>
              <a:gs pos="43000">
                <a:schemeClr val="tx2"/>
              </a:gs>
            </a:gsLst>
            <a:lin ang="2700000" scaled="1"/>
            <a:tileRect/>
          </a:grad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p>
            <a:pPr algn="ctr" defTabSz="814388" eaLnBrk="0" fontAlgn="base" hangingPunct="0">
              <a:lnSpc>
                <a:spcPts val="1600"/>
              </a:lnSpc>
              <a:spcBef>
                <a:spcPct val="0"/>
              </a:spcBef>
              <a:spcAft>
                <a:spcPct val="0"/>
              </a:spcAft>
            </a:pPr>
            <a:endParaRPr lang="en-US" sz="1600" b="1" dirty="0">
              <a:solidFill>
                <a:srgbClr val="FFFFFF"/>
              </a:solidFill>
              <a:latin typeface="Arial" pitchFamily="34" charset="0"/>
              <a:ea typeface="ＭＳ Ｐゴシック" pitchFamily="34" charset="-128"/>
            </a:endParaRPr>
          </a:p>
        </p:txBody>
      </p:sp>
      <p:sp>
        <p:nvSpPr>
          <p:cNvPr id="32" name="TextBox 31"/>
          <p:cNvSpPr txBox="1"/>
          <p:nvPr/>
        </p:nvSpPr>
        <p:spPr>
          <a:xfrm>
            <a:off x="5227317" y="1406864"/>
            <a:ext cx="2799474" cy="263149"/>
          </a:xfrm>
          <a:prstGeom prst="rect">
            <a:avLst/>
          </a:prstGeom>
          <a:no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defPPr>
              <a:defRPr lang="en-US"/>
            </a:defPPr>
            <a:lvl1pPr algn="ctr" defTabSz="814388" eaLnBrk="0" fontAlgn="base" hangingPunct="0">
              <a:lnSpc>
                <a:spcPts val="1600"/>
              </a:lnSpc>
              <a:spcBef>
                <a:spcPct val="0"/>
              </a:spcBef>
              <a:spcAft>
                <a:spcPct val="0"/>
              </a:spcAft>
              <a:defRPr sz="1600" b="1">
                <a:solidFill>
                  <a:srgbClr val="FFFFFF"/>
                </a:solidFill>
                <a:latin typeface="Arial" pitchFamily="34" charset="0"/>
                <a:ea typeface="ＭＳ Ｐゴシック" pitchFamily="34" charset="-128"/>
              </a:defRPr>
            </a:lvl1pPr>
          </a:lstStyle>
          <a:p>
            <a:r>
              <a:rPr lang="en-US" dirty="0"/>
              <a:t>Solutions to Sell</a:t>
            </a:r>
          </a:p>
        </p:txBody>
      </p:sp>
      <p:sp>
        <p:nvSpPr>
          <p:cNvPr id="55" name="Rectangle 47"/>
          <p:cNvSpPr/>
          <p:nvPr/>
        </p:nvSpPr>
        <p:spPr>
          <a:xfrm rot="10800000">
            <a:off x="2401284" y="1964319"/>
            <a:ext cx="2783657" cy="4263419"/>
          </a:xfrm>
          <a:prstGeom prst="rect">
            <a:avLst/>
          </a:prstGeom>
          <a:gradFill flip="none" rotWithShape="1">
            <a:gsLst>
              <a:gs pos="0">
                <a:srgbClr val="7B55D9">
                  <a:alpha val="0"/>
                </a:srgbClr>
              </a:gs>
              <a:gs pos="14000">
                <a:srgbClr val="D9DADF"/>
              </a:gs>
            </a:gsLst>
            <a:lin ang="5400000" scaled="1"/>
            <a:tileRect/>
          </a:gradFill>
          <a:ln w="9525" cap="flat" cmpd="sng" algn="ctr">
            <a:noFill/>
            <a:prstDash val="solid"/>
            <a:round/>
            <a:headEnd type="none" w="med" len="med"/>
            <a:tailEnd type="none" w="med" len="med"/>
          </a:ln>
          <a:effectLst/>
        </p:spPr>
        <p:txBody>
          <a:bodyPr rot="0" spcFirstLastPara="0" vertOverflow="overflow" horzOverflow="overflow" vert="horz" wrap="square" lIns="82124" tIns="41061" rIns="82124" bIns="41061" numCol="1" spcCol="0" rtlCol="0" fromWordArt="0" anchor="ctr" anchorCtr="0" forceAA="0" compatLnSpc="1">
            <a:prstTxWarp prst="textNoShape">
              <a:avLst/>
            </a:prstTxWarp>
            <a:noAutofit/>
          </a:bodyPr>
          <a:lstStyle/>
          <a:p>
            <a:pPr algn="ctr" defTabSz="814388" eaLnBrk="0" fontAlgn="base" hangingPunct="0">
              <a:lnSpc>
                <a:spcPct val="90000"/>
              </a:lnSpc>
              <a:spcBef>
                <a:spcPct val="0"/>
              </a:spcBef>
              <a:spcAft>
                <a:spcPct val="0"/>
              </a:spcAft>
            </a:pPr>
            <a:endParaRPr lang="en-US" dirty="0">
              <a:solidFill>
                <a:schemeClr val="tx1"/>
              </a:solidFill>
            </a:endParaRPr>
          </a:p>
        </p:txBody>
      </p:sp>
      <p:sp>
        <p:nvSpPr>
          <p:cNvPr id="58" name="Round Same Side Corner Rectangle 57"/>
          <p:cNvSpPr/>
          <p:nvPr/>
        </p:nvSpPr>
        <p:spPr>
          <a:xfrm>
            <a:off x="2524281" y="1405402"/>
            <a:ext cx="2521850" cy="359435"/>
          </a:xfrm>
          <a:prstGeom prst="round2SameRect">
            <a:avLst>
              <a:gd name="adj1" fmla="val 28570"/>
              <a:gd name="adj2" fmla="val 0"/>
            </a:avLst>
          </a:prstGeom>
          <a:no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p>
            <a:pPr algn="ctr" defTabSz="814388" eaLnBrk="0" fontAlgn="base" hangingPunct="0">
              <a:lnSpc>
                <a:spcPts val="1600"/>
              </a:lnSpc>
              <a:spcBef>
                <a:spcPct val="0"/>
              </a:spcBef>
              <a:spcAft>
                <a:spcPct val="0"/>
              </a:spcAft>
            </a:pPr>
            <a:endParaRPr lang="en-US" sz="1600" b="1" dirty="0">
              <a:solidFill>
                <a:srgbClr val="FFFFFF"/>
              </a:solidFill>
              <a:latin typeface="Arial" pitchFamily="34" charset="0"/>
              <a:ea typeface="ＭＳ Ｐゴシック" pitchFamily="34" charset="-128"/>
            </a:endParaRPr>
          </a:p>
        </p:txBody>
      </p:sp>
      <p:sp>
        <p:nvSpPr>
          <p:cNvPr id="90" name="Text Placeholder 5"/>
          <p:cNvSpPr txBox="1">
            <a:spLocks/>
          </p:cNvSpPr>
          <p:nvPr/>
        </p:nvSpPr>
        <p:spPr>
          <a:xfrm>
            <a:off x="2652343" y="3416874"/>
            <a:ext cx="2297358" cy="3214726"/>
          </a:xfrm>
          <a:prstGeom prst="rect">
            <a:avLst/>
          </a:prstGeom>
        </p:spPr>
        <p:txBody>
          <a:bodyPr wrap="square">
            <a:spAutoFit/>
          </a:bodyPr>
          <a:lstStyle>
            <a:defPPr>
              <a:defRPr lang="en-US"/>
            </a:defPPr>
            <a:lvl1pPr indent="-171450" algn="ctr" fontAlgn="base">
              <a:lnSpc>
                <a:spcPct val="95000"/>
              </a:lnSpc>
              <a:spcBef>
                <a:spcPct val="0"/>
              </a:spcBef>
              <a:spcAft>
                <a:spcPct val="0"/>
              </a:spcAft>
              <a:buClr>
                <a:srgbClr val="FFFFFF"/>
              </a:buClr>
              <a:buSzPct val="100000"/>
              <a:defRPr sz="2000">
                <a:solidFill>
                  <a:srgbClr val="5C5E6C"/>
                </a:solidFill>
                <a:latin typeface="+mj-lt"/>
              </a:defRPr>
            </a:lvl1pPr>
          </a:lstStyle>
          <a:p>
            <a:pPr marL="169863" indent="-169863" algn="l">
              <a:spcBef>
                <a:spcPts val="0"/>
              </a:spcBef>
              <a:spcAft>
                <a:spcPts val="600"/>
              </a:spcAft>
              <a:buClr>
                <a:schemeClr val="tx2">
                  <a:lumMod val="75000"/>
                </a:schemeClr>
              </a:buClr>
            </a:pPr>
            <a:r>
              <a:rPr lang="en-US" sz="1400" b="1" dirty="0" smtClean="0">
                <a:solidFill>
                  <a:schemeClr val="tx2">
                    <a:lumMod val="50000"/>
                  </a:schemeClr>
                </a:solidFill>
              </a:rPr>
              <a:t>Customer Challenges:</a:t>
            </a:r>
          </a:p>
          <a:p>
            <a:pPr marL="169863" indent="-169863" algn="l">
              <a:spcBef>
                <a:spcPts val="600"/>
              </a:spcBef>
              <a:buClr>
                <a:schemeClr val="tx2">
                  <a:lumMod val="75000"/>
                </a:schemeClr>
              </a:buClr>
              <a:buFont typeface="Arial" pitchFamily="34" charset="0"/>
              <a:buChar char="•"/>
            </a:pPr>
            <a:r>
              <a:rPr lang="en-US" sz="1400" dirty="0" smtClean="0">
                <a:solidFill>
                  <a:schemeClr val="tx2">
                    <a:lumMod val="50000"/>
                  </a:schemeClr>
                </a:solidFill>
              </a:rPr>
              <a:t>Explosion of Mobile </a:t>
            </a:r>
            <a:r>
              <a:rPr lang="en-US" sz="1400" dirty="0">
                <a:solidFill>
                  <a:schemeClr val="tx2">
                    <a:lumMod val="50000"/>
                  </a:schemeClr>
                </a:solidFill>
              </a:rPr>
              <a:t>workforce &amp; applications </a:t>
            </a:r>
            <a:endParaRPr lang="en-US" sz="1400" dirty="0" smtClean="0">
              <a:solidFill>
                <a:schemeClr val="tx2">
                  <a:lumMod val="50000"/>
                </a:schemeClr>
              </a:solidFill>
            </a:endParaRPr>
          </a:p>
          <a:p>
            <a:pPr marL="169863" indent="-169863" algn="l">
              <a:spcBef>
                <a:spcPts val="600"/>
              </a:spcBef>
              <a:buClr>
                <a:schemeClr val="tx2">
                  <a:lumMod val="75000"/>
                </a:schemeClr>
              </a:buClr>
              <a:buFont typeface="Arial" pitchFamily="34" charset="0"/>
              <a:buChar char="•"/>
            </a:pPr>
            <a:r>
              <a:rPr lang="en-US" sz="1400" dirty="0" smtClean="0">
                <a:solidFill>
                  <a:schemeClr val="tx2">
                    <a:lumMod val="50000"/>
                  </a:schemeClr>
                </a:solidFill>
              </a:rPr>
              <a:t>Troubleshooting  across Wired and Wireless Networks</a:t>
            </a:r>
          </a:p>
          <a:p>
            <a:pPr marL="169863" indent="-169863" algn="l">
              <a:spcBef>
                <a:spcPts val="600"/>
              </a:spcBef>
              <a:buClr>
                <a:schemeClr val="tx2">
                  <a:lumMod val="75000"/>
                </a:schemeClr>
              </a:buClr>
              <a:buFont typeface="Arial" pitchFamily="34" charset="0"/>
              <a:buChar char="•"/>
            </a:pPr>
            <a:r>
              <a:rPr lang="en-US" sz="1400" dirty="0" smtClean="0">
                <a:solidFill>
                  <a:schemeClr val="tx2">
                    <a:lumMod val="50000"/>
                  </a:schemeClr>
                </a:solidFill>
              </a:rPr>
              <a:t>Inconsistent Network Policy and Security</a:t>
            </a:r>
            <a:endParaRPr lang="en-US" sz="1400" dirty="0">
              <a:solidFill>
                <a:schemeClr val="tx2">
                  <a:lumMod val="50000"/>
                </a:schemeClr>
              </a:solidFill>
            </a:endParaRPr>
          </a:p>
          <a:p>
            <a:pPr marL="169863" indent="-169863" algn="l">
              <a:spcBef>
                <a:spcPts val="600"/>
              </a:spcBef>
              <a:buClr>
                <a:schemeClr val="tx2">
                  <a:lumMod val="75000"/>
                </a:schemeClr>
              </a:buClr>
              <a:buFont typeface="Arial" pitchFamily="34" charset="0"/>
              <a:buChar char="•"/>
            </a:pPr>
            <a:r>
              <a:rPr lang="en-US" sz="1400" dirty="0" smtClean="0">
                <a:solidFill>
                  <a:schemeClr val="tx2">
                    <a:lumMod val="50000"/>
                  </a:schemeClr>
                </a:solidFill>
              </a:rPr>
              <a:t>Fair Sharing of Wireless Bandwidth </a:t>
            </a:r>
          </a:p>
          <a:p>
            <a:pPr marL="169863" indent="-169863" algn="l">
              <a:spcBef>
                <a:spcPts val="600"/>
              </a:spcBef>
              <a:buClr>
                <a:schemeClr val="tx2">
                  <a:lumMod val="75000"/>
                </a:schemeClr>
              </a:buClr>
              <a:buFont typeface="Arial" pitchFamily="34" charset="0"/>
              <a:buChar char="•"/>
            </a:pPr>
            <a:endParaRPr lang="en-US" sz="1400" dirty="0">
              <a:solidFill>
                <a:schemeClr val="tx2">
                  <a:lumMod val="50000"/>
                </a:schemeClr>
              </a:solidFill>
            </a:endParaRPr>
          </a:p>
          <a:p>
            <a:pPr marL="169863" indent="-169863" algn="l">
              <a:buClr>
                <a:schemeClr val="tx2">
                  <a:lumMod val="75000"/>
                </a:schemeClr>
              </a:buClr>
            </a:pPr>
            <a:r>
              <a:rPr lang="en-US" sz="1400" dirty="0" smtClean="0">
                <a:solidFill>
                  <a:schemeClr val="tx2">
                    <a:lumMod val="50000"/>
                  </a:schemeClr>
                </a:solidFill>
              </a:rPr>
              <a:t/>
            </a:r>
            <a:br>
              <a:rPr lang="en-US" sz="1400" dirty="0" smtClean="0">
                <a:solidFill>
                  <a:schemeClr val="tx2">
                    <a:lumMod val="50000"/>
                  </a:schemeClr>
                </a:solidFill>
              </a:rPr>
            </a:br>
            <a:endParaRPr lang="en-US" sz="1400" dirty="0" smtClean="0">
              <a:solidFill>
                <a:schemeClr val="tx2">
                  <a:lumMod val="50000"/>
                </a:schemeClr>
              </a:solidFill>
            </a:endParaRPr>
          </a:p>
        </p:txBody>
      </p:sp>
      <p:sp>
        <p:nvSpPr>
          <p:cNvPr id="2" name="Title 1"/>
          <p:cNvSpPr>
            <a:spLocks noGrp="1"/>
          </p:cNvSpPr>
          <p:nvPr>
            <p:ph type="title"/>
          </p:nvPr>
        </p:nvSpPr>
        <p:spPr/>
        <p:txBody>
          <a:bodyPr/>
          <a:lstStyle/>
          <a:p>
            <a:pPr>
              <a:lnSpc>
                <a:spcPct val="90000"/>
              </a:lnSpc>
            </a:pPr>
            <a:r>
              <a:rPr lang="en-US" spc="-150" dirty="0">
                <a:gradFill flip="none" rotWithShape="1">
                  <a:gsLst>
                    <a:gs pos="0">
                      <a:srgbClr val="8998FB"/>
                    </a:gs>
                    <a:gs pos="98750">
                      <a:schemeClr val="tx1"/>
                    </a:gs>
                    <a:gs pos="26000">
                      <a:srgbClr val="83BBFF"/>
                    </a:gs>
                  </a:gsLst>
                  <a:lin ang="13500000" scaled="1"/>
                  <a:tileRect/>
                </a:gradFill>
              </a:rPr>
              <a:t>New Sales Conversation – </a:t>
            </a:r>
            <a:r>
              <a:rPr lang="en-US" spc="-150" dirty="0" smtClean="0">
                <a:gradFill flip="none" rotWithShape="1">
                  <a:gsLst>
                    <a:gs pos="0">
                      <a:srgbClr val="8998FB"/>
                    </a:gs>
                    <a:gs pos="98750">
                      <a:schemeClr val="tx1"/>
                    </a:gs>
                    <a:gs pos="26000">
                      <a:srgbClr val="83BBFF"/>
                    </a:gs>
                  </a:gsLst>
                  <a:lin ang="13500000" scaled="1"/>
                  <a:tileRect/>
                </a:gradFill>
              </a:rPr>
              <a:t>Mobility</a:t>
            </a:r>
            <a:endParaRPr lang="en-US" spc="-150" dirty="0">
              <a:gradFill flip="none" rotWithShape="1">
                <a:gsLst>
                  <a:gs pos="0">
                    <a:srgbClr val="8998FB"/>
                  </a:gs>
                  <a:gs pos="98750">
                    <a:schemeClr val="tx1"/>
                  </a:gs>
                  <a:gs pos="26000">
                    <a:srgbClr val="83BBFF"/>
                  </a:gs>
                </a:gsLst>
                <a:lin ang="13500000" scaled="1"/>
                <a:tileRect/>
              </a:gradFill>
            </a:endParaRPr>
          </a:p>
        </p:txBody>
      </p:sp>
      <p:sp>
        <p:nvSpPr>
          <p:cNvPr id="85" name="TextBox 84"/>
          <p:cNvSpPr txBox="1"/>
          <p:nvPr/>
        </p:nvSpPr>
        <p:spPr>
          <a:xfrm>
            <a:off x="836894" y="1449677"/>
            <a:ext cx="1279422" cy="563701"/>
          </a:xfrm>
          <a:prstGeom prst="round2SameRect">
            <a:avLst>
              <a:gd name="adj1" fmla="val 26047"/>
              <a:gd name="adj2" fmla="val 0"/>
            </a:avLst>
          </a:prstGeom>
          <a:noFill/>
          <a:ln w="28575">
            <a:solidFill>
              <a:schemeClr val="tx2">
                <a:lumMod val="75000"/>
              </a:schemeClr>
            </a:solidFill>
          </a:ln>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1400" b="1" dirty="0"/>
              <a:t>Sales Trigger</a:t>
            </a:r>
          </a:p>
        </p:txBody>
      </p:sp>
      <p:sp>
        <p:nvSpPr>
          <p:cNvPr id="48" name="Text Placeholder 5"/>
          <p:cNvSpPr txBox="1">
            <a:spLocks/>
          </p:cNvSpPr>
          <p:nvPr/>
        </p:nvSpPr>
        <p:spPr>
          <a:xfrm>
            <a:off x="2652343" y="2028078"/>
            <a:ext cx="2297358" cy="1394228"/>
          </a:xfrm>
          <a:prstGeom prst="rect">
            <a:avLst/>
          </a:prstGeom>
        </p:spPr>
        <p:txBody>
          <a:bodyPr wrap="square">
            <a:spAutoFit/>
          </a:bodyPr>
          <a:lstStyle>
            <a:defPPr>
              <a:defRPr lang="en-US"/>
            </a:defPPr>
            <a:lvl1pPr indent="-171450" algn="ctr" fontAlgn="base">
              <a:lnSpc>
                <a:spcPct val="95000"/>
              </a:lnSpc>
              <a:spcBef>
                <a:spcPct val="0"/>
              </a:spcBef>
              <a:spcAft>
                <a:spcPct val="0"/>
              </a:spcAft>
              <a:buClr>
                <a:srgbClr val="FFFFFF"/>
              </a:buClr>
              <a:buSzPct val="100000"/>
              <a:defRPr sz="2000">
                <a:solidFill>
                  <a:srgbClr val="5C5E6C"/>
                </a:solidFill>
                <a:latin typeface="+mj-lt"/>
              </a:defRPr>
            </a:lvl1pPr>
          </a:lstStyle>
          <a:p>
            <a:pPr marL="169863" indent="-169863" algn="l">
              <a:spcBef>
                <a:spcPts val="0"/>
              </a:spcBef>
              <a:spcAft>
                <a:spcPts val="600"/>
              </a:spcAft>
              <a:buClr>
                <a:schemeClr val="tx2">
                  <a:lumMod val="75000"/>
                </a:schemeClr>
              </a:buClr>
            </a:pPr>
            <a:r>
              <a:rPr lang="en-US" sz="1400" b="1" dirty="0">
                <a:solidFill>
                  <a:schemeClr val="tx2">
                    <a:lumMod val="50000"/>
                  </a:schemeClr>
                </a:solidFill>
              </a:rPr>
              <a:t>Target Customers:</a:t>
            </a:r>
          </a:p>
          <a:p>
            <a:pPr marL="169863" indent="-169863" algn="l">
              <a:spcBef>
                <a:spcPts val="600"/>
              </a:spcBef>
              <a:buClr>
                <a:schemeClr val="bg1">
                  <a:lumMod val="75000"/>
                </a:schemeClr>
              </a:buClr>
              <a:buFont typeface="Arial" pitchFamily="34" charset="0"/>
              <a:buChar char="•"/>
            </a:pPr>
            <a:r>
              <a:rPr lang="en-US" sz="1400" dirty="0" smtClean="0"/>
              <a:t>IT Infrastructure Buyer</a:t>
            </a:r>
          </a:p>
          <a:p>
            <a:pPr marL="169863" indent="-169863" algn="l">
              <a:spcBef>
                <a:spcPts val="600"/>
              </a:spcBef>
              <a:buClr>
                <a:schemeClr val="bg1">
                  <a:lumMod val="75000"/>
                </a:schemeClr>
              </a:buClr>
              <a:buFont typeface="Arial" pitchFamily="34" charset="0"/>
              <a:buChar char="•"/>
            </a:pPr>
            <a:r>
              <a:rPr lang="en-US" sz="1400" dirty="0" smtClean="0"/>
              <a:t>Wireless Buyer</a:t>
            </a:r>
          </a:p>
          <a:p>
            <a:pPr marL="169863" indent="-169863" algn="l">
              <a:spcBef>
                <a:spcPts val="600"/>
              </a:spcBef>
              <a:buClr>
                <a:schemeClr val="bg1">
                  <a:lumMod val="75000"/>
                </a:schemeClr>
              </a:buClr>
              <a:buFont typeface="Arial" pitchFamily="34" charset="0"/>
              <a:buChar char="•"/>
            </a:pPr>
            <a:r>
              <a:rPr lang="en-US" sz="1400" dirty="0" smtClean="0"/>
              <a:t>Security Buyer</a:t>
            </a:r>
            <a:endParaRPr lang="en-US" sz="1400" dirty="0"/>
          </a:p>
          <a:p>
            <a:pPr marL="169863" indent="-169863" algn="l">
              <a:buClr>
                <a:schemeClr val="tx2">
                  <a:lumMod val="75000"/>
                </a:schemeClr>
              </a:buClr>
              <a:buFont typeface="Arial" pitchFamily="34" charset="0"/>
              <a:buChar char="•"/>
            </a:pPr>
            <a:endParaRPr lang="en-US" sz="1200" dirty="0"/>
          </a:p>
        </p:txBody>
      </p:sp>
      <p:sp>
        <p:nvSpPr>
          <p:cNvPr id="50" name="Text Placeholder 5"/>
          <p:cNvSpPr txBox="1">
            <a:spLocks/>
          </p:cNvSpPr>
          <p:nvPr/>
        </p:nvSpPr>
        <p:spPr>
          <a:xfrm>
            <a:off x="5227318" y="4186238"/>
            <a:ext cx="2751562" cy="2208297"/>
          </a:xfrm>
          <a:prstGeom prst="rect">
            <a:avLst/>
          </a:prstGeom>
        </p:spPr>
        <p:txBody>
          <a:bodyPr wrap="square">
            <a:spAutoFit/>
          </a:bodyPr>
          <a:lstStyle>
            <a:defPPr>
              <a:defRPr lang="en-US"/>
            </a:defPPr>
            <a:lvl1pPr indent="-171450" algn="ctr" fontAlgn="base">
              <a:lnSpc>
                <a:spcPct val="95000"/>
              </a:lnSpc>
              <a:spcBef>
                <a:spcPct val="0"/>
              </a:spcBef>
              <a:spcAft>
                <a:spcPct val="0"/>
              </a:spcAft>
              <a:buClr>
                <a:srgbClr val="FFFFFF"/>
              </a:buClr>
              <a:buSzPct val="100000"/>
              <a:defRPr sz="2000">
                <a:solidFill>
                  <a:srgbClr val="5C5E6C"/>
                </a:solidFill>
                <a:latin typeface="+mj-lt"/>
              </a:defRPr>
            </a:lvl1pPr>
          </a:lstStyle>
          <a:p>
            <a:pPr marL="228600" indent="-228600" algn="l">
              <a:lnSpc>
                <a:spcPts val="1500"/>
              </a:lnSpc>
              <a:spcBef>
                <a:spcPts val="0"/>
              </a:spcBef>
              <a:spcAft>
                <a:spcPts val="600"/>
              </a:spcAft>
              <a:buClr>
                <a:schemeClr val="tx2">
                  <a:lumMod val="75000"/>
                </a:schemeClr>
              </a:buClr>
            </a:pPr>
            <a:r>
              <a:rPr lang="en-US" sz="1400" b="1" dirty="0" smtClean="0">
                <a:solidFill>
                  <a:schemeClr val="tx2">
                    <a:lumMod val="50000"/>
                  </a:schemeClr>
                </a:solidFill>
              </a:rPr>
              <a:t>Solutions:</a:t>
            </a: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a:t>
            </a:r>
            <a:r>
              <a:rPr lang="en-US" sz="1400" dirty="0" err="1">
                <a:solidFill>
                  <a:schemeClr val="tx2">
                    <a:lumMod val="50000"/>
                  </a:schemeClr>
                </a:solidFill>
              </a:rPr>
              <a:t>ISE</a:t>
            </a:r>
            <a:endParaRPr lang="en-US" sz="1400" dirty="0">
              <a:solidFill>
                <a:schemeClr val="tx2">
                  <a:lumMod val="50000"/>
                </a:schemeClr>
              </a:solidFill>
            </a:endParaRP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Prime Infrastructure</a:t>
            </a: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Wireless Access Points and controllers</a:t>
            </a: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a:t>
            </a:r>
            <a:r>
              <a:rPr lang="en-US" sz="1400" dirty="0" err="1">
                <a:solidFill>
                  <a:schemeClr val="tx2">
                    <a:lumMod val="50000"/>
                  </a:schemeClr>
                </a:solidFill>
              </a:rPr>
              <a:t>3K</a:t>
            </a:r>
            <a:r>
              <a:rPr lang="en-US" sz="1400" dirty="0">
                <a:solidFill>
                  <a:schemeClr val="tx2">
                    <a:lumMod val="50000"/>
                  </a:schemeClr>
                </a:solidFill>
              </a:rPr>
              <a:t>-X / </a:t>
            </a:r>
            <a:r>
              <a:rPr lang="en-US" sz="1400" dirty="0" err="1">
                <a:solidFill>
                  <a:schemeClr val="tx2">
                    <a:lumMod val="50000"/>
                  </a:schemeClr>
                </a:solidFill>
              </a:rPr>
              <a:t>4500E</a:t>
            </a:r>
            <a:r>
              <a:rPr lang="en-US" sz="1400" dirty="0">
                <a:solidFill>
                  <a:schemeClr val="tx2">
                    <a:lumMod val="50000"/>
                  </a:schemeClr>
                </a:solidFill>
              </a:rPr>
              <a:t> / 6500 Switches</a:t>
            </a:r>
          </a:p>
          <a:p>
            <a:pPr marL="228600" indent="-228600" algn="l">
              <a:lnSpc>
                <a:spcPts val="1500"/>
              </a:lnSpc>
              <a:spcBef>
                <a:spcPts val="0"/>
              </a:spcBef>
              <a:spcAft>
                <a:spcPts val="600"/>
              </a:spcAft>
              <a:buClr>
                <a:schemeClr val="tx2">
                  <a:lumMod val="75000"/>
                </a:schemeClr>
              </a:buClr>
              <a:buFont typeface="+mj-lt"/>
              <a:buAutoNum type="arabicPeriod"/>
            </a:pPr>
            <a:r>
              <a:rPr lang="en-US" sz="1400" dirty="0">
                <a:solidFill>
                  <a:schemeClr val="tx2">
                    <a:lumMod val="50000"/>
                  </a:schemeClr>
                </a:solidFill>
              </a:rPr>
              <a:t>Cisco 3850 Converged Access Switch</a:t>
            </a:r>
          </a:p>
        </p:txBody>
      </p:sp>
      <p:sp>
        <p:nvSpPr>
          <p:cNvPr id="53" name="TextBox 52"/>
          <p:cNvSpPr txBox="1"/>
          <p:nvPr/>
        </p:nvSpPr>
        <p:spPr>
          <a:xfrm>
            <a:off x="8153732" y="1988241"/>
            <a:ext cx="3705761" cy="4724370"/>
          </a:xfrm>
          <a:prstGeom prst="rect">
            <a:avLst/>
          </a:prstGeom>
          <a:noFill/>
        </p:spPr>
        <p:txBody>
          <a:bodyPr wrap="square" rtlCol="0">
            <a:spAutoFit/>
          </a:bodyPr>
          <a:lstStyle/>
          <a:p>
            <a:pPr marL="342900" indent="-342900">
              <a:spcAft>
                <a:spcPts val="600"/>
              </a:spcAft>
              <a:buFont typeface="+mj-lt"/>
              <a:buAutoNum type="arabicPeriod"/>
            </a:pPr>
            <a:r>
              <a:rPr lang="en-US" sz="1400" dirty="0" smtClean="0">
                <a:solidFill>
                  <a:srgbClr val="7F7F7F"/>
                </a:solidFill>
                <a:cs typeface="Arial Narrow"/>
              </a:rPr>
              <a:t>What is the main goal for your Access Network? (determine budget drivers)</a:t>
            </a:r>
          </a:p>
          <a:p>
            <a:pPr marL="342900" indent="-342900">
              <a:spcAft>
                <a:spcPts val="600"/>
              </a:spcAft>
              <a:buFont typeface="+mj-lt"/>
              <a:buAutoNum type="arabicPeriod"/>
            </a:pPr>
            <a:r>
              <a:rPr lang="en-US" sz="1400" dirty="0" smtClean="0">
                <a:solidFill>
                  <a:srgbClr val="7F7F7F"/>
                </a:solidFill>
                <a:cs typeface="Arial Narrow"/>
              </a:rPr>
              <a:t>How many wired ports do you allocate per user on the network? (are they detailed or ad hoc)</a:t>
            </a:r>
          </a:p>
          <a:p>
            <a:pPr marL="342900" indent="-342900">
              <a:spcAft>
                <a:spcPts val="600"/>
              </a:spcAft>
              <a:buFont typeface="+mj-lt"/>
              <a:buAutoNum type="arabicPeriod"/>
            </a:pPr>
            <a:r>
              <a:rPr lang="en-US" sz="1400" dirty="0" smtClean="0">
                <a:solidFill>
                  <a:srgbClr val="7F7F7F"/>
                </a:solidFill>
                <a:cs typeface="Arial Narrow"/>
              </a:rPr>
              <a:t>Will the Wireless be used for mission-critical applications? (plan for success)</a:t>
            </a:r>
            <a:endParaRPr lang="en-US" sz="1400" dirty="0">
              <a:solidFill>
                <a:srgbClr val="7F7F7F"/>
              </a:solidFill>
              <a:cs typeface="Arial Narrow"/>
            </a:endParaRPr>
          </a:p>
          <a:p>
            <a:pPr marL="342900" indent="-342900">
              <a:spcAft>
                <a:spcPts val="600"/>
              </a:spcAft>
              <a:buFont typeface="+mj-lt"/>
              <a:buAutoNum type="arabicPeriod"/>
            </a:pPr>
            <a:r>
              <a:rPr lang="en-US" sz="1400" dirty="0" smtClean="0">
                <a:solidFill>
                  <a:srgbClr val="7F7F7F"/>
                </a:solidFill>
                <a:cs typeface="Arial Narrow"/>
              </a:rPr>
              <a:t>Are they managed by a controller or stand alone/autonomous Access Points? (what is their architecture)</a:t>
            </a:r>
            <a:endParaRPr lang="en-US" sz="1400" dirty="0">
              <a:solidFill>
                <a:srgbClr val="7F7F7F"/>
              </a:solidFill>
              <a:cs typeface="Arial Narrow"/>
            </a:endParaRPr>
          </a:p>
          <a:p>
            <a:pPr marL="342900" indent="-342900">
              <a:spcAft>
                <a:spcPts val="600"/>
              </a:spcAft>
              <a:buFont typeface="+mj-lt"/>
              <a:buAutoNum type="arabicPeriod"/>
            </a:pPr>
            <a:r>
              <a:rPr lang="en-US" sz="1400" dirty="0" smtClean="0">
                <a:solidFill>
                  <a:srgbClr val="7F7F7F"/>
                </a:solidFill>
                <a:cs typeface="Arial Narrow"/>
              </a:rPr>
              <a:t>Is Your It environment “virtualized” or heading in that path? </a:t>
            </a:r>
            <a:endParaRPr lang="en-US" sz="1400" dirty="0">
              <a:solidFill>
                <a:srgbClr val="7F7F7F"/>
              </a:solidFill>
              <a:cs typeface="Arial Narrow"/>
            </a:endParaRPr>
          </a:p>
          <a:p>
            <a:pPr marL="342900" indent="-342900">
              <a:spcAft>
                <a:spcPts val="600"/>
              </a:spcAft>
              <a:buFont typeface="+mj-lt"/>
              <a:buAutoNum type="arabicPeriod"/>
            </a:pPr>
            <a:r>
              <a:rPr lang="en-US" sz="1400" dirty="0" smtClean="0">
                <a:solidFill>
                  <a:srgbClr val="7F7F7F"/>
                </a:solidFill>
                <a:cs typeface="Arial Narrow"/>
              </a:rPr>
              <a:t>How do your Employees access corporate Wireless with their corporate laptop? (how advanced is their security)</a:t>
            </a:r>
          </a:p>
          <a:p>
            <a:pPr marL="342900" indent="-342900">
              <a:spcAft>
                <a:spcPts val="600"/>
              </a:spcAft>
              <a:buFont typeface="+mj-lt"/>
              <a:buAutoNum type="arabicPeriod"/>
            </a:pPr>
            <a:r>
              <a:rPr lang="en-US" sz="1400" dirty="0" smtClean="0">
                <a:solidFill>
                  <a:srgbClr val="7F7F7F"/>
                </a:solidFill>
                <a:cs typeface="Arial Narrow"/>
              </a:rPr>
              <a:t>Do you have a consistent set of tools to troubleshoot wired/wireless and interference?</a:t>
            </a:r>
            <a:endParaRPr lang="en-US" sz="1400" dirty="0">
              <a:solidFill>
                <a:srgbClr val="7F7F7F"/>
              </a:solidFill>
              <a:cs typeface="Arial Narrow"/>
            </a:endParaRPr>
          </a:p>
          <a:p>
            <a:pPr>
              <a:spcAft>
                <a:spcPts val="600"/>
              </a:spcAft>
            </a:pPr>
            <a:endParaRPr lang="en-US" sz="1400" dirty="0" smtClean="0">
              <a:solidFill>
                <a:schemeClr val="bg1">
                  <a:lumMod val="75000"/>
                </a:schemeClr>
              </a:solidFill>
              <a:latin typeface="+mj-lt"/>
            </a:endParaRPr>
          </a:p>
        </p:txBody>
      </p:sp>
      <p:sp>
        <p:nvSpPr>
          <p:cNvPr id="52" name="TextBox 51"/>
          <p:cNvSpPr txBox="1"/>
          <p:nvPr/>
        </p:nvSpPr>
        <p:spPr>
          <a:xfrm>
            <a:off x="5227316" y="1843459"/>
            <a:ext cx="2720007" cy="2754600"/>
          </a:xfrm>
          <a:prstGeom prst="rect">
            <a:avLst/>
          </a:prstGeom>
          <a:noFill/>
        </p:spPr>
        <p:txBody>
          <a:bodyPr wrap="square" rtlCol="0">
            <a:spAutoFit/>
          </a:bodyPr>
          <a:lstStyle/>
          <a:p>
            <a:pPr marL="169863" indent="-169863">
              <a:spcAft>
                <a:spcPts val="600"/>
              </a:spcAft>
              <a:buClr>
                <a:schemeClr val="bg1">
                  <a:lumMod val="75000"/>
                </a:schemeClr>
              </a:buClr>
              <a:buFont typeface="Arial" pitchFamily="34" charset="0"/>
              <a:buChar char="•"/>
            </a:pPr>
            <a:endParaRPr lang="en-US" dirty="0" smtClean="0"/>
          </a:p>
          <a:p>
            <a:pPr marL="169863" indent="-169863">
              <a:spcAft>
                <a:spcPts val="600"/>
              </a:spcAft>
              <a:buClr>
                <a:schemeClr val="bg1">
                  <a:lumMod val="75000"/>
                </a:schemeClr>
              </a:buClr>
              <a:buFont typeface="Arial" pitchFamily="34" charset="0"/>
              <a:buChar char="•"/>
            </a:pPr>
            <a:r>
              <a:rPr lang="en-US" sz="1400" dirty="0" smtClean="0">
                <a:solidFill>
                  <a:srgbClr val="5C5E6C"/>
                </a:solidFill>
                <a:latin typeface="+mj-lt"/>
              </a:rPr>
              <a:t>Network wide visibility for faster troubleshooting</a:t>
            </a:r>
          </a:p>
          <a:p>
            <a:pPr marL="169863" indent="-169863">
              <a:spcAft>
                <a:spcPts val="600"/>
              </a:spcAft>
              <a:buClr>
                <a:schemeClr val="bg1">
                  <a:lumMod val="75000"/>
                </a:schemeClr>
              </a:buClr>
              <a:buFont typeface="Arial" pitchFamily="34" charset="0"/>
              <a:buChar char="•"/>
            </a:pPr>
            <a:r>
              <a:rPr lang="en-US" sz="1400" dirty="0" smtClean="0">
                <a:solidFill>
                  <a:srgbClr val="5C5E6C"/>
                </a:solidFill>
              </a:rPr>
              <a:t>Visibility for Wired and Wireless across the network</a:t>
            </a:r>
          </a:p>
          <a:p>
            <a:pPr marL="169863" indent="-169863">
              <a:spcAft>
                <a:spcPts val="600"/>
              </a:spcAft>
              <a:buClr>
                <a:schemeClr val="bg1">
                  <a:lumMod val="75000"/>
                </a:schemeClr>
              </a:buClr>
              <a:buFont typeface="Arial" pitchFamily="34" charset="0"/>
              <a:buChar char="•"/>
            </a:pPr>
            <a:r>
              <a:rPr lang="en-US" sz="1400" dirty="0" smtClean="0">
                <a:solidFill>
                  <a:srgbClr val="5C5E6C"/>
                </a:solidFill>
              </a:rPr>
              <a:t>Hierarchical Bandwidth management and distributed policy enforcement</a:t>
            </a:r>
          </a:p>
          <a:p>
            <a:pPr marL="169863" indent="-169863">
              <a:spcAft>
                <a:spcPts val="600"/>
              </a:spcAft>
              <a:buClr>
                <a:schemeClr val="bg1">
                  <a:lumMod val="75000"/>
                </a:schemeClr>
              </a:buClr>
              <a:buFont typeface="Arial" pitchFamily="34" charset="0"/>
              <a:buChar char="•"/>
            </a:pPr>
            <a:endParaRPr lang="en-US" sz="1400" dirty="0" smtClean="0">
              <a:solidFill>
                <a:srgbClr val="5C5E6C"/>
              </a:solidFill>
              <a:latin typeface="+mj-lt"/>
            </a:endParaRPr>
          </a:p>
          <a:p>
            <a:pPr>
              <a:spcAft>
                <a:spcPts val="600"/>
              </a:spcAft>
            </a:pPr>
            <a:endParaRPr lang="en-US" dirty="0"/>
          </a:p>
        </p:txBody>
      </p:sp>
      <p:sp>
        <p:nvSpPr>
          <p:cNvPr id="87" name="TextBox 86"/>
          <p:cNvSpPr txBox="1"/>
          <p:nvPr/>
        </p:nvSpPr>
        <p:spPr>
          <a:xfrm>
            <a:off x="5275228" y="1958312"/>
            <a:ext cx="2790477" cy="307777"/>
          </a:xfrm>
          <a:prstGeom prst="rect">
            <a:avLst/>
          </a:prstGeom>
          <a:noFill/>
        </p:spPr>
        <p:txBody>
          <a:bodyPr wrap="square" rtlCol="0">
            <a:spAutoFit/>
          </a:bodyPr>
          <a:lstStyle/>
          <a:p>
            <a:pPr marL="169863" indent="-169863" fontAlgn="base">
              <a:lnSpc>
                <a:spcPct val="95000"/>
              </a:lnSpc>
              <a:spcAft>
                <a:spcPts val="600"/>
              </a:spcAft>
              <a:buClr>
                <a:schemeClr val="tx2">
                  <a:lumMod val="75000"/>
                </a:schemeClr>
              </a:buClr>
              <a:buSzPct val="100000"/>
            </a:pPr>
            <a:r>
              <a:rPr lang="en-US" sz="1400" b="1" dirty="0">
                <a:solidFill>
                  <a:schemeClr val="tx2">
                    <a:lumMod val="50000"/>
                  </a:schemeClr>
                </a:solidFill>
                <a:latin typeface="+mj-lt"/>
              </a:rPr>
              <a:t>Cisco Solutions Benefits:</a:t>
            </a:r>
          </a:p>
        </p:txBody>
      </p:sp>
      <p:pic>
        <p:nvPicPr>
          <p:cNvPr id="26" name="Picture 23" descr="\\.PSF\.Mac\Volumes\FLASH DRIVE\Wired_Wireless_Icon2.png"/>
          <p:cNvPicPr>
            <a:picLocks noChangeAspect="1" noChangeArrowheads="1"/>
          </p:cNvPicPr>
          <p:nvPr/>
        </p:nvPicPr>
        <p:blipFill>
          <a:blip r:embed="rId3" cstate="print"/>
          <a:srcRect/>
          <a:stretch>
            <a:fillRect/>
          </a:stretch>
        </p:blipFill>
        <p:spPr bwMode="auto">
          <a:xfrm>
            <a:off x="927284" y="2112200"/>
            <a:ext cx="1041216" cy="1041486"/>
          </a:xfrm>
          <a:prstGeom prst="rect">
            <a:avLst/>
          </a:prstGeom>
          <a:noFill/>
          <a:effectLst>
            <a:outerShdw blurRad="50800" dist="38100" dir="2700000" algn="tl" rotWithShape="0">
              <a:prstClr val="black">
                <a:alpha val="40000"/>
              </a:prstClr>
            </a:outerShdw>
          </a:effectLst>
        </p:spPr>
      </p:pic>
      <p:sp>
        <p:nvSpPr>
          <p:cNvPr id="22" name="Round Same Side Corner Rectangle 21"/>
          <p:cNvSpPr/>
          <p:nvPr/>
        </p:nvSpPr>
        <p:spPr>
          <a:xfrm>
            <a:off x="2385469" y="1412898"/>
            <a:ext cx="2799473" cy="558919"/>
          </a:xfrm>
          <a:prstGeom prst="round2SameRect">
            <a:avLst>
              <a:gd name="adj1" fmla="val 28570"/>
              <a:gd name="adj2" fmla="val 0"/>
            </a:avLst>
          </a:prstGeom>
          <a:gradFill flip="none" rotWithShape="1">
            <a:gsLst>
              <a:gs pos="0">
                <a:schemeClr val="tx2">
                  <a:lumMod val="60000"/>
                  <a:lumOff val="40000"/>
                </a:schemeClr>
              </a:gs>
              <a:gs pos="100000">
                <a:srgbClr val="3D124B"/>
              </a:gs>
              <a:gs pos="43000">
                <a:schemeClr val="tx2"/>
              </a:gs>
            </a:gsLst>
            <a:lin ang="2700000" scaled="1"/>
            <a:tileRect/>
          </a:grad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p>
            <a:pPr algn="ctr" defTabSz="814388" eaLnBrk="0" fontAlgn="base" hangingPunct="0">
              <a:lnSpc>
                <a:spcPts val="1600"/>
              </a:lnSpc>
              <a:spcBef>
                <a:spcPct val="0"/>
              </a:spcBef>
              <a:spcAft>
                <a:spcPct val="0"/>
              </a:spcAft>
            </a:pPr>
            <a:endParaRPr lang="en-US" sz="1600" b="1" dirty="0">
              <a:solidFill>
                <a:srgbClr val="FFFFFF"/>
              </a:solidFill>
              <a:latin typeface="Arial" pitchFamily="34" charset="0"/>
              <a:ea typeface="ＭＳ Ｐゴシック" pitchFamily="34" charset="-128"/>
            </a:endParaRPr>
          </a:p>
        </p:txBody>
      </p:sp>
      <p:sp>
        <p:nvSpPr>
          <p:cNvPr id="23" name="TextBox 22"/>
          <p:cNvSpPr txBox="1"/>
          <p:nvPr/>
        </p:nvSpPr>
        <p:spPr>
          <a:xfrm>
            <a:off x="2401285" y="1501688"/>
            <a:ext cx="2799474" cy="263149"/>
          </a:xfrm>
          <a:prstGeom prst="rect">
            <a:avLst/>
          </a:prstGeom>
          <a:noFill/>
          <a:ln w="9525" cap="flat" cmpd="sng" algn="ctr">
            <a:noFill/>
            <a:prstDash val="solid"/>
            <a:round/>
            <a:headEnd type="none" w="med" len="med"/>
            <a:tailEnd type="none" w="med" len="med"/>
          </a:ln>
          <a:effectLst>
            <a:outerShdw blurRad="50800" dist="38100" dir="2700000" algn="tl" rotWithShape="0">
              <a:srgbClr val="000000">
                <a:alpha val="43000"/>
              </a:srgbClr>
            </a:outerShdw>
          </a:effectLst>
        </p:spPr>
        <p:txBody>
          <a:bodyPr lIns="82124" tIns="41061" rIns="82124" bIns="41061" anchor="ctr"/>
          <a:lstStyle>
            <a:defPPr>
              <a:defRPr lang="en-US"/>
            </a:defPPr>
            <a:lvl1pPr algn="ctr" defTabSz="814388" eaLnBrk="0" fontAlgn="base" hangingPunct="0">
              <a:lnSpc>
                <a:spcPts val="1600"/>
              </a:lnSpc>
              <a:spcBef>
                <a:spcPct val="0"/>
              </a:spcBef>
              <a:spcAft>
                <a:spcPct val="0"/>
              </a:spcAft>
              <a:defRPr sz="1600" b="1">
                <a:solidFill>
                  <a:srgbClr val="FFFFFF"/>
                </a:solidFill>
                <a:latin typeface="Arial" pitchFamily="34" charset="0"/>
                <a:ea typeface="ＭＳ Ｐゴシック" pitchFamily="34" charset="-128"/>
              </a:defRPr>
            </a:lvl1pPr>
          </a:lstStyle>
          <a:p>
            <a:r>
              <a:rPr lang="en-US" dirty="0" smtClean="0"/>
              <a:t>Target Customer Challenge</a:t>
            </a:r>
            <a:endParaRPr lang="en-US" dirty="0"/>
          </a:p>
        </p:txBody>
      </p:sp>
    </p:spTree>
    <p:extLst>
      <p:ext uri="{BB962C8B-B14F-4D97-AF65-F5344CB8AC3E}">
        <p14:creationId xmlns:p14="http://schemas.microsoft.com/office/powerpoint/2010/main" val="1470522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tangle 66"/>
          <p:cNvSpPr/>
          <p:nvPr/>
        </p:nvSpPr>
        <p:spPr>
          <a:xfrm rot="16200000">
            <a:off x="5904218" y="-611288"/>
            <a:ext cx="380389" cy="12188824"/>
          </a:xfrm>
          <a:prstGeom prst="rect">
            <a:avLst/>
          </a:prstGeom>
          <a:gradFill flip="none" rotWithShape="1">
            <a:gsLst>
              <a:gs pos="100000">
                <a:schemeClr val="bg1">
                  <a:lumMod val="75000"/>
                  <a:alpha val="0"/>
                </a:schemeClr>
              </a:gs>
              <a:gs pos="0">
                <a:schemeClr val="accent4">
                  <a:alpha val="70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45" name="TextBox 44"/>
          <p:cNvSpPr txBox="1"/>
          <p:nvPr/>
        </p:nvSpPr>
        <p:spPr>
          <a:xfrm>
            <a:off x="0" y="-653143"/>
            <a:ext cx="3674879" cy="369332"/>
          </a:xfrm>
          <a:prstGeom prst="rect">
            <a:avLst/>
          </a:prstGeom>
          <a:solidFill>
            <a:srgbClr val="FF0000"/>
          </a:solidFill>
        </p:spPr>
        <p:txBody>
          <a:bodyPr wrap="none" rtlCol="0">
            <a:spAutoFit/>
          </a:bodyPr>
          <a:lstStyle/>
          <a:p>
            <a:r>
              <a:rPr lang="en-US" dirty="0" err="1" smtClean="0"/>
              <a:t>Sangita</a:t>
            </a:r>
            <a:r>
              <a:rPr lang="en-US" dirty="0" smtClean="0"/>
              <a:t>/Steven: Please fill this out</a:t>
            </a:r>
            <a:endParaRPr lang="en-US" dirty="0"/>
          </a:p>
        </p:txBody>
      </p:sp>
      <p:sp>
        <p:nvSpPr>
          <p:cNvPr id="47" name="Rectangle 46"/>
          <p:cNvSpPr/>
          <p:nvPr/>
        </p:nvSpPr>
        <p:spPr>
          <a:xfrm rot="5400000" flipV="1">
            <a:off x="4921337" y="-4489118"/>
            <a:ext cx="2346149"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48" name="Rectangle 47"/>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0" name="Rectangle 49"/>
          <p:cNvSpPr/>
          <p:nvPr/>
        </p:nvSpPr>
        <p:spPr>
          <a:xfrm>
            <a:off x="-1" y="-1"/>
            <a:ext cx="12188827" cy="1426825"/>
          </a:xfrm>
          <a:prstGeom prst="rect">
            <a:avLst/>
          </a:prstGeom>
          <a:solidFill>
            <a:srgbClr val="000000">
              <a:alpha val="86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Cisco Unified Access Driving Business Outcomes</a:t>
            </a:r>
            <a:endParaRPr lang="en-US" dirty="0"/>
          </a:p>
        </p:txBody>
      </p:sp>
      <p:sp>
        <p:nvSpPr>
          <p:cNvPr id="46" name="TextBox 45"/>
          <p:cNvSpPr txBox="1"/>
          <p:nvPr/>
        </p:nvSpPr>
        <p:spPr>
          <a:xfrm>
            <a:off x="7462867" y="-369332"/>
            <a:ext cx="4725958" cy="369332"/>
          </a:xfrm>
          <a:prstGeom prst="rect">
            <a:avLst/>
          </a:prstGeom>
          <a:solidFill>
            <a:srgbClr val="FFFF00"/>
          </a:solidFill>
        </p:spPr>
        <p:txBody>
          <a:bodyPr wrap="square" rtlCol="0">
            <a:spAutoFit/>
          </a:bodyPr>
          <a:lstStyle/>
          <a:p>
            <a:r>
              <a:rPr lang="en-US" dirty="0" smtClean="0">
                <a:solidFill>
                  <a:srgbClr val="FF0000"/>
                </a:solidFill>
              </a:rPr>
              <a:t>Make this consistent with the rest of the slide</a:t>
            </a:r>
            <a:endParaRPr lang="en-US" dirty="0">
              <a:solidFill>
                <a:srgbClr val="FF0000"/>
              </a:solidFill>
            </a:endParaRPr>
          </a:p>
        </p:txBody>
      </p:sp>
      <p:grpSp>
        <p:nvGrpSpPr>
          <p:cNvPr id="6" name="Group 5"/>
          <p:cNvGrpSpPr/>
          <p:nvPr/>
        </p:nvGrpSpPr>
        <p:grpSpPr>
          <a:xfrm>
            <a:off x="266695" y="1303867"/>
            <a:ext cx="2829803" cy="5554133"/>
            <a:chOff x="266695" y="1303867"/>
            <a:chExt cx="7556506" cy="5554133"/>
          </a:xfrm>
        </p:grpSpPr>
        <p:sp>
          <p:nvSpPr>
            <p:cNvPr id="55" name="Rectangle 54"/>
            <p:cNvSpPr/>
            <p:nvPr/>
          </p:nvSpPr>
          <p:spPr>
            <a:xfrm rot="5400000">
              <a:off x="1487374" y="522173"/>
              <a:ext cx="5115148" cy="7556505"/>
            </a:xfrm>
            <a:prstGeom prst="rect">
              <a:avLst/>
            </a:prstGeom>
            <a:gradFill flip="none" rotWithShape="1">
              <a:gsLst>
                <a:gs pos="50000">
                  <a:srgbClr val="12506C"/>
                </a:gs>
                <a:gs pos="100000">
                  <a:schemeClr val="bg1">
                    <a:lumMod val="75000"/>
                    <a:alpha val="0"/>
                  </a:schemeClr>
                </a:gs>
                <a:gs pos="0">
                  <a:srgbClr val="219DD5"/>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6" name="Rectangle 55"/>
            <p:cNvSpPr/>
            <p:nvPr/>
          </p:nvSpPr>
          <p:spPr>
            <a:xfrm rot="5400000" flipV="1">
              <a:off x="3386350" y="-1815786"/>
              <a:ext cx="1317197" cy="7556504"/>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grpSp>
      <p:grpSp>
        <p:nvGrpSpPr>
          <p:cNvPr id="57" name="Group 56"/>
          <p:cNvGrpSpPr/>
          <p:nvPr/>
        </p:nvGrpSpPr>
        <p:grpSpPr>
          <a:xfrm>
            <a:off x="3223898" y="1405470"/>
            <a:ext cx="2837709" cy="5452530"/>
            <a:chOff x="266696" y="1405470"/>
            <a:chExt cx="7577617" cy="5452530"/>
          </a:xfrm>
        </p:grpSpPr>
        <p:sp>
          <p:nvSpPr>
            <p:cNvPr id="58" name="Rectangle 57"/>
            <p:cNvSpPr/>
            <p:nvPr/>
          </p:nvSpPr>
          <p:spPr>
            <a:xfrm rot="5400000">
              <a:off x="1487374" y="522174"/>
              <a:ext cx="5115148" cy="7556504"/>
            </a:xfrm>
            <a:prstGeom prst="rect">
              <a:avLst/>
            </a:prstGeom>
            <a:gradFill flip="none" rotWithShape="1">
              <a:gsLst>
                <a:gs pos="50000">
                  <a:srgbClr val="12506C"/>
                </a:gs>
                <a:gs pos="100000">
                  <a:schemeClr val="bg1">
                    <a:lumMod val="75000"/>
                    <a:alpha val="0"/>
                  </a:schemeClr>
                </a:gs>
                <a:gs pos="0">
                  <a:srgbClr val="219DD5"/>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p:cNvSpPr/>
            <p:nvPr/>
          </p:nvSpPr>
          <p:spPr>
            <a:xfrm rot="5400000" flipV="1">
              <a:off x="3447709" y="-1775540"/>
              <a:ext cx="1215594" cy="7577614"/>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grpSp>
      <p:grpSp>
        <p:nvGrpSpPr>
          <p:cNvPr id="60" name="Group 59"/>
          <p:cNvGrpSpPr/>
          <p:nvPr/>
        </p:nvGrpSpPr>
        <p:grpSpPr>
          <a:xfrm>
            <a:off x="6168970" y="1270000"/>
            <a:ext cx="2829803" cy="5588000"/>
            <a:chOff x="266696" y="1270000"/>
            <a:chExt cx="7556505" cy="5588000"/>
          </a:xfrm>
        </p:grpSpPr>
        <p:sp>
          <p:nvSpPr>
            <p:cNvPr id="61" name="Rectangle 60"/>
            <p:cNvSpPr/>
            <p:nvPr/>
          </p:nvSpPr>
          <p:spPr>
            <a:xfrm rot="5400000">
              <a:off x="1487374" y="522174"/>
              <a:ext cx="5115148" cy="7556504"/>
            </a:xfrm>
            <a:prstGeom prst="rect">
              <a:avLst/>
            </a:prstGeom>
            <a:gradFill flip="none" rotWithShape="1">
              <a:gsLst>
                <a:gs pos="50000">
                  <a:srgbClr val="12506C"/>
                </a:gs>
                <a:gs pos="100000">
                  <a:schemeClr val="bg1">
                    <a:lumMod val="75000"/>
                    <a:alpha val="0"/>
                  </a:schemeClr>
                </a:gs>
                <a:gs pos="0">
                  <a:srgbClr val="219DD5"/>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p:cNvSpPr/>
            <p:nvPr/>
          </p:nvSpPr>
          <p:spPr>
            <a:xfrm rot="5400000" flipV="1">
              <a:off x="3369418" y="-1832719"/>
              <a:ext cx="1351064" cy="7556502"/>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grpSp>
      <p:grpSp>
        <p:nvGrpSpPr>
          <p:cNvPr id="63" name="Group 62"/>
          <p:cNvGrpSpPr/>
          <p:nvPr/>
        </p:nvGrpSpPr>
        <p:grpSpPr>
          <a:xfrm>
            <a:off x="9127793" y="1202270"/>
            <a:ext cx="2829803" cy="5655730"/>
            <a:chOff x="266697" y="1202270"/>
            <a:chExt cx="7556503" cy="5655730"/>
          </a:xfrm>
        </p:grpSpPr>
        <p:sp>
          <p:nvSpPr>
            <p:cNvPr id="64" name="Rectangle 63"/>
            <p:cNvSpPr/>
            <p:nvPr/>
          </p:nvSpPr>
          <p:spPr>
            <a:xfrm rot="5400000">
              <a:off x="1487375" y="522174"/>
              <a:ext cx="5115148" cy="7556503"/>
            </a:xfrm>
            <a:prstGeom prst="rect">
              <a:avLst/>
            </a:prstGeom>
            <a:gradFill flip="none" rotWithShape="1">
              <a:gsLst>
                <a:gs pos="50000">
                  <a:srgbClr val="12506C"/>
                </a:gs>
                <a:gs pos="100000">
                  <a:schemeClr val="bg1">
                    <a:lumMod val="75000"/>
                    <a:alpha val="0"/>
                  </a:schemeClr>
                </a:gs>
                <a:gs pos="0">
                  <a:srgbClr val="219DD5"/>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p:cNvSpPr/>
            <p:nvPr/>
          </p:nvSpPr>
          <p:spPr>
            <a:xfrm rot="5400000" flipV="1">
              <a:off x="3335552" y="-1866583"/>
              <a:ext cx="1418795" cy="7556501"/>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grpSp>
      <p:sp>
        <p:nvSpPr>
          <p:cNvPr id="68" name="Rectangle 67"/>
          <p:cNvSpPr/>
          <p:nvPr/>
        </p:nvSpPr>
        <p:spPr>
          <a:xfrm>
            <a:off x="-3"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TextBox 68"/>
          <p:cNvSpPr txBox="1"/>
          <p:nvPr/>
        </p:nvSpPr>
        <p:spPr>
          <a:xfrm>
            <a:off x="406494" y="1504928"/>
            <a:ext cx="2550204" cy="292388"/>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2000" b="1" dirty="0" smtClean="0">
                <a:effectLst>
                  <a:outerShdw blurRad="38100" dist="12700" dir="5400000" algn="t" rotWithShape="0">
                    <a:prstClr val="black">
                      <a:alpha val="30000"/>
                    </a:prstClr>
                  </a:outerShdw>
                </a:effectLst>
              </a:rPr>
              <a:t>Transportation</a:t>
            </a:r>
          </a:p>
        </p:txBody>
      </p:sp>
      <p:sp>
        <p:nvSpPr>
          <p:cNvPr id="70" name="TextBox 69"/>
          <p:cNvSpPr txBox="1"/>
          <p:nvPr/>
        </p:nvSpPr>
        <p:spPr>
          <a:xfrm>
            <a:off x="3360193" y="1504928"/>
            <a:ext cx="2550204" cy="292388"/>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2000" b="1" dirty="0" smtClean="0">
                <a:effectLst>
                  <a:outerShdw blurRad="38100" dist="12700" dir="5400000" algn="t" rotWithShape="0">
                    <a:prstClr val="black">
                      <a:alpha val="30000"/>
                    </a:prstClr>
                  </a:outerShdw>
                </a:effectLst>
              </a:rPr>
              <a:t>Education</a:t>
            </a:r>
          </a:p>
        </p:txBody>
      </p:sp>
      <p:sp>
        <p:nvSpPr>
          <p:cNvPr id="71" name="TextBox 70"/>
          <p:cNvSpPr txBox="1"/>
          <p:nvPr/>
        </p:nvSpPr>
        <p:spPr>
          <a:xfrm>
            <a:off x="6313892" y="1504928"/>
            <a:ext cx="2550204" cy="292388"/>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2000" b="1" dirty="0" smtClean="0">
                <a:effectLst>
                  <a:outerShdw blurRad="38100" dist="12700" dir="5400000" algn="t" rotWithShape="0">
                    <a:prstClr val="black">
                      <a:alpha val="30000"/>
                    </a:prstClr>
                  </a:outerShdw>
                </a:effectLst>
              </a:rPr>
              <a:t>Healthcare</a:t>
            </a:r>
          </a:p>
        </p:txBody>
      </p:sp>
      <p:sp>
        <p:nvSpPr>
          <p:cNvPr id="74" name="TextBox 73"/>
          <p:cNvSpPr txBox="1"/>
          <p:nvPr/>
        </p:nvSpPr>
        <p:spPr>
          <a:xfrm>
            <a:off x="9267592" y="1504928"/>
            <a:ext cx="2550204" cy="292388"/>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2000" b="1" dirty="0" smtClean="0">
                <a:effectLst>
                  <a:outerShdw blurRad="38100" dist="12700" dir="5400000" algn="t" rotWithShape="0">
                    <a:prstClr val="black">
                      <a:alpha val="30000"/>
                    </a:prstClr>
                  </a:outerShdw>
                </a:effectLst>
              </a:rPr>
              <a:t>Financial Services</a:t>
            </a:r>
          </a:p>
        </p:txBody>
      </p:sp>
      <p:cxnSp>
        <p:nvCxnSpPr>
          <p:cNvPr id="78" name="Straight Connector 77"/>
          <p:cNvCxnSpPr/>
          <p:nvPr/>
        </p:nvCxnSpPr>
        <p:spPr>
          <a:xfrm flipH="1">
            <a:off x="368807" y="3523032"/>
            <a:ext cx="2587891" cy="0"/>
          </a:xfrm>
          <a:prstGeom prst="line">
            <a:avLst/>
          </a:prstGeom>
          <a:ln>
            <a:gradFill flip="none" rotWithShape="1">
              <a:gsLst>
                <a:gs pos="0">
                  <a:schemeClr val="bg1">
                    <a:lumMod val="60000"/>
                    <a:lumOff val="40000"/>
                    <a:alpha val="0"/>
                  </a:schemeClr>
                </a:gs>
                <a:gs pos="50000">
                  <a:schemeClr val="bg1">
                    <a:lumMod val="60000"/>
                    <a:lumOff val="40000"/>
                  </a:schemeClr>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flipH="1">
            <a:off x="368807" y="4545076"/>
            <a:ext cx="2587891" cy="0"/>
          </a:xfrm>
          <a:prstGeom prst="line">
            <a:avLst/>
          </a:prstGeom>
          <a:ln>
            <a:gradFill flip="none" rotWithShape="1">
              <a:gsLst>
                <a:gs pos="0">
                  <a:schemeClr val="bg1">
                    <a:lumMod val="60000"/>
                    <a:lumOff val="40000"/>
                    <a:alpha val="0"/>
                  </a:schemeClr>
                </a:gs>
                <a:gs pos="50000">
                  <a:schemeClr val="bg1">
                    <a:lumMod val="60000"/>
                    <a:lumOff val="40000"/>
                  </a:schemeClr>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a:off x="3336935" y="3523032"/>
            <a:ext cx="2587891" cy="0"/>
          </a:xfrm>
          <a:prstGeom prst="line">
            <a:avLst/>
          </a:prstGeom>
          <a:ln>
            <a:gradFill flip="none" rotWithShape="1">
              <a:gsLst>
                <a:gs pos="0">
                  <a:schemeClr val="bg1">
                    <a:lumMod val="60000"/>
                    <a:lumOff val="40000"/>
                    <a:alpha val="0"/>
                  </a:schemeClr>
                </a:gs>
                <a:gs pos="50000">
                  <a:schemeClr val="bg1">
                    <a:lumMod val="60000"/>
                    <a:lumOff val="40000"/>
                  </a:schemeClr>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H="1">
            <a:off x="3336935" y="4545076"/>
            <a:ext cx="2587891" cy="0"/>
          </a:xfrm>
          <a:prstGeom prst="line">
            <a:avLst/>
          </a:prstGeom>
          <a:ln>
            <a:gradFill flip="none" rotWithShape="1">
              <a:gsLst>
                <a:gs pos="0">
                  <a:schemeClr val="bg1">
                    <a:lumMod val="60000"/>
                    <a:lumOff val="40000"/>
                    <a:alpha val="0"/>
                  </a:schemeClr>
                </a:gs>
                <a:gs pos="50000">
                  <a:schemeClr val="bg1">
                    <a:lumMod val="60000"/>
                    <a:lumOff val="40000"/>
                  </a:schemeClr>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a:off x="6289926" y="3523032"/>
            <a:ext cx="2587891" cy="0"/>
          </a:xfrm>
          <a:prstGeom prst="line">
            <a:avLst/>
          </a:prstGeom>
          <a:ln>
            <a:gradFill flip="none" rotWithShape="1">
              <a:gsLst>
                <a:gs pos="0">
                  <a:schemeClr val="bg1">
                    <a:lumMod val="60000"/>
                    <a:lumOff val="40000"/>
                    <a:alpha val="0"/>
                  </a:schemeClr>
                </a:gs>
                <a:gs pos="50000">
                  <a:schemeClr val="bg1">
                    <a:lumMod val="60000"/>
                    <a:lumOff val="40000"/>
                  </a:schemeClr>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H="1">
            <a:off x="6289926" y="4545076"/>
            <a:ext cx="2587891" cy="0"/>
          </a:xfrm>
          <a:prstGeom prst="line">
            <a:avLst/>
          </a:prstGeom>
          <a:ln>
            <a:gradFill flip="none" rotWithShape="1">
              <a:gsLst>
                <a:gs pos="0">
                  <a:schemeClr val="bg1">
                    <a:lumMod val="60000"/>
                    <a:lumOff val="40000"/>
                    <a:alpha val="0"/>
                  </a:schemeClr>
                </a:gs>
                <a:gs pos="50000">
                  <a:schemeClr val="bg1">
                    <a:lumMod val="60000"/>
                    <a:lumOff val="40000"/>
                  </a:schemeClr>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H="1">
            <a:off x="9248749" y="3586532"/>
            <a:ext cx="2587891" cy="0"/>
          </a:xfrm>
          <a:prstGeom prst="line">
            <a:avLst/>
          </a:prstGeom>
          <a:ln>
            <a:gradFill flip="none" rotWithShape="1">
              <a:gsLst>
                <a:gs pos="0">
                  <a:schemeClr val="bg1">
                    <a:lumMod val="60000"/>
                    <a:lumOff val="40000"/>
                    <a:alpha val="0"/>
                  </a:schemeClr>
                </a:gs>
                <a:gs pos="50000">
                  <a:schemeClr val="bg1">
                    <a:lumMod val="60000"/>
                    <a:lumOff val="40000"/>
                  </a:schemeClr>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a:off x="9248749" y="4545076"/>
            <a:ext cx="2587891" cy="0"/>
          </a:xfrm>
          <a:prstGeom prst="line">
            <a:avLst/>
          </a:prstGeom>
          <a:ln>
            <a:gradFill flip="none" rotWithShape="1">
              <a:gsLst>
                <a:gs pos="0">
                  <a:schemeClr val="bg1">
                    <a:lumMod val="60000"/>
                    <a:lumOff val="40000"/>
                    <a:alpha val="0"/>
                  </a:schemeClr>
                </a:gs>
                <a:gs pos="50000">
                  <a:schemeClr val="bg1">
                    <a:lumMod val="60000"/>
                    <a:lumOff val="40000"/>
                  </a:schemeClr>
                </a:gs>
                <a:gs pos="100000">
                  <a:schemeClr val="accent1">
                    <a:tint val="23500"/>
                    <a:satMod val="160000"/>
                    <a:alpha val="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2" name="Rectangle 91"/>
          <p:cNvSpPr/>
          <p:nvPr/>
        </p:nvSpPr>
        <p:spPr>
          <a:xfrm>
            <a:off x="266694" y="2789296"/>
            <a:ext cx="2829804" cy="623229"/>
          </a:xfrm>
          <a:prstGeom prst="rect">
            <a:avLst/>
          </a:prstGeom>
        </p:spPr>
        <p:txBody>
          <a:bodyPr wrap="square" lIns="68562" tIns="34281" rIns="68562" bIns="34281">
            <a:spAutoFit/>
          </a:bodyPr>
          <a:lstStyle/>
          <a:p>
            <a:pPr algn="ctr"/>
            <a:r>
              <a:rPr lang="en-US" dirty="0" err="1" smtClean="0"/>
              <a:t>WiFi</a:t>
            </a:r>
            <a:r>
              <a:rPr lang="en-US" dirty="0" smtClean="0"/>
              <a:t> Service at </a:t>
            </a:r>
            <a:br>
              <a:rPr lang="en-US" dirty="0" smtClean="0"/>
            </a:br>
            <a:r>
              <a:rPr lang="en-US" dirty="0" smtClean="0"/>
              <a:t>Tube Stations</a:t>
            </a:r>
            <a:endParaRPr lang="en-US" dirty="0"/>
          </a:p>
        </p:txBody>
      </p:sp>
      <p:sp>
        <p:nvSpPr>
          <p:cNvPr id="93" name="Rectangle 92"/>
          <p:cNvSpPr/>
          <p:nvPr/>
        </p:nvSpPr>
        <p:spPr>
          <a:xfrm>
            <a:off x="266694" y="4785644"/>
            <a:ext cx="2829804" cy="705303"/>
          </a:xfrm>
          <a:prstGeom prst="rect">
            <a:avLst/>
          </a:prstGeom>
        </p:spPr>
        <p:txBody>
          <a:bodyPr wrap="square" lIns="68562" tIns="34281" rIns="68562" bIns="34281">
            <a:spAutoFit/>
          </a:bodyPr>
          <a:lstStyle/>
          <a:p>
            <a:pPr algn="ctr">
              <a:lnSpc>
                <a:spcPct val="95000"/>
              </a:lnSpc>
              <a:spcBef>
                <a:spcPts val="400"/>
              </a:spcBef>
            </a:pPr>
            <a:r>
              <a:rPr lang="en-US" sz="2000" b="1" dirty="0" smtClean="0"/>
              <a:t>Cisco Mobility</a:t>
            </a:r>
          </a:p>
          <a:p>
            <a:pPr algn="ctr">
              <a:lnSpc>
                <a:spcPct val="95000"/>
              </a:lnSpc>
              <a:spcBef>
                <a:spcPts val="400"/>
              </a:spcBef>
            </a:pPr>
            <a:r>
              <a:rPr lang="en-US" sz="2000" b="1" dirty="0" smtClean="0"/>
              <a:t>CPI (?)</a:t>
            </a:r>
          </a:p>
        </p:txBody>
      </p:sp>
      <p:sp>
        <p:nvSpPr>
          <p:cNvPr id="94" name="Rectangle 93"/>
          <p:cNvSpPr/>
          <p:nvPr/>
        </p:nvSpPr>
        <p:spPr>
          <a:xfrm>
            <a:off x="266696" y="3577590"/>
            <a:ext cx="2829802" cy="900228"/>
          </a:xfrm>
          <a:prstGeom prst="rect">
            <a:avLst/>
          </a:prstGeom>
        </p:spPr>
        <p:txBody>
          <a:bodyPr wrap="square" lIns="68562" tIns="34281" rIns="68562" bIns="34281">
            <a:spAutoFit/>
          </a:bodyPr>
          <a:lstStyle/>
          <a:p>
            <a:pPr algn="ctr"/>
            <a:r>
              <a:rPr lang="en-US" dirty="0" smtClean="0"/>
              <a:t>Pervasive Wireless for 600K users on London Underground</a:t>
            </a:r>
            <a:endParaRPr lang="en-US" dirty="0"/>
          </a:p>
        </p:txBody>
      </p:sp>
      <p:sp>
        <p:nvSpPr>
          <p:cNvPr id="95" name="Rectangle 94"/>
          <p:cNvSpPr/>
          <p:nvPr/>
        </p:nvSpPr>
        <p:spPr>
          <a:xfrm>
            <a:off x="3433770" y="4593283"/>
            <a:ext cx="2394221" cy="1048987"/>
          </a:xfrm>
          <a:prstGeom prst="rect">
            <a:avLst/>
          </a:prstGeom>
        </p:spPr>
        <p:txBody>
          <a:bodyPr wrap="square" lIns="68562" tIns="34281" rIns="68562" bIns="34281">
            <a:spAutoFit/>
          </a:bodyPr>
          <a:lstStyle/>
          <a:p>
            <a:pPr algn="ctr">
              <a:lnSpc>
                <a:spcPct val="95000"/>
              </a:lnSpc>
              <a:spcBef>
                <a:spcPts val="400"/>
              </a:spcBef>
            </a:pPr>
            <a:r>
              <a:rPr lang="en-US" sz="2000" b="1" dirty="0"/>
              <a:t>Catalyst </a:t>
            </a:r>
            <a:r>
              <a:rPr lang="en-US" sz="2000" b="1" dirty="0" smtClean="0"/>
              <a:t>3850</a:t>
            </a:r>
            <a:endParaRPr lang="en-US" sz="2000" b="1" dirty="0"/>
          </a:p>
          <a:p>
            <a:pPr algn="ctr">
              <a:lnSpc>
                <a:spcPct val="95000"/>
              </a:lnSpc>
              <a:spcBef>
                <a:spcPts val="400"/>
              </a:spcBef>
            </a:pPr>
            <a:r>
              <a:rPr lang="en-US" sz="2000" b="1" dirty="0"/>
              <a:t>Catalyst 5760</a:t>
            </a:r>
          </a:p>
          <a:p>
            <a:pPr algn="ctr">
              <a:lnSpc>
                <a:spcPct val="95000"/>
              </a:lnSpc>
              <a:spcBef>
                <a:spcPts val="400"/>
              </a:spcBef>
            </a:pPr>
            <a:r>
              <a:rPr lang="en-US" sz="2000" b="1" dirty="0"/>
              <a:t>Cisco Mobility</a:t>
            </a:r>
          </a:p>
        </p:txBody>
      </p:sp>
      <p:sp>
        <p:nvSpPr>
          <p:cNvPr id="96" name="Rectangle 95"/>
          <p:cNvSpPr/>
          <p:nvPr/>
        </p:nvSpPr>
        <p:spPr>
          <a:xfrm>
            <a:off x="6386761" y="4785644"/>
            <a:ext cx="2394221" cy="705303"/>
          </a:xfrm>
          <a:prstGeom prst="rect">
            <a:avLst/>
          </a:prstGeom>
        </p:spPr>
        <p:txBody>
          <a:bodyPr wrap="square" lIns="68562" tIns="34281" rIns="68562" bIns="34281">
            <a:spAutoFit/>
          </a:bodyPr>
          <a:lstStyle/>
          <a:p>
            <a:pPr algn="ctr">
              <a:lnSpc>
                <a:spcPct val="95000"/>
              </a:lnSpc>
              <a:spcBef>
                <a:spcPts val="400"/>
              </a:spcBef>
            </a:pPr>
            <a:r>
              <a:rPr lang="en-US" sz="2000" b="1" dirty="0"/>
              <a:t>Catalyst </a:t>
            </a:r>
            <a:r>
              <a:rPr lang="en-US" sz="2000" b="1" dirty="0" smtClean="0"/>
              <a:t>3850</a:t>
            </a:r>
            <a:endParaRPr lang="en-US" sz="2000" b="1" dirty="0"/>
          </a:p>
          <a:p>
            <a:pPr algn="ctr">
              <a:lnSpc>
                <a:spcPct val="95000"/>
              </a:lnSpc>
              <a:spcBef>
                <a:spcPts val="400"/>
              </a:spcBef>
            </a:pPr>
            <a:r>
              <a:rPr lang="en-US" sz="2000" b="1" dirty="0"/>
              <a:t>Cisco Mobility</a:t>
            </a:r>
          </a:p>
        </p:txBody>
      </p:sp>
      <p:sp>
        <p:nvSpPr>
          <p:cNvPr id="97" name="Rectangle 96"/>
          <p:cNvSpPr/>
          <p:nvPr/>
        </p:nvSpPr>
        <p:spPr>
          <a:xfrm>
            <a:off x="9127794" y="4631756"/>
            <a:ext cx="2829801" cy="997691"/>
          </a:xfrm>
          <a:prstGeom prst="rect">
            <a:avLst/>
          </a:prstGeom>
        </p:spPr>
        <p:txBody>
          <a:bodyPr wrap="square" lIns="68562" tIns="34281" rIns="68562" bIns="34281">
            <a:spAutoFit/>
          </a:bodyPr>
          <a:lstStyle/>
          <a:p>
            <a:pPr algn="ctr">
              <a:lnSpc>
                <a:spcPct val="95000"/>
              </a:lnSpc>
              <a:spcBef>
                <a:spcPts val="400"/>
              </a:spcBef>
            </a:pPr>
            <a:r>
              <a:rPr lang="en-US" sz="2000" b="1" dirty="0"/>
              <a:t>Cisco Catalyst Switching</a:t>
            </a:r>
          </a:p>
          <a:p>
            <a:pPr algn="ctr">
              <a:lnSpc>
                <a:spcPct val="95000"/>
              </a:lnSpc>
              <a:spcBef>
                <a:spcPts val="400"/>
              </a:spcBef>
            </a:pPr>
            <a:r>
              <a:rPr lang="en-US" sz="2000" b="1" dirty="0"/>
              <a:t>Cisco </a:t>
            </a:r>
            <a:r>
              <a:rPr lang="en-US" sz="2000" b="1" dirty="0" smtClean="0"/>
              <a:t>Mobility</a:t>
            </a:r>
            <a:endParaRPr lang="en-US" sz="2000" b="1" dirty="0"/>
          </a:p>
        </p:txBody>
      </p:sp>
      <p:sp>
        <p:nvSpPr>
          <p:cNvPr id="98" name="Rectangle 97"/>
          <p:cNvSpPr/>
          <p:nvPr/>
        </p:nvSpPr>
        <p:spPr>
          <a:xfrm>
            <a:off x="3221286" y="2789296"/>
            <a:ext cx="2819188" cy="623229"/>
          </a:xfrm>
          <a:prstGeom prst="rect">
            <a:avLst/>
          </a:prstGeom>
        </p:spPr>
        <p:txBody>
          <a:bodyPr wrap="square" lIns="68562" tIns="34281" rIns="68562" bIns="34281">
            <a:spAutoFit/>
          </a:bodyPr>
          <a:lstStyle/>
          <a:p>
            <a:pPr algn="ctr"/>
            <a:r>
              <a:rPr lang="en-US" dirty="0" smtClean="0"/>
              <a:t>Campus wide services </a:t>
            </a:r>
            <a:br>
              <a:rPr lang="en-US" dirty="0" smtClean="0"/>
            </a:br>
            <a:r>
              <a:rPr lang="en-US" dirty="0" smtClean="0"/>
              <a:t>to students and staff</a:t>
            </a:r>
            <a:endParaRPr lang="en-US" dirty="0"/>
          </a:p>
        </p:txBody>
      </p:sp>
      <p:sp>
        <p:nvSpPr>
          <p:cNvPr id="99" name="Rectangle 98"/>
          <p:cNvSpPr/>
          <p:nvPr/>
        </p:nvSpPr>
        <p:spPr>
          <a:xfrm>
            <a:off x="3221286" y="3716090"/>
            <a:ext cx="2819188" cy="623229"/>
          </a:xfrm>
          <a:prstGeom prst="rect">
            <a:avLst/>
          </a:prstGeom>
        </p:spPr>
        <p:txBody>
          <a:bodyPr wrap="square" lIns="68562" tIns="34281" rIns="68562" bIns="34281">
            <a:spAutoFit/>
          </a:bodyPr>
          <a:lstStyle/>
          <a:p>
            <a:pPr algn="ctr"/>
            <a:r>
              <a:rPr lang="en-US" dirty="0" smtClean="0"/>
              <a:t>BYOD over </a:t>
            </a:r>
            <a:br>
              <a:rPr lang="en-US" dirty="0" smtClean="0"/>
            </a:br>
            <a:r>
              <a:rPr lang="en-US" dirty="0" smtClean="0"/>
              <a:t>Converged Access</a:t>
            </a:r>
            <a:endParaRPr lang="en-US" dirty="0"/>
          </a:p>
        </p:txBody>
      </p:sp>
      <p:sp>
        <p:nvSpPr>
          <p:cNvPr id="105" name="Rectangle 104"/>
          <p:cNvSpPr/>
          <p:nvPr/>
        </p:nvSpPr>
        <p:spPr>
          <a:xfrm>
            <a:off x="6019956" y="3577590"/>
            <a:ext cx="3161694" cy="900228"/>
          </a:xfrm>
          <a:prstGeom prst="rect">
            <a:avLst/>
          </a:prstGeom>
        </p:spPr>
        <p:txBody>
          <a:bodyPr wrap="square" lIns="68562" tIns="34281" rIns="68562" bIns="34281">
            <a:spAutoFit/>
          </a:bodyPr>
          <a:lstStyle/>
          <a:p>
            <a:pPr algn="ctr"/>
            <a:r>
              <a:rPr lang="en-US" dirty="0"/>
              <a:t>Guest vs. </a:t>
            </a:r>
            <a:r>
              <a:rPr lang="en-US" dirty="0" smtClean="0"/>
              <a:t/>
            </a:r>
            <a:br>
              <a:rPr lang="en-US" dirty="0" smtClean="0"/>
            </a:br>
            <a:r>
              <a:rPr lang="en-US" dirty="0" smtClean="0"/>
              <a:t>Employee Access</a:t>
            </a:r>
            <a:r>
              <a:rPr lang="en-US" dirty="0"/>
              <a:t>, </a:t>
            </a:r>
            <a:br>
              <a:rPr lang="en-US" dirty="0"/>
            </a:br>
            <a:r>
              <a:rPr lang="en-US" dirty="0"/>
              <a:t>Converged Access</a:t>
            </a:r>
          </a:p>
        </p:txBody>
      </p:sp>
      <p:sp>
        <p:nvSpPr>
          <p:cNvPr id="106" name="Rectangle 105"/>
          <p:cNvSpPr/>
          <p:nvPr/>
        </p:nvSpPr>
        <p:spPr>
          <a:xfrm>
            <a:off x="9127793" y="2650796"/>
            <a:ext cx="2829802" cy="900228"/>
          </a:xfrm>
          <a:prstGeom prst="rect">
            <a:avLst/>
          </a:prstGeom>
        </p:spPr>
        <p:txBody>
          <a:bodyPr wrap="square" lIns="68562" tIns="34281" rIns="68562" bIns="34281">
            <a:spAutoFit/>
          </a:bodyPr>
          <a:lstStyle/>
          <a:p>
            <a:pPr algn="ctr"/>
            <a:r>
              <a:rPr lang="en-US" dirty="0" smtClean="0"/>
              <a:t>Trade </a:t>
            </a:r>
            <a:r>
              <a:rPr lang="en-US" dirty="0"/>
              <a:t>association for </a:t>
            </a:r>
            <a:r>
              <a:rPr lang="en-US" dirty="0" smtClean="0"/>
              <a:t/>
            </a:r>
            <a:br>
              <a:rPr lang="en-US" dirty="0" smtClean="0"/>
            </a:br>
            <a:r>
              <a:rPr lang="en-US" dirty="0" smtClean="0"/>
              <a:t>the </a:t>
            </a:r>
            <a:r>
              <a:rPr lang="en-US" dirty="0"/>
              <a:t>UK banking and financial services</a:t>
            </a:r>
          </a:p>
        </p:txBody>
      </p:sp>
      <p:sp>
        <p:nvSpPr>
          <p:cNvPr id="122" name="Rectangle 121"/>
          <p:cNvSpPr/>
          <p:nvPr/>
        </p:nvSpPr>
        <p:spPr>
          <a:xfrm>
            <a:off x="9151025" y="3716090"/>
            <a:ext cx="2783338" cy="623229"/>
          </a:xfrm>
          <a:prstGeom prst="rect">
            <a:avLst/>
          </a:prstGeom>
        </p:spPr>
        <p:txBody>
          <a:bodyPr wrap="square" lIns="68562" tIns="34281" rIns="68562" bIns="34281">
            <a:spAutoFit/>
          </a:bodyPr>
          <a:lstStyle/>
          <a:p>
            <a:pPr algn="ctr"/>
            <a:r>
              <a:rPr lang="en-US" dirty="0" smtClean="0"/>
              <a:t>One Line Cisco </a:t>
            </a:r>
            <a:br>
              <a:rPr lang="en-US" dirty="0" smtClean="0"/>
            </a:br>
            <a:r>
              <a:rPr lang="en-US" dirty="0" smtClean="0"/>
              <a:t>Solution Benefit</a:t>
            </a:r>
            <a:endParaRPr lang="en-US" dirty="0"/>
          </a:p>
        </p:txBody>
      </p:sp>
      <p:sp>
        <p:nvSpPr>
          <p:cNvPr id="123" name="Rectangle 122"/>
          <p:cNvSpPr/>
          <p:nvPr/>
        </p:nvSpPr>
        <p:spPr>
          <a:xfrm>
            <a:off x="6168970" y="2789296"/>
            <a:ext cx="2829803" cy="623229"/>
          </a:xfrm>
          <a:prstGeom prst="rect">
            <a:avLst/>
          </a:prstGeom>
        </p:spPr>
        <p:txBody>
          <a:bodyPr wrap="square" lIns="68562" tIns="34281" rIns="68562" bIns="34281">
            <a:spAutoFit/>
          </a:bodyPr>
          <a:lstStyle/>
          <a:p>
            <a:pPr algn="ctr"/>
            <a:r>
              <a:rPr lang="en-US" dirty="0" smtClean="0"/>
              <a:t>New Patient Services at Hospitals  serving ~500K</a:t>
            </a:r>
            <a:endParaRPr lang="en-US" dirty="0"/>
          </a:p>
        </p:txBody>
      </p:sp>
      <p:sp>
        <p:nvSpPr>
          <p:cNvPr id="127" name="TextBox 126"/>
          <p:cNvSpPr txBox="1"/>
          <p:nvPr/>
        </p:nvSpPr>
        <p:spPr>
          <a:xfrm>
            <a:off x="3439549" y="2179586"/>
            <a:ext cx="2382662" cy="233910"/>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1600" dirty="0" smtClean="0">
                <a:effectLst>
                  <a:outerShdw blurRad="38100" dist="12700" dir="5400000" algn="t" rotWithShape="0">
                    <a:prstClr val="black">
                      <a:alpha val="30000"/>
                    </a:prstClr>
                  </a:outerShdw>
                </a:effectLst>
              </a:rPr>
              <a:t>TUD</a:t>
            </a:r>
          </a:p>
        </p:txBody>
      </p:sp>
      <p:sp>
        <p:nvSpPr>
          <p:cNvPr id="129" name="TextBox 128"/>
          <p:cNvSpPr txBox="1"/>
          <p:nvPr/>
        </p:nvSpPr>
        <p:spPr>
          <a:xfrm>
            <a:off x="9351363" y="2179586"/>
            <a:ext cx="2382662" cy="233910"/>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1600" dirty="0" smtClean="0">
                <a:effectLst>
                  <a:outerShdw blurRad="38100" dist="12700" dir="5400000" algn="t" rotWithShape="0">
                    <a:prstClr val="black">
                      <a:alpha val="30000"/>
                    </a:prstClr>
                  </a:outerShdw>
                </a:effectLst>
              </a:rPr>
              <a:t>United Bank</a:t>
            </a:r>
          </a:p>
        </p:txBody>
      </p:sp>
      <p:sp>
        <p:nvSpPr>
          <p:cNvPr id="139" name="TextBox 138"/>
          <p:cNvSpPr txBox="1"/>
          <p:nvPr/>
        </p:nvSpPr>
        <p:spPr>
          <a:xfrm>
            <a:off x="368807" y="2062631"/>
            <a:ext cx="1468632" cy="467820"/>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1600" dirty="0">
                <a:effectLst>
                  <a:outerShdw blurRad="38100" dist="12700" dir="5400000" algn="t" rotWithShape="0">
                    <a:prstClr val="black">
                      <a:alpha val="30000"/>
                    </a:prstClr>
                  </a:outerShdw>
                </a:effectLst>
              </a:rPr>
              <a:t>London Underground </a:t>
            </a:r>
          </a:p>
        </p:txBody>
      </p:sp>
      <p:sp>
        <p:nvSpPr>
          <p:cNvPr id="140" name="TextBox 139"/>
          <p:cNvSpPr txBox="1"/>
          <p:nvPr/>
        </p:nvSpPr>
        <p:spPr>
          <a:xfrm>
            <a:off x="1952625" y="2062631"/>
            <a:ext cx="1022366" cy="467820"/>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1600" dirty="0">
                <a:effectLst>
                  <a:outerShdw blurRad="38100" dist="12700" dir="5400000" algn="t" rotWithShape="0">
                    <a:prstClr val="black">
                      <a:alpha val="30000"/>
                    </a:prstClr>
                  </a:outerShdw>
                </a:effectLst>
              </a:rPr>
              <a:t>Virgin Media</a:t>
            </a:r>
          </a:p>
        </p:txBody>
      </p:sp>
      <p:sp>
        <p:nvSpPr>
          <p:cNvPr id="141" name="Rectangle 140"/>
          <p:cNvSpPr/>
          <p:nvPr/>
        </p:nvSpPr>
        <p:spPr>
          <a:xfrm>
            <a:off x="0" y="5829210"/>
            <a:ext cx="12188823" cy="863600"/>
          </a:xfrm>
          <a:prstGeom prst="rect">
            <a:avLst/>
          </a:prstGeom>
          <a:solidFill>
            <a:schemeClr val="tx1"/>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https://encrypted-tbn0.gstatic.com/images?q=tbn:ANd9GcSwi6lZxq21MZMZAf6rrKooHcO5EYy0Km1dPZddXbZpCZjl3dYH"/>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66696" y="5940927"/>
            <a:ext cx="1030777" cy="640167"/>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5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629091" y="5901179"/>
            <a:ext cx="1389311" cy="719663"/>
          </a:xfrm>
          <a:prstGeom prst="rect">
            <a:avLst/>
          </a:prstGeom>
        </p:spPr>
      </p:pic>
      <p:pic>
        <p:nvPicPr>
          <p:cNvPr id="65" name="Picture 64"/>
          <p:cNvPicPr>
            <a:picLocks noChangeAspect="1"/>
          </p:cNvPicPr>
          <p:nvPr/>
        </p:nvPicPr>
        <p:blipFill>
          <a:blip r:embed="rId5"/>
          <a:stretch>
            <a:fillRect/>
          </a:stretch>
        </p:blipFill>
        <p:spPr>
          <a:xfrm>
            <a:off x="3350020" y="6079239"/>
            <a:ext cx="1918692" cy="363542"/>
          </a:xfrm>
          <a:prstGeom prst="rect">
            <a:avLst/>
          </a:prstGeom>
        </p:spPr>
      </p:pic>
      <p:pic>
        <p:nvPicPr>
          <p:cNvPr id="72" name="Picture 71"/>
          <p:cNvPicPr>
            <a:picLocks noChangeAspect="1"/>
          </p:cNvPicPr>
          <p:nvPr/>
        </p:nvPicPr>
        <p:blipFill>
          <a:blip r:embed="rId6"/>
          <a:stretch>
            <a:fillRect/>
          </a:stretch>
        </p:blipFill>
        <p:spPr>
          <a:xfrm>
            <a:off x="5600330" y="5913877"/>
            <a:ext cx="1890964" cy="694267"/>
          </a:xfrm>
          <a:prstGeom prst="rect">
            <a:avLst/>
          </a:prstGeom>
        </p:spPr>
      </p:pic>
      <p:pic>
        <p:nvPicPr>
          <p:cNvPr id="73" name="Picture 72"/>
          <p:cNvPicPr>
            <a:picLocks noChangeAspect="1"/>
          </p:cNvPicPr>
          <p:nvPr/>
        </p:nvPicPr>
        <p:blipFill>
          <a:blip r:embed="rId7"/>
          <a:stretch>
            <a:fillRect/>
          </a:stretch>
        </p:blipFill>
        <p:spPr>
          <a:xfrm>
            <a:off x="7822912" y="6040877"/>
            <a:ext cx="1605677" cy="440266"/>
          </a:xfrm>
          <a:prstGeom prst="rect">
            <a:avLst/>
          </a:prstGeom>
        </p:spPr>
      </p:pic>
      <p:pic>
        <p:nvPicPr>
          <p:cNvPr id="75" name="Picture 74"/>
          <p:cNvPicPr>
            <a:picLocks noChangeAspect="1"/>
          </p:cNvPicPr>
          <p:nvPr/>
        </p:nvPicPr>
        <p:blipFill>
          <a:blip r:embed="rId8"/>
          <a:stretch>
            <a:fillRect/>
          </a:stretch>
        </p:blipFill>
        <p:spPr>
          <a:xfrm>
            <a:off x="9760207" y="5985818"/>
            <a:ext cx="1168506" cy="550384"/>
          </a:xfrm>
          <a:prstGeom prst="rect">
            <a:avLst/>
          </a:prstGeom>
        </p:spPr>
      </p:pic>
      <p:pic>
        <p:nvPicPr>
          <p:cNvPr id="76" name="Picture 75"/>
          <p:cNvPicPr>
            <a:picLocks noChangeAspect="1"/>
          </p:cNvPicPr>
          <p:nvPr/>
        </p:nvPicPr>
        <p:blipFill>
          <a:blip r:embed="rId9"/>
          <a:stretch>
            <a:fillRect/>
          </a:stretch>
        </p:blipFill>
        <p:spPr>
          <a:xfrm>
            <a:off x="11260331" y="5928871"/>
            <a:ext cx="664279" cy="664279"/>
          </a:xfrm>
          <a:prstGeom prst="rect">
            <a:avLst/>
          </a:prstGeom>
        </p:spPr>
      </p:pic>
      <p:sp>
        <p:nvSpPr>
          <p:cNvPr id="89" name="Rectangle 88"/>
          <p:cNvSpPr/>
          <p:nvPr/>
        </p:nvSpPr>
        <p:spPr>
          <a:xfrm>
            <a:off x="3224996" y="1917613"/>
            <a:ext cx="2827606" cy="757856"/>
          </a:xfrm>
          <a:prstGeom prst="rect">
            <a:avLst/>
          </a:prstGeom>
          <a:solidFill>
            <a:schemeClr val="tx1"/>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9"/>
          <p:cNvSpPr/>
          <p:nvPr/>
        </p:nvSpPr>
        <p:spPr>
          <a:xfrm>
            <a:off x="6170068" y="1917613"/>
            <a:ext cx="2827606" cy="757856"/>
          </a:xfrm>
          <a:prstGeom prst="rect">
            <a:avLst/>
          </a:prstGeom>
          <a:solidFill>
            <a:schemeClr val="tx1"/>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ectangle 99"/>
          <p:cNvSpPr/>
          <p:nvPr/>
        </p:nvSpPr>
        <p:spPr>
          <a:xfrm>
            <a:off x="9128891" y="1917613"/>
            <a:ext cx="2827606" cy="757856"/>
          </a:xfrm>
          <a:prstGeom prst="rect">
            <a:avLst/>
          </a:prstGeom>
          <a:solidFill>
            <a:schemeClr val="tx1"/>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270925" y="1917613"/>
            <a:ext cx="2827606" cy="757856"/>
          </a:xfrm>
          <a:prstGeom prst="rect">
            <a:avLst/>
          </a:prstGeom>
          <a:solidFill>
            <a:schemeClr val="tx1"/>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0" name="Picture 79"/>
          <p:cNvPicPr>
            <a:picLocks noChangeAspect="1"/>
          </p:cNvPicPr>
          <p:nvPr/>
        </p:nvPicPr>
        <p:blipFill>
          <a:blip r:embed="rId10"/>
          <a:stretch>
            <a:fillRect/>
          </a:stretch>
        </p:blipFill>
        <p:spPr>
          <a:xfrm>
            <a:off x="9794452" y="2031481"/>
            <a:ext cx="1496485" cy="530120"/>
          </a:xfrm>
          <a:prstGeom prst="rect">
            <a:avLst/>
          </a:prstGeom>
        </p:spPr>
      </p:pic>
      <p:pic>
        <p:nvPicPr>
          <p:cNvPr id="81" name="Picture 80"/>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662304" y="2010034"/>
            <a:ext cx="709177" cy="573015"/>
          </a:xfrm>
          <a:prstGeom prst="rect">
            <a:avLst/>
          </a:prstGeom>
        </p:spPr>
      </p:pic>
      <p:pic>
        <p:nvPicPr>
          <p:cNvPr id="85" name="Picture 84"/>
          <p:cNvPicPr>
            <a:picLocks noChangeAspect="1"/>
          </p:cNvPicPr>
          <p:nvPr/>
        </p:nvPicPr>
        <p:blipFill>
          <a:blip r:embed="rId12"/>
          <a:stretch>
            <a:fillRect/>
          </a:stretch>
        </p:blipFill>
        <p:spPr>
          <a:xfrm>
            <a:off x="1579225" y="1993193"/>
            <a:ext cx="1108789" cy="606696"/>
          </a:xfrm>
          <a:prstGeom prst="rect">
            <a:avLst/>
          </a:prstGeom>
        </p:spPr>
      </p:pic>
      <p:pic>
        <p:nvPicPr>
          <p:cNvPr id="88" name="Picture 87"/>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3924984" y="2002418"/>
            <a:ext cx="1411792" cy="588246"/>
          </a:xfrm>
          <a:prstGeom prst="rect">
            <a:avLst/>
          </a:prstGeom>
        </p:spPr>
      </p:pic>
      <p:sp>
        <p:nvSpPr>
          <p:cNvPr id="128" name="TextBox 127"/>
          <p:cNvSpPr txBox="1"/>
          <p:nvPr/>
        </p:nvSpPr>
        <p:spPr>
          <a:xfrm>
            <a:off x="6392540" y="2179586"/>
            <a:ext cx="2382662" cy="233910"/>
          </a:xfrm>
          <a:prstGeom prst="rect">
            <a:avLst/>
          </a:prstGeom>
          <a:noFill/>
          <a:ln w="9525">
            <a:noFill/>
            <a:miter lim="800000"/>
            <a:headEnd/>
            <a:tailEnd/>
          </a:ln>
        </p:spPr>
        <p:txBody>
          <a:bodyPr wrap="square" lIns="0" tIns="0" rIns="0" bIns="0">
            <a:spAutoFit/>
          </a:bodyPr>
          <a:lstStyle/>
          <a:p>
            <a:pPr algn="ctr" defTabSz="814388" eaLnBrk="0" fontAlgn="auto" hangingPunct="0">
              <a:lnSpc>
                <a:spcPct val="95000"/>
              </a:lnSpc>
              <a:spcBef>
                <a:spcPct val="50000"/>
              </a:spcBef>
              <a:spcAft>
                <a:spcPts val="0"/>
              </a:spcAft>
              <a:buClr>
                <a:srgbClr val="FFFFFF"/>
              </a:buClr>
              <a:buSzPct val="100000"/>
              <a:defRPr/>
            </a:pPr>
            <a:r>
              <a:rPr lang="en-US" sz="1600" dirty="0" smtClean="0">
                <a:solidFill>
                  <a:schemeClr val="bg1">
                    <a:lumMod val="50000"/>
                  </a:schemeClr>
                </a:solidFill>
                <a:effectLst>
                  <a:outerShdw blurRad="38100" dist="12700" dir="5400000" algn="t" rotWithShape="0">
                    <a:prstClr val="black">
                      <a:alpha val="30000"/>
                    </a:prstClr>
                  </a:outerShdw>
                </a:effectLst>
              </a:rPr>
              <a:t>Cardiff Wales Hospital</a:t>
            </a:r>
          </a:p>
        </p:txBody>
      </p:sp>
    </p:spTree>
    <p:extLst>
      <p:ext uri="{BB962C8B-B14F-4D97-AF65-F5344CB8AC3E}">
        <p14:creationId xmlns:p14="http://schemas.microsoft.com/office/powerpoint/2010/main" val="1146967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flipH="1">
            <a:off x="-1" y="1"/>
            <a:ext cx="12188825" cy="6857999"/>
          </a:xfrm>
          <a:prstGeom prst="rect">
            <a:avLst/>
          </a:prstGeom>
        </p:spPr>
      </p:pic>
      <p:sp>
        <p:nvSpPr>
          <p:cNvPr id="70" name="Rectangle 69"/>
          <p:cNvSpPr/>
          <p:nvPr/>
        </p:nvSpPr>
        <p:spPr>
          <a:xfrm>
            <a:off x="-1" y="1564563"/>
            <a:ext cx="12188826" cy="4798775"/>
          </a:xfrm>
          <a:prstGeom prst="rect">
            <a:avLst/>
          </a:prstGeom>
          <a:gradFill flip="none" rotWithShape="1">
            <a:gsLst>
              <a:gs pos="61000">
                <a:srgbClr val="000000">
                  <a:alpha val="73000"/>
                </a:srgbClr>
              </a:gs>
              <a:gs pos="27000">
                <a:srgbClr val="000000">
                  <a:alpha val="73000"/>
                </a:srgbClr>
              </a:gs>
              <a:gs pos="0">
                <a:srgbClr val="000000"/>
              </a:gs>
              <a:gs pos="100000">
                <a:srgbClr val="000000">
                  <a:alpha val="73000"/>
                </a:srgbClr>
              </a:gs>
            </a:gsLst>
            <a:lin ang="1980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p:cNvSpPr/>
          <p:nvPr/>
        </p:nvSpPr>
        <p:spPr>
          <a:xfrm>
            <a:off x="-1" y="0"/>
            <a:ext cx="12188825"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a:xfrm>
            <a:off x="292608" y="439420"/>
            <a:ext cx="11612880" cy="838200"/>
          </a:xfrm>
        </p:spPr>
        <p:txBody>
          <a:bodyPr/>
          <a:lstStyle/>
          <a:p>
            <a:r>
              <a:rPr lang="en-US" dirty="0" smtClean="0"/>
              <a:t>Plays, Tools, and Offers</a:t>
            </a:r>
            <a:endParaRPr lang="en-US" dirty="0"/>
          </a:p>
        </p:txBody>
      </p:sp>
      <p:grpSp>
        <p:nvGrpSpPr>
          <p:cNvPr id="47" name="Group 46"/>
          <p:cNvGrpSpPr/>
          <p:nvPr/>
        </p:nvGrpSpPr>
        <p:grpSpPr>
          <a:xfrm>
            <a:off x="812057" y="-360170"/>
            <a:ext cx="10342135" cy="9162728"/>
            <a:chOff x="4080413" y="-902954"/>
            <a:chExt cx="11211164" cy="9932654"/>
          </a:xfrm>
        </p:grpSpPr>
        <p:sp>
          <p:nvSpPr>
            <p:cNvPr id="48" name="Oval 47"/>
            <p:cNvSpPr/>
            <p:nvPr/>
          </p:nvSpPr>
          <p:spPr>
            <a:xfrm>
              <a:off x="4080413" y="-902954"/>
              <a:ext cx="11211164" cy="9932654"/>
            </a:xfrm>
            <a:prstGeom prst="ellipse">
              <a:avLst/>
            </a:prstGeom>
            <a:gradFill flip="none" rotWithShape="1">
              <a:gsLst>
                <a:gs pos="0">
                  <a:srgbClr val="000000"/>
                </a:gs>
                <a:gs pos="100000">
                  <a:srgbClr val="0B0B0D">
                    <a:alpha val="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p>
          </p:txBody>
        </p:sp>
        <p:sp>
          <p:nvSpPr>
            <p:cNvPr id="68" name="Oval 67"/>
            <p:cNvSpPr/>
            <p:nvPr/>
          </p:nvSpPr>
          <p:spPr>
            <a:xfrm>
              <a:off x="8605307" y="2972332"/>
              <a:ext cx="2612010" cy="2612007"/>
            </a:xfrm>
            <a:prstGeom prst="ellipse">
              <a:avLst/>
            </a:prstGeom>
            <a:gradFill flip="none" rotWithShape="1">
              <a:gsLst>
                <a:gs pos="0">
                  <a:srgbClr val="1E1F24"/>
                </a:gs>
                <a:gs pos="100000">
                  <a:schemeClr val="accent5">
                    <a:lumMod val="75000"/>
                  </a:schemeClr>
                </a:gs>
              </a:gsLst>
              <a:path path="circle">
                <a:fillToRect l="100000" t="100000"/>
              </a:path>
              <a:tileRect r="-100000" b="-100000"/>
            </a:gradFill>
            <a:ln w="25400" cap="flat" cmpd="sng" algn="ctr">
              <a:noFill/>
              <a:prstDash val="solid"/>
            </a:ln>
            <a:effectLst/>
          </p:spPr>
          <p:txBody>
            <a:bodyPr rtlCol="0" anchor="ctr"/>
            <a:lstStyle/>
            <a:p>
              <a:pPr algn="ctr"/>
              <a:endParaRPr lang="en-US" sz="2000" kern="0" dirty="0">
                <a:solidFill>
                  <a:srgbClr val="FFFFFF"/>
                </a:solidFill>
                <a:latin typeface="Arial"/>
              </a:endParaRPr>
            </a:p>
          </p:txBody>
        </p:sp>
        <p:grpSp>
          <p:nvGrpSpPr>
            <p:cNvPr id="50" name="Group 126"/>
            <p:cNvGrpSpPr/>
            <p:nvPr/>
          </p:nvGrpSpPr>
          <p:grpSpPr>
            <a:xfrm>
              <a:off x="7969661" y="2334270"/>
              <a:ext cx="3017467" cy="3244127"/>
              <a:chOff x="4823832" y="3219513"/>
              <a:chExt cx="1979061" cy="2127720"/>
            </a:xfrm>
          </p:grpSpPr>
          <p:sp>
            <p:nvSpPr>
              <p:cNvPr id="62" name="Freeform 61"/>
              <p:cNvSpPr>
                <a:spLocks/>
              </p:cNvSpPr>
              <p:nvPr/>
            </p:nvSpPr>
            <p:spPr bwMode="auto">
              <a:xfrm>
                <a:off x="4823832" y="3219513"/>
                <a:ext cx="1463035" cy="1868369"/>
              </a:xfrm>
              <a:custGeom>
                <a:avLst/>
                <a:gdLst/>
                <a:ahLst/>
                <a:cxnLst>
                  <a:cxn ang="0">
                    <a:pos x="149" y="1077"/>
                  </a:cxn>
                  <a:cxn ang="0">
                    <a:pos x="312" y="1127"/>
                  </a:cxn>
                  <a:cxn ang="0">
                    <a:pos x="240" y="842"/>
                  </a:cxn>
                  <a:cxn ang="0">
                    <a:pos x="843" y="240"/>
                  </a:cxn>
                  <a:cxn ang="0">
                    <a:pos x="850" y="240"/>
                  </a:cxn>
                  <a:cxn ang="0">
                    <a:pos x="970" y="120"/>
                  </a:cxn>
                  <a:cxn ang="0">
                    <a:pos x="851" y="0"/>
                  </a:cxn>
                  <a:cxn ang="0">
                    <a:pos x="843" y="0"/>
                  </a:cxn>
                  <a:cxn ang="0">
                    <a:pos x="0" y="842"/>
                  </a:cxn>
                  <a:cxn ang="0">
                    <a:pos x="100" y="1239"/>
                  </a:cxn>
                  <a:cxn ang="0">
                    <a:pos x="149" y="1077"/>
                  </a:cxn>
                </a:cxnLst>
                <a:rect l="0" t="0" r="r" b="b"/>
                <a:pathLst>
                  <a:path w="970" h="1239">
                    <a:moveTo>
                      <a:pt x="149" y="1077"/>
                    </a:moveTo>
                    <a:cubicBezTo>
                      <a:pt x="312" y="1127"/>
                      <a:pt x="312" y="1127"/>
                      <a:pt x="312" y="1127"/>
                    </a:cubicBezTo>
                    <a:cubicBezTo>
                      <a:pt x="267" y="1043"/>
                      <a:pt x="240" y="945"/>
                      <a:pt x="240" y="842"/>
                    </a:cubicBezTo>
                    <a:cubicBezTo>
                      <a:pt x="240" y="510"/>
                      <a:pt x="511" y="240"/>
                      <a:pt x="843" y="240"/>
                    </a:cubicBezTo>
                    <a:cubicBezTo>
                      <a:pt x="845" y="240"/>
                      <a:pt x="848" y="240"/>
                      <a:pt x="850" y="240"/>
                    </a:cubicBezTo>
                    <a:cubicBezTo>
                      <a:pt x="970" y="120"/>
                      <a:pt x="970" y="120"/>
                      <a:pt x="970" y="120"/>
                    </a:cubicBezTo>
                    <a:cubicBezTo>
                      <a:pt x="851" y="0"/>
                      <a:pt x="851" y="0"/>
                      <a:pt x="851" y="0"/>
                    </a:cubicBezTo>
                    <a:cubicBezTo>
                      <a:pt x="848" y="0"/>
                      <a:pt x="845" y="0"/>
                      <a:pt x="843" y="0"/>
                    </a:cubicBezTo>
                    <a:cubicBezTo>
                      <a:pt x="378" y="0"/>
                      <a:pt x="0" y="378"/>
                      <a:pt x="0" y="842"/>
                    </a:cubicBezTo>
                    <a:cubicBezTo>
                      <a:pt x="0" y="985"/>
                      <a:pt x="36" y="1120"/>
                      <a:pt x="100" y="1239"/>
                    </a:cubicBezTo>
                    <a:lnTo>
                      <a:pt x="149" y="1077"/>
                    </a:lnTo>
                    <a:close/>
                  </a:path>
                </a:pathLst>
              </a:custGeom>
              <a:gradFill>
                <a:gsLst>
                  <a:gs pos="0">
                    <a:schemeClr val="accent2"/>
                  </a:gs>
                  <a:gs pos="48300">
                    <a:schemeClr val="accent2">
                      <a:lumMod val="75000"/>
                    </a:schemeClr>
                  </a:gs>
                  <a:gs pos="100000">
                    <a:schemeClr val="accent2">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err="1">
                  <a:ln>
                    <a:noFill/>
                  </a:ln>
                  <a:solidFill>
                    <a:srgbClr val="FFFFFF"/>
                  </a:solidFill>
                  <a:effectLst/>
                  <a:uLnTx/>
                  <a:uFillTx/>
                  <a:latin typeface="Arial"/>
                  <a:ea typeface="+mn-ea"/>
                  <a:cs typeface="+mn-cs"/>
                </a:endParaRPr>
              </a:p>
            </p:txBody>
          </p:sp>
          <p:sp>
            <p:nvSpPr>
              <p:cNvPr id="65" name="TextBox 233"/>
              <p:cNvSpPr txBox="1"/>
              <p:nvPr/>
            </p:nvSpPr>
            <p:spPr>
              <a:xfrm rot="18262486">
                <a:off x="4978219" y="3522559"/>
                <a:ext cx="1928733" cy="1720615"/>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a:ea typeface="+mn-ea"/>
                    <a:cs typeface="+mn-cs"/>
                  </a:rPr>
                  <a:t>ONE NETWORK</a:t>
                </a:r>
              </a:p>
            </p:txBody>
          </p:sp>
        </p:grpSp>
        <p:grpSp>
          <p:nvGrpSpPr>
            <p:cNvPr id="51" name="Group 127"/>
            <p:cNvGrpSpPr/>
            <p:nvPr/>
          </p:nvGrpSpPr>
          <p:grpSpPr>
            <a:xfrm>
              <a:off x="8196538" y="2423643"/>
              <a:ext cx="3429550" cy="3785126"/>
              <a:chOff x="4972633" y="3278129"/>
              <a:chExt cx="2249334" cy="2482545"/>
            </a:xfrm>
          </p:grpSpPr>
          <p:sp>
            <p:nvSpPr>
              <p:cNvPr id="60" name="Freeform 59"/>
              <p:cNvSpPr>
                <a:spLocks/>
              </p:cNvSpPr>
              <p:nvPr/>
            </p:nvSpPr>
            <p:spPr bwMode="auto">
              <a:xfrm>
                <a:off x="4994264" y="4881066"/>
                <a:ext cx="2156891" cy="879608"/>
              </a:xfrm>
              <a:custGeom>
                <a:avLst/>
                <a:gdLst/>
                <a:ahLst/>
                <a:cxnLst>
                  <a:cxn ang="0">
                    <a:pos x="1265" y="241"/>
                  </a:cxn>
                  <a:cxn ang="0">
                    <a:pos x="1232" y="73"/>
                  </a:cxn>
                  <a:cxn ang="0">
                    <a:pos x="730" y="343"/>
                  </a:cxn>
                  <a:cxn ang="0">
                    <a:pos x="214" y="51"/>
                  </a:cxn>
                  <a:cxn ang="0">
                    <a:pos x="49" y="0"/>
                  </a:cxn>
                  <a:cxn ang="0">
                    <a:pos x="0" y="161"/>
                  </a:cxn>
                  <a:cxn ang="0">
                    <a:pos x="730" y="583"/>
                  </a:cxn>
                  <a:cxn ang="0">
                    <a:pos x="1430" y="208"/>
                  </a:cxn>
                  <a:cxn ang="0">
                    <a:pos x="1265" y="241"/>
                  </a:cxn>
                </a:cxnLst>
                <a:rect l="0" t="0" r="r" b="b"/>
                <a:pathLst>
                  <a:path w="1430" h="583">
                    <a:moveTo>
                      <a:pt x="1265" y="241"/>
                    </a:moveTo>
                    <a:cubicBezTo>
                      <a:pt x="1232" y="73"/>
                      <a:pt x="1232" y="73"/>
                      <a:pt x="1232" y="73"/>
                    </a:cubicBezTo>
                    <a:cubicBezTo>
                      <a:pt x="1124" y="235"/>
                      <a:pt x="939" y="343"/>
                      <a:pt x="730" y="343"/>
                    </a:cubicBezTo>
                    <a:cubicBezTo>
                      <a:pt x="511" y="343"/>
                      <a:pt x="319" y="225"/>
                      <a:pt x="214" y="51"/>
                    </a:cubicBezTo>
                    <a:cubicBezTo>
                      <a:pt x="49" y="0"/>
                      <a:pt x="49" y="0"/>
                      <a:pt x="49" y="0"/>
                    </a:cubicBezTo>
                    <a:cubicBezTo>
                      <a:pt x="0" y="161"/>
                      <a:pt x="0" y="161"/>
                      <a:pt x="0" y="161"/>
                    </a:cubicBezTo>
                    <a:cubicBezTo>
                      <a:pt x="146" y="413"/>
                      <a:pt x="418" y="583"/>
                      <a:pt x="730" y="583"/>
                    </a:cubicBezTo>
                    <a:cubicBezTo>
                      <a:pt x="1021" y="583"/>
                      <a:pt x="1279" y="434"/>
                      <a:pt x="1430" y="208"/>
                    </a:cubicBezTo>
                    <a:lnTo>
                      <a:pt x="1265" y="241"/>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61" name="TextBox 239"/>
              <p:cNvSpPr txBox="1"/>
              <p:nvPr/>
            </p:nvSpPr>
            <p:spPr>
              <a:xfrm rot="290775">
                <a:off x="4972633" y="3278129"/>
                <a:ext cx="2249334" cy="2327881"/>
              </a:xfrm>
              <a:prstGeom prst="rect">
                <a:avLst/>
              </a:prstGeom>
            </p:spPr>
            <p:txBody>
              <a:bodyPr spcFirstLastPara="1" wrap="square" numCol="1">
                <a:prstTxWarp prst="textArchDown">
                  <a:avLst>
                    <a:gd name="adj" fmla="val 72941"/>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ONE MANAGEMENT</a:t>
                </a:r>
              </a:p>
            </p:txBody>
          </p:sp>
        </p:grpSp>
        <p:sp>
          <p:nvSpPr>
            <p:cNvPr id="52" name="Freeform 51"/>
            <p:cNvSpPr>
              <a:spLocks/>
            </p:cNvSpPr>
            <p:nvPr/>
          </p:nvSpPr>
          <p:spPr bwMode="auto">
            <a:xfrm>
              <a:off x="9988170" y="2336218"/>
              <a:ext cx="1855982" cy="3030692"/>
            </a:xfrm>
            <a:custGeom>
              <a:avLst/>
              <a:gdLst/>
              <a:ahLst/>
              <a:cxnLst>
                <a:cxn ang="0">
                  <a:pos x="121" y="119"/>
                </a:cxn>
                <a:cxn ang="0">
                  <a:pos x="0" y="240"/>
                </a:cxn>
                <a:cxn ang="0">
                  <a:pos x="567" y="841"/>
                </a:cxn>
                <a:cxn ang="0">
                  <a:pos x="482" y="1149"/>
                </a:cxn>
                <a:cxn ang="0">
                  <a:pos x="516" y="1318"/>
                </a:cxn>
                <a:cxn ang="0">
                  <a:pos x="680" y="1285"/>
                </a:cxn>
                <a:cxn ang="0">
                  <a:pos x="807" y="841"/>
                </a:cxn>
                <a:cxn ang="0">
                  <a:pos x="2" y="0"/>
                </a:cxn>
                <a:cxn ang="0">
                  <a:pos x="121" y="119"/>
                </a:cxn>
              </a:cxnLst>
              <a:rect l="0" t="0" r="r" b="b"/>
              <a:pathLst>
                <a:path w="807" h="1318">
                  <a:moveTo>
                    <a:pt x="121" y="119"/>
                  </a:moveTo>
                  <a:cubicBezTo>
                    <a:pt x="0" y="240"/>
                    <a:pt x="0" y="240"/>
                    <a:pt x="0" y="240"/>
                  </a:cubicBezTo>
                  <a:cubicBezTo>
                    <a:pt x="316" y="258"/>
                    <a:pt x="567" y="521"/>
                    <a:pt x="567" y="841"/>
                  </a:cubicBezTo>
                  <a:cubicBezTo>
                    <a:pt x="567" y="954"/>
                    <a:pt x="536" y="1059"/>
                    <a:pt x="482" y="1149"/>
                  </a:cubicBezTo>
                  <a:cubicBezTo>
                    <a:pt x="516" y="1318"/>
                    <a:pt x="516" y="1318"/>
                    <a:pt x="516" y="1318"/>
                  </a:cubicBezTo>
                  <a:cubicBezTo>
                    <a:pt x="680" y="1285"/>
                    <a:pt x="680" y="1285"/>
                    <a:pt x="680" y="1285"/>
                  </a:cubicBezTo>
                  <a:cubicBezTo>
                    <a:pt x="760" y="1156"/>
                    <a:pt x="807" y="1004"/>
                    <a:pt x="807" y="841"/>
                  </a:cubicBezTo>
                  <a:cubicBezTo>
                    <a:pt x="807" y="389"/>
                    <a:pt x="449" y="19"/>
                    <a:pt x="2" y="0"/>
                  </a:cubicBezTo>
                  <a:lnTo>
                    <a:pt x="121" y="119"/>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53" name="TextBox 238"/>
            <p:cNvSpPr txBox="1"/>
            <p:nvPr/>
          </p:nvSpPr>
          <p:spPr>
            <a:xfrm rot="4441828">
              <a:off x="9345152" y="3119693"/>
              <a:ext cx="2432361" cy="1935633"/>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a:ea typeface="+mn-ea"/>
                  <a:cs typeface="+mn-cs"/>
                </a:rPr>
                <a:t>ONE POLICY</a:t>
              </a:r>
              <a:endParaRPr kumimoji="0" lang="en-US" sz="2400" b="1" i="0" u="none" strike="noStrike" kern="1200" cap="none" spc="0" normalizeH="0" baseline="0" noProof="0" dirty="0">
                <a:ln>
                  <a:noFill/>
                </a:ln>
                <a:solidFill>
                  <a:srgbClr val="FFFFFF"/>
                </a:solidFill>
                <a:effectLst/>
                <a:uLnTx/>
                <a:uFillTx/>
                <a:latin typeface="Arial"/>
                <a:ea typeface="+mn-ea"/>
                <a:cs typeface="+mn-cs"/>
              </a:endParaRPr>
            </a:p>
          </p:txBody>
        </p:sp>
        <p:grpSp>
          <p:nvGrpSpPr>
            <p:cNvPr id="54" name="Group 53"/>
            <p:cNvGrpSpPr/>
            <p:nvPr/>
          </p:nvGrpSpPr>
          <p:grpSpPr>
            <a:xfrm>
              <a:off x="8548914" y="3265782"/>
              <a:ext cx="2702532" cy="2012409"/>
              <a:chOff x="8548914" y="3265782"/>
              <a:chExt cx="2702532" cy="2012409"/>
            </a:xfrm>
          </p:grpSpPr>
          <p:cxnSp>
            <p:nvCxnSpPr>
              <p:cNvPr id="55" name="Straight Connector 54"/>
              <p:cNvCxnSpPr/>
              <p:nvPr/>
            </p:nvCxnSpPr>
            <p:spPr>
              <a:xfrm>
                <a:off x="8944059" y="3810434"/>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cxnSp>
            <p:nvCxnSpPr>
              <p:cNvPr id="56" name="Straight Connector 55"/>
              <p:cNvCxnSpPr/>
              <p:nvPr/>
            </p:nvCxnSpPr>
            <p:spPr>
              <a:xfrm>
                <a:off x="8944059" y="4733538"/>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sp>
            <p:nvSpPr>
              <p:cNvPr id="57" name="Rectangle 56"/>
              <p:cNvSpPr/>
              <p:nvPr/>
            </p:nvSpPr>
            <p:spPr>
              <a:xfrm>
                <a:off x="8548914" y="3265782"/>
                <a:ext cx="2702532" cy="461665"/>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1200"/>
                  </a:spcAft>
                  <a:buClrTx/>
                  <a:buSzTx/>
                  <a:buFontTx/>
                  <a:buNone/>
                  <a:tabLst/>
                  <a:defRPr/>
                </a:pPr>
                <a:r>
                  <a:rPr kumimoji="0" lang="en-US" sz="2400" b="0" i="0" u="none" strike="noStrike" kern="1200" cap="none" spc="0" normalizeH="0" baseline="0" noProof="0" dirty="0" smtClean="0">
                    <a:ln>
                      <a:noFill/>
                    </a:ln>
                    <a:solidFill>
                      <a:srgbClr val="FFFFFF"/>
                    </a:solidFill>
                    <a:effectLst>
                      <a:outerShdw blurRad="127000" algn="ctr" rotWithShape="0">
                        <a:prstClr val="black">
                          <a:alpha val="40000"/>
                        </a:prstClr>
                      </a:outerShdw>
                    </a:effectLst>
                    <a:uLnTx/>
                    <a:uFillTx/>
                    <a:latin typeface="Arial"/>
                    <a:ea typeface="+mn-ea"/>
                    <a:cs typeface="+mn-cs"/>
                  </a:rPr>
                  <a:t>Secure</a:t>
                </a:r>
                <a:endParaRPr kumimoji="0" lang="en-US" sz="2400" b="0" i="0" u="none" strike="noStrike" kern="1200" cap="none" spc="0" normalizeH="0" baseline="0" noProof="0" dirty="0">
                  <a:ln>
                    <a:noFill/>
                  </a:ln>
                  <a:solidFill>
                    <a:srgbClr val="FFFFFF"/>
                  </a:solidFill>
                  <a:effectLst>
                    <a:outerShdw blurRad="127000" algn="ctr" rotWithShape="0">
                      <a:prstClr val="black">
                        <a:alpha val="40000"/>
                      </a:prstClr>
                    </a:outerShdw>
                  </a:effectLst>
                  <a:uLnTx/>
                  <a:uFillTx/>
                  <a:latin typeface="Arial"/>
                  <a:ea typeface="+mn-ea"/>
                  <a:cs typeface="+mn-cs"/>
                </a:endParaRPr>
              </a:p>
            </p:txBody>
          </p:sp>
          <p:sp>
            <p:nvSpPr>
              <p:cNvPr id="58" name="Rectangle 57"/>
              <p:cNvSpPr/>
              <p:nvPr/>
            </p:nvSpPr>
            <p:spPr>
              <a:xfrm>
                <a:off x="8548914" y="3893421"/>
                <a:ext cx="2702532" cy="757130"/>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lnSpc>
                    <a:spcPct val="90000"/>
                  </a:lnSpc>
                  <a:defRPr/>
                </a:pPr>
                <a:r>
                  <a:rPr lang="en-US" sz="2400" dirty="0">
                    <a:solidFill>
                      <a:srgbClr val="FFFFFF"/>
                    </a:solidFill>
                    <a:effectLst>
                      <a:outerShdw blurRad="127000" algn="ctr" rotWithShape="0">
                        <a:prstClr val="black">
                          <a:alpha val="40000"/>
                        </a:prstClr>
                      </a:outerShdw>
                    </a:effectLst>
                  </a:rPr>
                  <a:t>Consistent User Experience</a:t>
                </a:r>
              </a:p>
            </p:txBody>
          </p:sp>
          <p:sp>
            <p:nvSpPr>
              <p:cNvPr id="59" name="Rectangle 58"/>
              <p:cNvSpPr/>
              <p:nvPr/>
            </p:nvSpPr>
            <p:spPr>
              <a:xfrm>
                <a:off x="8548914" y="4816526"/>
                <a:ext cx="2702532" cy="461665"/>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spcAft>
                    <a:spcPts val="1200"/>
                  </a:spcAft>
                  <a:defRPr/>
                </a:pPr>
                <a:r>
                  <a:rPr lang="en-US" sz="2400" dirty="0">
                    <a:solidFill>
                      <a:srgbClr val="FFFFFF"/>
                    </a:solidFill>
                    <a:effectLst>
                      <a:outerShdw blurRad="127000" algn="ctr" rotWithShape="0">
                        <a:prstClr val="black">
                          <a:alpha val="40000"/>
                        </a:prstClr>
                      </a:outerShdw>
                    </a:effectLst>
                  </a:rPr>
                  <a:t>Simplified</a:t>
                </a:r>
              </a:p>
            </p:txBody>
          </p:sp>
        </p:grpSp>
      </p:grpSp>
    </p:spTree>
    <p:extLst>
      <p:ext uri="{BB962C8B-B14F-4D97-AF65-F5344CB8AC3E}">
        <p14:creationId xmlns:p14="http://schemas.microsoft.com/office/powerpoint/2010/main" val="4222311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rot="16200000">
            <a:off x="7909881" y="163485"/>
            <a:ext cx="1308176" cy="1333323"/>
          </a:xfrm>
          <a:prstGeom prst="rect">
            <a:avLst/>
          </a:prstGeom>
          <a:gradFill flip="none" rotWithShape="1">
            <a:gsLst>
              <a:gs pos="0">
                <a:schemeClr val="bg1">
                  <a:lumMod val="85000"/>
                  <a:alpha val="0"/>
                </a:schemeClr>
              </a:gs>
              <a:gs pos="100000">
                <a:schemeClr val="bg1">
                  <a:lumMod val="85000"/>
                  <a:shade val="100000"/>
                  <a:satMod val="115000"/>
                  <a:alpha val="20000"/>
                </a:schemeClr>
              </a:gs>
            </a:gsLst>
            <a:lin ang="16200000" scaled="1"/>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6" name="Rectangle 25"/>
          <p:cNvSpPr/>
          <p:nvPr/>
        </p:nvSpPr>
        <p:spPr>
          <a:xfrm>
            <a:off x="8525498" y="3388771"/>
            <a:ext cx="3211598" cy="1000253"/>
          </a:xfrm>
          <a:prstGeom prst="rect">
            <a:avLst/>
          </a:prstGeom>
          <a:gradFill flip="none" rotWithShape="1">
            <a:gsLst>
              <a:gs pos="0">
                <a:schemeClr val="bg1">
                  <a:lumMod val="85000"/>
                  <a:alpha val="0"/>
                </a:schemeClr>
              </a:gs>
              <a:gs pos="100000">
                <a:schemeClr val="bg1">
                  <a:lumMod val="85000"/>
                  <a:shade val="100000"/>
                  <a:satMod val="115000"/>
                  <a:alpha val="20000"/>
                </a:schemeClr>
              </a:gs>
            </a:gsLst>
            <a:lin ang="16200000" scaled="1"/>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1" name="Rectangle 20"/>
          <p:cNvSpPr/>
          <p:nvPr/>
        </p:nvSpPr>
        <p:spPr>
          <a:xfrm>
            <a:off x="306189" y="3607846"/>
            <a:ext cx="3211598" cy="1000253"/>
          </a:xfrm>
          <a:prstGeom prst="rect">
            <a:avLst/>
          </a:prstGeom>
          <a:gradFill flip="none" rotWithShape="1">
            <a:gsLst>
              <a:gs pos="0">
                <a:schemeClr val="bg1">
                  <a:lumMod val="85000"/>
                  <a:alpha val="0"/>
                </a:schemeClr>
              </a:gs>
              <a:gs pos="100000">
                <a:schemeClr val="bg1">
                  <a:lumMod val="85000"/>
                  <a:shade val="100000"/>
                  <a:satMod val="115000"/>
                  <a:alpha val="20000"/>
                </a:schemeClr>
              </a:gs>
            </a:gsLst>
            <a:lin ang="16200000" scaled="1"/>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pic>
        <p:nvPicPr>
          <p:cNvPr id="27" name="Picture 18"/>
          <p:cNvPicPr>
            <a:picLocks noChangeAspect="1"/>
          </p:cNvPicPr>
          <p:nvPr/>
        </p:nvPicPr>
        <p:blipFill rotWithShape="1">
          <a:blip r:embed="rId3" cstate="print"/>
          <a:srcRect l="5292" t="5292" r="5292" b="5292"/>
          <a:stretch/>
        </p:blipFill>
        <p:spPr bwMode="auto">
          <a:xfrm>
            <a:off x="393598" y="3642722"/>
            <a:ext cx="3013691" cy="746302"/>
          </a:xfrm>
          <a:prstGeom prst="rect">
            <a:avLst/>
          </a:prstGeom>
          <a:noFill/>
          <a:ln>
            <a:noFill/>
          </a:ln>
        </p:spPr>
      </p:pic>
      <p:sp>
        <p:nvSpPr>
          <p:cNvPr id="10" name="Title 9"/>
          <p:cNvSpPr>
            <a:spLocks noGrp="1"/>
          </p:cNvSpPr>
          <p:nvPr>
            <p:ph type="title"/>
          </p:nvPr>
        </p:nvSpPr>
        <p:spPr>
          <a:xfrm>
            <a:off x="189435" y="341725"/>
            <a:ext cx="11438252" cy="838200"/>
          </a:xfrm>
        </p:spPr>
        <p:txBody>
          <a:bodyPr/>
          <a:lstStyle/>
          <a:p>
            <a:pPr fontAlgn="auto">
              <a:spcAft>
                <a:spcPts val="0"/>
              </a:spcAft>
              <a:defRPr/>
            </a:pPr>
            <a:r>
              <a:rPr dirty="0" smtClean="0">
                <a:ea typeface="+mj-ea"/>
              </a:rPr>
              <a:t/>
            </a:r>
            <a:br>
              <a:rPr dirty="0" smtClean="0">
                <a:ea typeface="+mj-ea"/>
              </a:rPr>
            </a:br>
            <a:r>
              <a:rPr dirty="0" smtClean="0">
                <a:ea typeface="+mj-ea"/>
              </a:rPr>
              <a:t>Unified Access Play Kit</a:t>
            </a:r>
            <a:br>
              <a:rPr dirty="0" smtClean="0">
                <a:ea typeface="+mj-ea"/>
              </a:rPr>
            </a:br>
            <a:r>
              <a:rPr sz="1050" dirty="0" smtClean="0">
                <a:ea typeface="+mj-ea"/>
              </a:rPr>
              <a:t/>
            </a:r>
            <a:br>
              <a:rPr sz="1050" dirty="0" smtClean="0">
                <a:ea typeface="+mj-ea"/>
              </a:rPr>
            </a:br>
            <a:r>
              <a:rPr lang="en-US" sz="2800" dirty="0" smtClean="0"/>
              <a:t>cisco.com/go/partnermarketing</a:t>
            </a:r>
            <a:r>
              <a:rPr lang="en-US" dirty="0" smtClean="0"/>
              <a:t> </a:t>
            </a:r>
            <a:endParaRPr dirty="0">
              <a:ea typeface="+mj-ea"/>
            </a:endParaRPr>
          </a:p>
        </p:txBody>
      </p:sp>
      <p:sp>
        <p:nvSpPr>
          <p:cNvPr id="18" name="Content Placeholder 2"/>
          <p:cNvSpPr txBox="1">
            <a:spLocks/>
          </p:cNvSpPr>
          <p:nvPr/>
        </p:nvSpPr>
        <p:spPr>
          <a:xfrm>
            <a:off x="306188" y="1380016"/>
            <a:ext cx="3775305" cy="2008755"/>
          </a:xfrm>
          <a:prstGeom prst="rect">
            <a:avLst/>
          </a:prstGeom>
        </p:spPr>
        <p:txBody>
          <a:bodyPr vert="horz" wrap="square" lIns="91440" tIns="45720" rIns="91440" bIns="45720" rtlCol="0">
            <a:spAutoFit/>
          </a:bodyPr>
          <a:lstStyle/>
          <a:p>
            <a:pPr marL="0" lvl="1">
              <a:lnSpc>
                <a:spcPct val="80000"/>
              </a:lnSpc>
              <a:spcBef>
                <a:spcPts val="1200"/>
              </a:spcBef>
              <a:buClr>
                <a:schemeClr val="tx2"/>
              </a:buClr>
              <a:buSzPct val="80000"/>
              <a:defRPr/>
            </a:pPr>
            <a:r>
              <a:rPr lang="en-US" b="1" dirty="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Hard Offers</a:t>
            </a:r>
            <a:endPar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endParaRPr>
          </a:p>
          <a:p>
            <a:pPr marL="165100" lvl="1" indent="-165100">
              <a:lnSpc>
                <a:spcPct val="80000"/>
              </a:lnSpc>
              <a:spcBef>
                <a:spcPts val="800"/>
              </a:spcBef>
              <a:buClr>
                <a:schemeClr val="tx2"/>
              </a:buClr>
              <a:buSzPct val="80000"/>
              <a:buFont typeface="Arial" pitchFamily="34" charset="0"/>
              <a:buChar char="•"/>
              <a:defRPr/>
            </a:pPr>
            <a:r>
              <a:rPr lang="en-US" sz="1600" dirty="0" smtClean="0"/>
              <a:t>Borderless </a:t>
            </a:r>
            <a:r>
              <a:rPr lang="en-US" sz="1600" dirty="0"/>
              <a:t>Networks: Cisco BYOD </a:t>
            </a:r>
            <a:r>
              <a:rPr lang="en-US" sz="1600" dirty="0" smtClean="0"/>
              <a:t>Smart </a:t>
            </a:r>
            <a:r>
              <a:rPr lang="en-US" sz="1600" dirty="0"/>
              <a:t>Solution </a:t>
            </a:r>
            <a:r>
              <a:rPr lang="en-US" sz="1600" dirty="0" smtClean="0"/>
              <a:t>Promotion</a:t>
            </a:r>
          </a:p>
          <a:p>
            <a:pPr marL="165100" lvl="1" indent="-165100">
              <a:lnSpc>
                <a:spcPct val="80000"/>
              </a:lnSpc>
              <a:spcBef>
                <a:spcPts val="800"/>
              </a:spcBef>
              <a:buClr>
                <a:schemeClr val="tx2"/>
              </a:buClr>
              <a:buSzPct val="80000"/>
              <a:buFont typeface="Arial" pitchFamily="34" charset="0"/>
              <a:buChar char="•"/>
              <a:defRPr/>
            </a:pPr>
            <a:r>
              <a:rPr lang="en-US" sz="1600" dirty="0" smtClean="0"/>
              <a:t>Fast Track Promotion</a:t>
            </a:r>
          </a:p>
          <a:p>
            <a:pPr marL="165100" lvl="1" indent="-165100">
              <a:lnSpc>
                <a:spcPct val="80000"/>
              </a:lnSpc>
              <a:spcBef>
                <a:spcPts val="800"/>
              </a:spcBef>
              <a:buClr>
                <a:schemeClr val="tx2"/>
              </a:buClr>
              <a:buSzPct val="80000"/>
              <a:buFont typeface="Arial" pitchFamily="34" charset="0"/>
              <a:buChar char="•"/>
              <a:defRPr/>
            </a:pPr>
            <a:r>
              <a:rPr lang="en-US" sz="1600" dirty="0" smtClean="0"/>
              <a:t>Network Assessments</a:t>
            </a:r>
          </a:p>
          <a:p>
            <a:pPr marL="165100" lvl="1" indent="-165100">
              <a:lnSpc>
                <a:spcPct val="80000"/>
              </a:lnSpc>
              <a:spcBef>
                <a:spcPts val="800"/>
              </a:spcBef>
              <a:buClr>
                <a:schemeClr val="tx2"/>
              </a:buClr>
              <a:buSzPct val="80000"/>
              <a:buFont typeface="Arial" pitchFamily="34" charset="0"/>
              <a:buChar char="•"/>
              <a:defRPr/>
            </a:pPr>
            <a:r>
              <a:rPr lang="en-US" sz="1600" dirty="0" smtClean="0"/>
              <a:t>Cisco </a:t>
            </a:r>
            <a:r>
              <a:rPr lang="en-US" sz="1600" dirty="0"/>
              <a:t>Financing Offers</a:t>
            </a:r>
          </a:p>
          <a:p>
            <a:pPr marL="165100" lvl="1" indent="-165100">
              <a:lnSpc>
                <a:spcPct val="80000"/>
              </a:lnSpc>
              <a:spcBef>
                <a:spcPts val="800"/>
              </a:spcBef>
              <a:buClr>
                <a:schemeClr val="tx2"/>
              </a:buClr>
              <a:buSzPct val="80000"/>
              <a:buFont typeface="Arial" pitchFamily="34" charset="0"/>
              <a:buChar char="•"/>
              <a:defRPr/>
            </a:pPr>
            <a:r>
              <a:rPr lang="en-US" sz="1600" dirty="0"/>
              <a:t>Cisco Services Offers</a:t>
            </a:r>
          </a:p>
        </p:txBody>
      </p:sp>
      <p:sp>
        <p:nvSpPr>
          <p:cNvPr id="19" name="Content Placeholder 2"/>
          <p:cNvSpPr txBox="1">
            <a:spLocks/>
          </p:cNvSpPr>
          <p:nvPr/>
        </p:nvSpPr>
        <p:spPr>
          <a:xfrm>
            <a:off x="306189" y="4435422"/>
            <a:ext cx="3872837" cy="1508105"/>
          </a:xfrm>
          <a:prstGeom prst="rect">
            <a:avLst/>
          </a:prstGeom>
        </p:spPr>
        <p:txBody>
          <a:bodyPr vert="horz" wrap="square" lIns="91440" tIns="45720" rIns="91440" bIns="45720" rtlCol="0">
            <a:spAutoFit/>
          </a:bodyPr>
          <a:lstStyle>
            <a:defPPr>
              <a:defRPr lang="en-US"/>
            </a:defPPr>
            <a:lvl2pPr marL="0" lvl="1">
              <a:spcBef>
                <a:spcPts val="1200"/>
              </a:spcBef>
              <a:buClr>
                <a:schemeClr val="tx2"/>
              </a:buClr>
              <a:buSzPct val="80000"/>
              <a:defRPr sz="1600" b="1">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defRPr>
            </a:lvl2pPr>
          </a:lstStyle>
          <a:p>
            <a:pPr lvl="1"/>
            <a:r>
              <a:rPr lang="en-US" sz="1800" dirty="0"/>
              <a:t>Solution </a:t>
            </a:r>
            <a:r>
              <a:rPr lang="en-US" sz="1800" dirty="0" smtClean="0"/>
              <a:t>Overviews </a:t>
            </a:r>
            <a:br>
              <a:rPr lang="en-US" sz="1800" dirty="0" smtClean="0"/>
            </a:br>
            <a:r>
              <a:rPr lang="en-US" sz="1800" dirty="0" smtClean="0"/>
              <a:t>and/or </a:t>
            </a:r>
            <a:r>
              <a:rPr lang="en-US" sz="1800" dirty="0"/>
              <a:t>White Papers</a:t>
            </a:r>
          </a:p>
          <a:p>
            <a:pPr lvl="1"/>
            <a:r>
              <a:rPr lang="en-US" sz="1800" dirty="0"/>
              <a:t>Case Studies</a:t>
            </a:r>
          </a:p>
          <a:p>
            <a:pPr lvl="1"/>
            <a:r>
              <a:rPr lang="en-US" sz="1800" dirty="0"/>
              <a:t>Social Media</a:t>
            </a:r>
          </a:p>
        </p:txBody>
      </p:sp>
      <p:sp>
        <p:nvSpPr>
          <p:cNvPr id="20" name="Content Placeholder 2"/>
          <p:cNvSpPr txBox="1">
            <a:spLocks/>
          </p:cNvSpPr>
          <p:nvPr/>
        </p:nvSpPr>
        <p:spPr>
          <a:xfrm>
            <a:off x="8006785" y="1630340"/>
            <a:ext cx="3472623" cy="1508105"/>
          </a:xfrm>
          <a:prstGeom prst="rect">
            <a:avLst/>
          </a:prstGeom>
        </p:spPr>
        <p:txBody>
          <a:bodyPr vert="horz" wrap="square" lIns="91440" tIns="45720" rIns="91440" bIns="45720" rtlCol="0">
            <a:spAutoFit/>
          </a:bodyPr>
          <a:lstStyle>
            <a:defPPr>
              <a:defRPr lang="en-US"/>
            </a:defPPr>
            <a:lvl2pPr marL="0" lvl="1">
              <a:spcBef>
                <a:spcPts val="1200"/>
              </a:spcBef>
              <a:buClr>
                <a:schemeClr val="tx2"/>
              </a:buClr>
              <a:buSzPct val="80000"/>
              <a:defRPr sz="1600" b="1">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defRPr>
            </a:lvl2pPr>
          </a:lstStyle>
          <a:p>
            <a:pPr lvl="1"/>
            <a:r>
              <a:rPr lang="en-US" sz="1800" dirty="0"/>
              <a:t>Banner Ads</a:t>
            </a:r>
          </a:p>
          <a:p>
            <a:pPr lvl="1"/>
            <a:r>
              <a:rPr lang="en-US" sz="1800" dirty="0"/>
              <a:t>Contact Acquisition </a:t>
            </a:r>
            <a:r>
              <a:rPr lang="en-US" sz="1800" dirty="0" smtClean="0"/>
              <a:t>Guidance</a:t>
            </a:r>
            <a:endParaRPr lang="en-US" sz="1800" dirty="0"/>
          </a:p>
          <a:p>
            <a:pPr lvl="1">
              <a:tabLst>
                <a:tab pos="514350" algn="l"/>
              </a:tabLst>
            </a:pPr>
            <a:r>
              <a:rPr lang="en-US" sz="1800" dirty="0"/>
              <a:t>Demand </a:t>
            </a:r>
            <a:r>
              <a:rPr lang="en-US" sz="1800" dirty="0" smtClean="0"/>
              <a:t>Generation -            	Email/Direct Mail</a:t>
            </a:r>
            <a:endParaRPr lang="en-US" sz="1800" dirty="0"/>
          </a:p>
        </p:txBody>
      </p:sp>
      <p:grpSp>
        <p:nvGrpSpPr>
          <p:cNvPr id="3" name="Group 4"/>
          <p:cNvGrpSpPr/>
          <p:nvPr/>
        </p:nvGrpSpPr>
        <p:grpSpPr>
          <a:xfrm>
            <a:off x="7977837" y="243072"/>
            <a:ext cx="2743196" cy="1200038"/>
            <a:chOff x="6312823" y="274320"/>
            <a:chExt cx="2019469" cy="1177608"/>
          </a:xfrm>
        </p:grpSpPr>
        <p:pic>
          <p:nvPicPr>
            <p:cNvPr id="25" name="Picture 13"/>
            <p:cNvPicPr>
              <a:picLocks noChangeAspect="1"/>
            </p:cNvPicPr>
            <p:nvPr/>
          </p:nvPicPr>
          <p:blipFill rotWithShape="1">
            <a:blip r:embed="rId4" cstate="print"/>
            <a:srcRect l="5380"/>
            <a:stretch/>
          </p:blipFill>
          <p:spPr bwMode="auto">
            <a:xfrm>
              <a:off x="6312823" y="274320"/>
              <a:ext cx="898908" cy="1160463"/>
            </a:xfrm>
            <a:prstGeom prst="rect">
              <a:avLst/>
            </a:prstGeom>
            <a:noFill/>
            <a:ln w="9525">
              <a:noFill/>
              <a:miter lim="800000"/>
              <a:headEnd/>
              <a:tailEnd/>
            </a:ln>
          </p:spPr>
        </p:pic>
        <p:pic>
          <p:nvPicPr>
            <p:cNvPr id="24" name="Picture 14"/>
            <p:cNvPicPr>
              <a:picLocks noChangeAspect="1"/>
            </p:cNvPicPr>
            <p:nvPr/>
          </p:nvPicPr>
          <p:blipFill>
            <a:blip r:embed="rId5" cstate="print"/>
            <a:srcRect/>
            <a:stretch>
              <a:fillRect/>
            </a:stretch>
          </p:blipFill>
          <p:spPr bwMode="auto">
            <a:xfrm>
              <a:off x="6892430" y="901275"/>
              <a:ext cx="1439862" cy="550653"/>
            </a:xfrm>
            <a:prstGeom prst="rect">
              <a:avLst/>
            </a:prstGeom>
            <a:noFill/>
            <a:ln w="9525">
              <a:noFill/>
              <a:miter lim="800000"/>
              <a:headEnd/>
              <a:tailEnd/>
            </a:ln>
          </p:spPr>
        </p:pic>
      </p:grpSp>
      <p:grpSp>
        <p:nvGrpSpPr>
          <p:cNvPr id="4" name="Group 6"/>
          <p:cNvGrpSpPr/>
          <p:nvPr/>
        </p:nvGrpSpPr>
        <p:grpSpPr>
          <a:xfrm>
            <a:off x="8621124" y="3456290"/>
            <a:ext cx="3020348" cy="833135"/>
            <a:chOff x="6905778" y="2660225"/>
            <a:chExt cx="2399767" cy="882375"/>
          </a:xfrm>
        </p:grpSpPr>
        <p:pic>
          <p:nvPicPr>
            <p:cNvPr id="22" name="Picture 15"/>
            <p:cNvPicPr>
              <a:picLocks noChangeAspect="1"/>
            </p:cNvPicPr>
            <p:nvPr/>
          </p:nvPicPr>
          <p:blipFill rotWithShape="1">
            <a:blip r:embed="rId6" cstate="print"/>
            <a:srcRect t="1388" r="1799" b="-1"/>
            <a:stretch/>
          </p:blipFill>
          <p:spPr bwMode="auto">
            <a:xfrm>
              <a:off x="6905778" y="2660225"/>
              <a:ext cx="1127124" cy="882375"/>
            </a:xfrm>
            <a:prstGeom prst="rect">
              <a:avLst/>
            </a:prstGeom>
            <a:noFill/>
            <a:ln>
              <a:noFill/>
            </a:ln>
          </p:spPr>
        </p:pic>
        <p:pic>
          <p:nvPicPr>
            <p:cNvPr id="23" name="Picture 17"/>
            <p:cNvPicPr>
              <a:picLocks noChangeAspect="1"/>
            </p:cNvPicPr>
            <p:nvPr/>
          </p:nvPicPr>
          <p:blipFill rotWithShape="1">
            <a:blip r:embed="rId7" cstate="print"/>
            <a:srcRect r="2047" b="2686"/>
            <a:stretch/>
          </p:blipFill>
          <p:spPr bwMode="auto">
            <a:xfrm>
              <a:off x="8180306" y="2663401"/>
              <a:ext cx="1125239" cy="879199"/>
            </a:xfrm>
            <a:prstGeom prst="rect">
              <a:avLst/>
            </a:prstGeom>
            <a:noFill/>
            <a:ln>
              <a:noFill/>
            </a:ln>
          </p:spPr>
        </p:pic>
      </p:grpSp>
      <p:sp>
        <p:nvSpPr>
          <p:cNvPr id="40" name="Content Placeholder 2"/>
          <p:cNvSpPr txBox="1">
            <a:spLocks/>
          </p:cNvSpPr>
          <p:nvPr/>
        </p:nvSpPr>
        <p:spPr>
          <a:xfrm>
            <a:off x="8006786" y="4435422"/>
            <a:ext cx="4182040" cy="1836400"/>
          </a:xfrm>
          <a:prstGeom prst="rect">
            <a:avLst/>
          </a:prstGeom>
        </p:spPr>
        <p:txBody>
          <a:bodyPr vert="horz" wrap="square" lIns="91440" tIns="45720" rIns="91440" bIns="45720" rtlCol="0">
            <a:spAutoFit/>
          </a:bodyPr>
          <a:lstStyle/>
          <a:p>
            <a:pPr marL="0" lvl="1">
              <a:spcBef>
                <a:spcPts val="1200"/>
              </a:spcBef>
              <a:buClr>
                <a:schemeClr val="tx2"/>
              </a:buClr>
              <a:buSzPct val="80000"/>
              <a:defRPr/>
            </a:pPr>
            <a: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Partner/ Distributor Campaign Content</a:t>
            </a:r>
          </a:p>
          <a:p>
            <a:pPr marL="165100" lvl="1" indent="-165100">
              <a:spcBef>
                <a:spcPts val="400"/>
              </a:spcBef>
              <a:buClr>
                <a:schemeClr val="tx2"/>
              </a:buClr>
              <a:buSzPct val="80000"/>
              <a:buFont typeface="Arial" pitchFamily="34" charset="0"/>
              <a:buChar char="•"/>
              <a:defRPr/>
            </a:pPr>
            <a:r>
              <a:rPr lang="en-US" sz="1600" dirty="0"/>
              <a:t>Play </a:t>
            </a:r>
            <a:r>
              <a:rPr lang="en-US" sz="1600" dirty="0" smtClean="0"/>
              <a:t>brief</a:t>
            </a:r>
            <a:endParaRPr lang="en-US" sz="1600" dirty="0"/>
          </a:p>
          <a:p>
            <a:pPr marL="165100" lvl="1" indent="-165100">
              <a:spcBef>
                <a:spcPts val="400"/>
              </a:spcBef>
              <a:buClr>
                <a:schemeClr val="tx2"/>
              </a:buClr>
              <a:buSzPct val="80000"/>
              <a:buFont typeface="Arial" pitchFamily="34" charset="0"/>
              <a:buChar char="•"/>
              <a:defRPr/>
            </a:pPr>
            <a:r>
              <a:rPr lang="en-US" sz="1600" dirty="0" smtClean="0"/>
              <a:t>At-A-Glances</a:t>
            </a:r>
          </a:p>
          <a:p>
            <a:pPr marL="165100" lvl="1" indent="-165100">
              <a:spcBef>
                <a:spcPts val="400"/>
              </a:spcBef>
              <a:buClr>
                <a:schemeClr val="tx2"/>
              </a:buClr>
              <a:buSzPct val="80000"/>
              <a:buFont typeface="Arial" pitchFamily="34" charset="0"/>
              <a:buChar char="•"/>
              <a:defRPr/>
            </a:pPr>
            <a:r>
              <a:rPr lang="en-US" sz="1600" dirty="0" smtClean="0"/>
              <a:t>Customer-facing presentations</a:t>
            </a:r>
          </a:p>
          <a:p>
            <a:pPr marL="165100" lvl="1" indent="-165100">
              <a:spcBef>
                <a:spcPts val="400"/>
              </a:spcBef>
              <a:buClr>
                <a:schemeClr val="tx2"/>
              </a:buClr>
              <a:buSzPct val="80000"/>
              <a:buFont typeface="Arial" pitchFamily="34" charset="0"/>
              <a:buChar char="•"/>
              <a:defRPr/>
            </a:pPr>
            <a:r>
              <a:rPr lang="en-US" sz="1600" dirty="0" smtClean="0"/>
              <a:t>Implementation Guide</a:t>
            </a:r>
            <a:endParaRPr lang="en-US" sz="1600" dirty="0"/>
          </a:p>
        </p:txBody>
      </p:sp>
      <p:sp>
        <p:nvSpPr>
          <p:cNvPr id="41" name="Content Placeholder 2"/>
          <p:cNvSpPr txBox="1">
            <a:spLocks/>
          </p:cNvSpPr>
          <p:nvPr/>
        </p:nvSpPr>
        <p:spPr>
          <a:xfrm>
            <a:off x="4481042" y="4875638"/>
            <a:ext cx="3454388" cy="1328569"/>
          </a:xfrm>
          <a:prstGeom prst="rect">
            <a:avLst/>
          </a:prstGeom>
        </p:spPr>
        <p:txBody>
          <a:bodyPr vert="horz" wrap="square" lIns="91440" tIns="45720" rIns="91440" bIns="45720" rtlCol="0">
            <a:spAutoFit/>
          </a:bodyPr>
          <a:lstStyle/>
          <a:p>
            <a:pPr marL="0" lvl="1">
              <a:spcBef>
                <a:spcPts val="1000"/>
              </a:spcBef>
              <a:buClr>
                <a:schemeClr val="tx2"/>
              </a:buClr>
              <a:buSzPct val="80000"/>
              <a:defRPr/>
            </a:pPr>
            <a: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Multi-Touch </a:t>
            </a:r>
            <a:r>
              <a:rPr lang="en-US" b="1" dirty="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Email</a:t>
            </a:r>
            <a: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a:t>
            </a:r>
            <a:b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br>
            <a: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Direct Mail </a:t>
            </a:r>
            <a:r>
              <a:rPr lang="en-US" b="1" dirty="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Lead Nurturing</a:t>
            </a:r>
          </a:p>
          <a:p>
            <a:pPr marL="0" lvl="1">
              <a:spcBef>
                <a:spcPts val="1000"/>
              </a:spcBef>
              <a:buClr>
                <a:schemeClr val="tx2"/>
              </a:buClr>
              <a:buSzPct val="80000"/>
              <a:defRPr/>
            </a:pPr>
            <a: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Reason </a:t>
            </a:r>
            <a:r>
              <a:rPr lang="en-US" b="1" dirty="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to </a:t>
            </a:r>
            <a: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Meet/</a:t>
            </a:r>
            <a:b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br>
            <a:r>
              <a:rPr lang="en-US" b="1" dirty="0" smtClean="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rPr>
              <a:t>Soft Offers</a:t>
            </a:r>
            <a:endParaRPr lang="en-US" b="1" dirty="0">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3500000" scaled="1"/>
                <a:tileRect/>
              </a:gradFill>
            </a:endParaRPr>
          </a:p>
        </p:txBody>
      </p:sp>
      <p:pic>
        <p:nvPicPr>
          <p:cNvPr id="29" name="Picture 2"/>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4081493" y="1334427"/>
            <a:ext cx="3350442" cy="3315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9587974"/>
      </p:ext>
    </p:extLst>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p:cNvSpPr/>
          <p:nvPr/>
        </p:nvSpPr>
        <p:spPr>
          <a:xfrm rot="5400000">
            <a:off x="1030234" y="331735"/>
            <a:ext cx="5496026" cy="7556503"/>
          </a:xfrm>
          <a:prstGeom prst="rect">
            <a:avLst/>
          </a:prstGeom>
          <a:gradFill flip="none" rotWithShape="1">
            <a:gsLst>
              <a:gs pos="100000">
                <a:schemeClr val="bg1">
                  <a:lumMod val="75000"/>
                  <a:alpha val="0"/>
                </a:schemeClr>
              </a:gs>
              <a:gs pos="0">
                <a:srgbClr val="219DD5"/>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81" name="Group 80"/>
          <p:cNvGrpSpPr/>
          <p:nvPr/>
        </p:nvGrpSpPr>
        <p:grpSpPr>
          <a:xfrm>
            <a:off x="0" y="3"/>
            <a:ext cx="12188825" cy="2032001"/>
            <a:chOff x="-14064344" y="3"/>
            <a:chExt cx="12188825" cy="2032001"/>
          </a:xfrm>
        </p:grpSpPr>
        <p:sp>
          <p:nvSpPr>
            <p:cNvPr id="82" name="Rectangle 81"/>
            <p:cNvSpPr/>
            <p:nvPr/>
          </p:nvSpPr>
          <p:spPr>
            <a:xfrm rot="5400000" flipV="1">
              <a:off x="-8769823" y="-4862300"/>
              <a:ext cx="1599784"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83" name="Rectangle 82"/>
            <p:cNvSpPr/>
            <p:nvPr/>
          </p:nvSpPr>
          <p:spPr>
            <a:xfrm rot="5400000" flipV="1">
              <a:off x="-8186040"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84" name="Rectangle 83"/>
          <p:cNvSpPr/>
          <p:nvPr/>
        </p:nvSpPr>
        <p:spPr>
          <a:xfrm>
            <a:off x="-1"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p:txBody>
          <a:bodyPr/>
          <a:lstStyle/>
          <a:p>
            <a:r>
              <a:rPr lang="en-US" dirty="0" err="1" smtClean="0"/>
              <a:t>BYOD</a:t>
            </a:r>
            <a:r>
              <a:rPr lang="en-US" dirty="0" smtClean="0"/>
              <a:t> Smart Solution and Services</a:t>
            </a:r>
            <a:endParaRPr lang="en-US" dirty="0"/>
          </a:p>
        </p:txBody>
      </p:sp>
      <p:sp>
        <p:nvSpPr>
          <p:cNvPr id="103" name="Rectangle 102"/>
          <p:cNvSpPr/>
          <p:nvPr/>
        </p:nvSpPr>
        <p:spPr>
          <a:xfrm rot="5400000">
            <a:off x="7183252" y="1849523"/>
            <a:ext cx="5496026" cy="4520931"/>
          </a:xfrm>
          <a:prstGeom prst="rect">
            <a:avLst/>
          </a:prstGeom>
          <a:gradFill flip="none" rotWithShape="1">
            <a:gsLst>
              <a:gs pos="100000">
                <a:schemeClr val="bg1">
                  <a:lumMod val="75000"/>
                  <a:alpha val="0"/>
                </a:schemeClr>
              </a:gs>
              <a:gs pos="0">
                <a:srgbClr val="219DD5"/>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86" name="Rectangle 85"/>
          <p:cNvSpPr/>
          <p:nvPr/>
        </p:nvSpPr>
        <p:spPr>
          <a:xfrm rot="5400000" flipV="1">
            <a:off x="3562143" y="-2216225"/>
            <a:ext cx="432216" cy="7556504"/>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87" name="Rectangle 86"/>
          <p:cNvSpPr/>
          <p:nvPr/>
        </p:nvSpPr>
        <p:spPr>
          <a:xfrm rot="5400000" flipV="1">
            <a:off x="9713677" y="-697022"/>
            <a:ext cx="432216" cy="451810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88" name="Rectangle 87"/>
          <p:cNvSpPr/>
          <p:nvPr/>
        </p:nvSpPr>
        <p:spPr>
          <a:xfrm>
            <a:off x="292608" y="1361972"/>
            <a:ext cx="5383093" cy="400110"/>
          </a:xfrm>
          <a:prstGeom prst="rect">
            <a:avLst/>
          </a:prstGeom>
        </p:spPr>
        <p:txBody>
          <a:bodyPr wrap="square">
            <a:spAutoFit/>
          </a:bodyPr>
          <a:lstStyle/>
          <a:p>
            <a:pPr>
              <a:spcBef>
                <a:spcPts val="600"/>
              </a:spcBef>
              <a:defRPr/>
            </a:pPr>
            <a:r>
              <a:rPr lang="en-US" sz="2000" b="1" spc="-30" dirty="0"/>
              <a:t>BYOD Smart Solution </a:t>
            </a:r>
          </a:p>
        </p:txBody>
      </p:sp>
      <p:sp>
        <p:nvSpPr>
          <p:cNvPr id="89" name="Rectangle 88"/>
          <p:cNvSpPr/>
          <p:nvPr/>
        </p:nvSpPr>
        <p:spPr>
          <a:xfrm>
            <a:off x="7670800" y="1361972"/>
            <a:ext cx="4009972" cy="400110"/>
          </a:xfrm>
          <a:prstGeom prst="rect">
            <a:avLst/>
          </a:prstGeom>
        </p:spPr>
        <p:txBody>
          <a:bodyPr wrap="square">
            <a:spAutoFit/>
          </a:bodyPr>
          <a:lstStyle/>
          <a:p>
            <a:pPr>
              <a:spcBef>
                <a:spcPts val="600"/>
              </a:spcBef>
              <a:defRPr/>
            </a:pPr>
            <a:r>
              <a:rPr lang="en-US" sz="2000" b="1" spc="-30" dirty="0"/>
              <a:t>Complete Lifecycle Services </a:t>
            </a:r>
          </a:p>
        </p:txBody>
      </p:sp>
      <p:sp>
        <p:nvSpPr>
          <p:cNvPr id="105" name="Rectangle 104"/>
          <p:cNvSpPr/>
          <p:nvPr/>
        </p:nvSpPr>
        <p:spPr>
          <a:xfrm>
            <a:off x="7670800" y="1873205"/>
            <a:ext cx="4416372" cy="1897955"/>
          </a:xfrm>
          <a:prstGeom prst="rect">
            <a:avLst/>
          </a:prstGeom>
        </p:spPr>
        <p:txBody>
          <a:bodyPr wrap="square">
            <a:spAutoFit/>
          </a:bodyPr>
          <a:lstStyle/>
          <a:p>
            <a:pPr marL="282575" lvl="1" indent="-228600">
              <a:spcBef>
                <a:spcPts val="1000"/>
              </a:spcBef>
              <a:buClr>
                <a:schemeClr val="tx1"/>
              </a:buClr>
              <a:buSzPct val="90000"/>
              <a:buFont typeface="Arial" pitchFamily="34" charset="0"/>
              <a:buChar char="•"/>
            </a:pPr>
            <a:r>
              <a:rPr lang="en-US" sz="2000" spc="-40" dirty="0" smtClean="0"/>
              <a:t>For </a:t>
            </a:r>
            <a:r>
              <a:rPr lang="en-US" sz="2000" spc="-40" dirty="0"/>
              <a:t>Unified Access Deployments</a:t>
            </a:r>
          </a:p>
          <a:p>
            <a:pPr marL="282575" lvl="1" indent="-228600">
              <a:spcBef>
                <a:spcPts val="1000"/>
              </a:spcBef>
              <a:buClr>
                <a:schemeClr val="tx1"/>
              </a:buClr>
              <a:buSzPct val="90000"/>
              <a:buFont typeface="Arial" pitchFamily="34" charset="0"/>
              <a:buChar char="•"/>
            </a:pPr>
            <a:r>
              <a:rPr lang="en-US" sz="2000" spc="-40" dirty="0" smtClean="0"/>
              <a:t>Professional and technical </a:t>
            </a:r>
            <a:r>
              <a:rPr lang="en-US" sz="2000" spc="-40" dirty="0"/>
              <a:t>services:</a:t>
            </a:r>
            <a:r>
              <a:rPr lang="en-US" sz="2000" spc="-40" dirty="0">
                <a:latin typeface="+mj-lt"/>
              </a:rPr>
              <a:t> </a:t>
            </a:r>
          </a:p>
          <a:p>
            <a:pPr marL="566738" lvl="2" indent="-219075">
              <a:spcBef>
                <a:spcPts val="600"/>
              </a:spcBef>
              <a:buClr>
                <a:schemeClr val="tx1"/>
              </a:buClr>
              <a:buSzPct val="90000"/>
              <a:buFont typeface="Arial" pitchFamily="34" charset="0"/>
              <a:buChar char="•"/>
            </a:pPr>
            <a:r>
              <a:rPr lang="en-US" spc="-40" dirty="0"/>
              <a:t>Architecture strategy workshops</a:t>
            </a:r>
          </a:p>
          <a:p>
            <a:pPr marL="566738" lvl="2" indent="-219075">
              <a:spcBef>
                <a:spcPts val="600"/>
              </a:spcBef>
              <a:buClr>
                <a:schemeClr val="tx1"/>
              </a:buClr>
              <a:buSzPct val="90000"/>
              <a:buFont typeface="Arial" pitchFamily="34" charset="0"/>
              <a:buChar char="•"/>
            </a:pPr>
            <a:r>
              <a:rPr lang="en-US" spc="-40" dirty="0"/>
              <a:t>Assessment</a:t>
            </a:r>
          </a:p>
          <a:p>
            <a:pPr marL="566738" lvl="2" indent="-219075">
              <a:spcBef>
                <a:spcPts val="600"/>
              </a:spcBef>
              <a:buClr>
                <a:schemeClr val="tx1"/>
              </a:buClr>
              <a:buSzPct val="90000"/>
              <a:buFont typeface="Arial" pitchFamily="34" charset="0"/>
              <a:buChar char="•"/>
            </a:pPr>
            <a:r>
              <a:rPr lang="en-US" spc="-40" dirty="0"/>
              <a:t>Design, and optimization</a:t>
            </a:r>
          </a:p>
        </p:txBody>
      </p:sp>
      <p:sp>
        <p:nvSpPr>
          <p:cNvPr id="109" name="Text Placeholder 20"/>
          <p:cNvSpPr txBox="1">
            <a:spLocks/>
          </p:cNvSpPr>
          <p:nvPr/>
        </p:nvSpPr>
        <p:spPr>
          <a:xfrm>
            <a:off x="292608" y="1873206"/>
            <a:ext cx="8289473" cy="1965370"/>
          </a:xfrm>
          <a:prstGeom prst="rect">
            <a:avLst/>
          </a:prstGeom>
        </p:spPr>
        <p:txBody>
          <a:bodyPr vert="horz" lIns="91440" tIns="45720" rIns="91440" bIns="45720" rtlCol="0">
            <a:noAutofit/>
          </a:bodyPr>
          <a:lstStyle>
            <a:lvl1pPr marL="228600" indent="-228600" algn="l" defTabSz="914400" rtl="0" eaLnBrk="1" latinLnBrk="0" hangingPunct="1">
              <a:lnSpc>
                <a:spcPct val="95000"/>
              </a:lnSpc>
              <a:spcBef>
                <a:spcPts val="1480"/>
              </a:spcBef>
              <a:buClr>
                <a:schemeClr val="tx2"/>
              </a:buClr>
              <a:buSzPct val="90000"/>
              <a:buFont typeface="Arial" pitchFamily="34" charset="0"/>
              <a:buChar char="•"/>
              <a:tabLst/>
              <a:defRPr lang="en-US" sz="2000" kern="1200">
                <a:solidFill>
                  <a:srgbClr val="5C5E6C"/>
                </a:solidFill>
                <a:latin typeface="+mj-lt"/>
                <a:ea typeface="+mn-ea"/>
                <a:cs typeface="+mn-cs"/>
              </a:defRPr>
            </a:lvl1pPr>
            <a:lvl2pPr marL="406400" indent="0" algn="l" defTabSz="914400" rtl="0" eaLnBrk="1" latinLnBrk="0" hangingPunct="1">
              <a:lnSpc>
                <a:spcPct val="95000"/>
              </a:lnSpc>
              <a:spcBef>
                <a:spcPts val="600"/>
              </a:spcBef>
              <a:buClr>
                <a:schemeClr val="accent3">
                  <a:lumMod val="60000"/>
                  <a:lumOff val="40000"/>
                </a:schemeClr>
              </a:buClr>
              <a:buFontTx/>
              <a:buNone/>
              <a:defRPr lang="en-US" sz="1800" kern="1200">
                <a:solidFill>
                  <a:srgbClr val="5C5E6C"/>
                </a:solidFill>
                <a:latin typeface="+mj-lt"/>
                <a:ea typeface="+mn-ea"/>
                <a:cs typeface="+mn-cs"/>
              </a:defRPr>
            </a:lvl2pPr>
            <a:lvl3pPr marL="571500" indent="-1588" algn="l" defTabSz="914400" rtl="0" eaLnBrk="1" latinLnBrk="0" hangingPunct="1">
              <a:lnSpc>
                <a:spcPct val="95000"/>
              </a:lnSpc>
              <a:spcBef>
                <a:spcPts val="840"/>
              </a:spcBef>
              <a:buClr>
                <a:schemeClr val="accent3">
                  <a:lumMod val="60000"/>
                  <a:lumOff val="40000"/>
                </a:schemeClr>
              </a:buClr>
              <a:buFont typeface="Arial" pitchFamily="34" charset="0"/>
              <a:buNone/>
              <a:defRPr lang="en-US" sz="1600" kern="1200">
                <a:solidFill>
                  <a:srgbClr val="5C5E6C"/>
                </a:solidFill>
                <a:latin typeface="+mj-lt"/>
                <a:ea typeface="+mn-ea"/>
                <a:cs typeface="+mn-cs"/>
              </a:defRPr>
            </a:lvl3pPr>
            <a:lvl4pPr marL="688975" indent="0" algn="l" defTabSz="914400" rtl="0" eaLnBrk="1" latinLnBrk="0" hangingPunct="1">
              <a:lnSpc>
                <a:spcPct val="95000"/>
              </a:lnSpc>
              <a:spcBef>
                <a:spcPts val="840"/>
              </a:spcBef>
              <a:buClr>
                <a:schemeClr val="accent3">
                  <a:lumMod val="60000"/>
                  <a:lumOff val="40000"/>
                </a:schemeClr>
              </a:buClr>
              <a:buFont typeface="Arial" pitchFamily="34" charset="0"/>
              <a:buNone/>
              <a:defRPr lang="en-US" sz="1400" kern="1200">
                <a:solidFill>
                  <a:srgbClr val="5C5E6C"/>
                </a:solidFill>
                <a:latin typeface="+mj-lt"/>
                <a:ea typeface="+mn-ea"/>
                <a:cs typeface="+mn-cs"/>
              </a:defRPr>
            </a:lvl4pPr>
            <a:lvl5pPr marL="801688" indent="0" algn="l" defTabSz="914400" rtl="0" eaLnBrk="1" latinLnBrk="0" hangingPunct="1">
              <a:lnSpc>
                <a:spcPct val="95000"/>
              </a:lnSpc>
              <a:spcBef>
                <a:spcPts val="840"/>
              </a:spcBef>
              <a:buClr>
                <a:schemeClr val="accent3">
                  <a:lumMod val="60000"/>
                  <a:lumOff val="40000"/>
                </a:schemeClr>
              </a:buClr>
              <a:buFont typeface="Arial" pitchFamily="34" charset="0"/>
              <a:buNone/>
              <a:defRPr lang="en-US" sz="1400" kern="1200">
                <a:solidFill>
                  <a:srgbClr val="5C5E6C"/>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2575" lvl="1" indent="-228600">
              <a:buClr>
                <a:schemeClr val="tx1"/>
              </a:buClr>
              <a:buSzPct val="90000"/>
              <a:buFont typeface="Arial" pitchFamily="34" charset="0"/>
              <a:buChar char="•"/>
            </a:pPr>
            <a:r>
              <a:rPr lang="en-US" sz="2000" dirty="0">
                <a:solidFill>
                  <a:schemeClr val="tx1"/>
                </a:solidFill>
                <a:latin typeface="+mn-lt"/>
              </a:rPr>
              <a:t>Tested, validated BYOD solution</a:t>
            </a:r>
          </a:p>
          <a:p>
            <a:pPr marL="282575" lvl="1" indent="-228600">
              <a:buClr>
                <a:schemeClr val="tx1"/>
              </a:buClr>
              <a:buSzPct val="90000"/>
              <a:buFont typeface="Arial" pitchFamily="34" charset="0"/>
              <a:buChar char="•"/>
            </a:pPr>
            <a:r>
              <a:rPr lang="en-US" sz="2000" dirty="0">
                <a:solidFill>
                  <a:schemeClr val="tx1"/>
                </a:solidFill>
                <a:latin typeface="+mn-lt"/>
              </a:rPr>
              <a:t>End-to-end support</a:t>
            </a:r>
          </a:p>
          <a:p>
            <a:pPr marL="282575" lvl="1" indent="-228600">
              <a:buClr>
                <a:schemeClr val="tx1"/>
              </a:buClr>
              <a:buSzPct val="90000"/>
              <a:buFont typeface="Arial" pitchFamily="34" charset="0"/>
              <a:buChar char="•"/>
            </a:pPr>
            <a:r>
              <a:rPr lang="en-US" sz="2000" dirty="0">
                <a:solidFill>
                  <a:schemeClr val="tx1"/>
                </a:solidFill>
                <a:latin typeface="+mn-lt"/>
              </a:rPr>
              <a:t>Turn-key services from planning through implementation</a:t>
            </a:r>
          </a:p>
          <a:p>
            <a:pPr marL="282575" lvl="1" indent="-228600">
              <a:buClr>
                <a:schemeClr val="tx1"/>
              </a:buClr>
              <a:buSzPct val="90000"/>
              <a:buFont typeface="Arial" pitchFamily="34" charset="0"/>
              <a:buChar char="•"/>
            </a:pPr>
            <a:r>
              <a:rPr lang="en-US" sz="2000" dirty="0">
                <a:solidFill>
                  <a:schemeClr val="tx1"/>
                </a:solidFill>
                <a:latin typeface="+mn-lt"/>
              </a:rPr>
              <a:t>Integrated roadmap for investment protection</a:t>
            </a:r>
          </a:p>
          <a:p>
            <a:pPr marL="282575" lvl="1" indent="-228600">
              <a:buClr>
                <a:schemeClr val="tx1"/>
              </a:buClr>
              <a:buSzPct val="90000"/>
              <a:buFont typeface="Arial" pitchFamily="34" charset="0"/>
              <a:buChar char="•"/>
            </a:pPr>
            <a:r>
              <a:rPr lang="en-US" sz="2000" dirty="0">
                <a:solidFill>
                  <a:schemeClr val="tx1"/>
                </a:solidFill>
                <a:latin typeface="+mn-lt"/>
              </a:rPr>
              <a:t>Modular building block approach </a:t>
            </a:r>
          </a:p>
        </p:txBody>
      </p:sp>
      <p:sp>
        <p:nvSpPr>
          <p:cNvPr id="196" name="Rectangle 195"/>
          <p:cNvSpPr/>
          <p:nvPr/>
        </p:nvSpPr>
        <p:spPr>
          <a:xfrm>
            <a:off x="124393" y="3771160"/>
            <a:ext cx="1580581" cy="1827158"/>
          </a:xfrm>
          <a:prstGeom prst="rect">
            <a:avLst/>
          </a:prstGeom>
          <a:solidFill>
            <a:srgbClr val="000000">
              <a:alpha val="4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7" name="Rectangle 196"/>
          <p:cNvSpPr/>
          <p:nvPr/>
        </p:nvSpPr>
        <p:spPr>
          <a:xfrm>
            <a:off x="1770119" y="3771160"/>
            <a:ext cx="1238390" cy="1827158"/>
          </a:xfrm>
          <a:prstGeom prst="rect">
            <a:avLst/>
          </a:prstGeom>
          <a:solidFill>
            <a:srgbClr val="000000">
              <a:alpha val="4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9" name="Rectangle 198"/>
          <p:cNvSpPr/>
          <p:nvPr/>
        </p:nvSpPr>
        <p:spPr>
          <a:xfrm>
            <a:off x="3070285" y="3771160"/>
            <a:ext cx="4344754" cy="1827158"/>
          </a:xfrm>
          <a:prstGeom prst="rect">
            <a:avLst/>
          </a:prstGeom>
          <a:solidFill>
            <a:srgbClr val="000000">
              <a:alpha val="4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105342" y="3781687"/>
            <a:ext cx="1599632" cy="338554"/>
          </a:xfrm>
          <a:prstGeom prst="rect">
            <a:avLst/>
          </a:prstGeom>
        </p:spPr>
        <p:txBody>
          <a:bodyPr wrap="square">
            <a:spAutoFit/>
          </a:bodyPr>
          <a:lstStyle/>
          <a:p>
            <a:pPr lvl="0" algn="ctr">
              <a:defRPr/>
            </a:pPr>
            <a:r>
              <a:rPr lang="en-US" sz="1600" b="1" dirty="0">
                <a:effectLst>
                  <a:outerShdw blurRad="38100" dist="38100" dir="2700000" algn="tl">
                    <a:srgbClr val="000000">
                      <a:alpha val="43137"/>
                    </a:srgbClr>
                  </a:outerShdw>
                </a:effectLst>
              </a:rPr>
              <a:t>Collaboration</a:t>
            </a:r>
          </a:p>
        </p:txBody>
      </p:sp>
      <p:grpSp>
        <p:nvGrpSpPr>
          <p:cNvPr id="22" name="Group 21"/>
          <p:cNvGrpSpPr/>
          <p:nvPr/>
        </p:nvGrpSpPr>
        <p:grpSpPr>
          <a:xfrm>
            <a:off x="385355" y="4194836"/>
            <a:ext cx="1039606" cy="594733"/>
            <a:chOff x="-42884" y="4824936"/>
            <a:chExt cx="1039606" cy="594733"/>
          </a:xfrm>
        </p:grpSpPr>
        <p:sp>
          <p:nvSpPr>
            <p:cNvPr id="119" name="TextBox 162"/>
            <p:cNvSpPr txBox="1">
              <a:spLocks noChangeArrowheads="1"/>
            </p:cNvSpPr>
            <p:nvPr/>
          </p:nvSpPr>
          <p:spPr bwMode="auto">
            <a:xfrm>
              <a:off x="-42884" y="5182374"/>
              <a:ext cx="1039606"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a:solidFill>
                    <a:srgbClr val="FFFFFF"/>
                  </a:solidFill>
                  <a:ea typeface="MS PGothic" charset="0"/>
                  <a:cs typeface="MS PGothic" charset="0"/>
                  <a:sym typeface="Arial" pitchFamily="-65" charset="0"/>
                </a:rPr>
                <a:t>Webex</a:t>
              </a:r>
            </a:p>
          </p:txBody>
        </p:sp>
        <p:sp>
          <p:nvSpPr>
            <p:cNvPr id="120" name="Freeform 12"/>
            <p:cNvSpPr>
              <a:spLocks noEditPoints="1"/>
            </p:cNvSpPr>
            <p:nvPr/>
          </p:nvSpPr>
          <p:spPr bwMode="auto">
            <a:xfrm>
              <a:off x="318925" y="4824936"/>
              <a:ext cx="315988" cy="316370"/>
            </a:xfrm>
            <a:custGeom>
              <a:avLst/>
              <a:gdLst>
                <a:gd name="T0" fmla="*/ 127 w 127"/>
                <a:gd name="T1" fmla="*/ 64 h 128"/>
                <a:gd name="T2" fmla="*/ 66 w 127"/>
                <a:gd name="T3" fmla="*/ 0 h 128"/>
                <a:gd name="T4" fmla="*/ 66 w 127"/>
                <a:gd name="T5" fmla="*/ 0 h 128"/>
                <a:gd name="T6" fmla="*/ 64 w 127"/>
                <a:gd name="T7" fmla="*/ 0 h 128"/>
                <a:gd name="T8" fmla="*/ 63 w 127"/>
                <a:gd name="T9" fmla="*/ 0 h 128"/>
                <a:gd name="T10" fmla="*/ 63 w 127"/>
                <a:gd name="T11" fmla="*/ 0 h 128"/>
                <a:gd name="T12" fmla="*/ 61 w 127"/>
                <a:gd name="T13" fmla="*/ 0 h 128"/>
                <a:gd name="T14" fmla="*/ 61 w 127"/>
                <a:gd name="T15" fmla="*/ 0 h 128"/>
                <a:gd name="T16" fmla="*/ 0 w 127"/>
                <a:gd name="T17" fmla="*/ 64 h 128"/>
                <a:gd name="T18" fmla="*/ 61 w 127"/>
                <a:gd name="T19" fmla="*/ 128 h 128"/>
                <a:gd name="T20" fmla="*/ 61 w 127"/>
                <a:gd name="T21" fmla="*/ 128 h 128"/>
                <a:gd name="T22" fmla="*/ 63 w 127"/>
                <a:gd name="T23" fmla="*/ 128 h 128"/>
                <a:gd name="T24" fmla="*/ 63 w 127"/>
                <a:gd name="T25" fmla="*/ 128 h 128"/>
                <a:gd name="T26" fmla="*/ 64 w 127"/>
                <a:gd name="T27" fmla="*/ 128 h 128"/>
                <a:gd name="T28" fmla="*/ 66 w 127"/>
                <a:gd name="T29" fmla="*/ 128 h 128"/>
                <a:gd name="T30" fmla="*/ 66 w 127"/>
                <a:gd name="T31" fmla="*/ 128 h 128"/>
                <a:gd name="T32" fmla="*/ 127 w 127"/>
                <a:gd name="T33" fmla="*/ 64 h 128"/>
                <a:gd name="T34" fmla="*/ 66 w 127"/>
                <a:gd name="T35" fmla="*/ 124 h 128"/>
                <a:gd name="T36" fmla="*/ 66 w 127"/>
                <a:gd name="T37" fmla="*/ 4 h 128"/>
                <a:gd name="T38" fmla="*/ 123 w 127"/>
                <a:gd name="T39" fmla="*/ 64 h 128"/>
                <a:gd name="T40" fmla="*/ 66 w 127"/>
                <a:gd name="T41" fmla="*/ 1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8">
                  <a:moveTo>
                    <a:pt x="127" y="64"/>
                  </a:moveTo>
                  <a:cubicBezTo>
                    <a:pt x="127" y="29"/>
                    <a:pt x="100" y="1"/>
                    <a:pt x="66" y="0"/>
                  </a:cubicBezTo>
                  <a:cubicBezTo>
                    <a:pt x="66" y="0"/>
                    <a:pt x="66" y="0"/>
                    <a:pt x="66" y="0"/>
                  </a:cubicBezTo>
                  <a:cubicBezTo>
                    <a:pt x="64" y="0"/>
                    <a:pt x="64" y="0"/>
                    <a:pt x="64" y="0"/>
                  </a:cubicBezTo>
                  <a:cubicBezTo>
                    <a:pt x="64" y="0"/>
                    <a:pt x="64" y="0"/>
                    <a:pt x="63" y="0"/>
                  </a:cubicBezTo>
                  <a:cubicBezTo>
                    <a:pt x="63" y="0"/>
                    <a:pt x="63" y="0"/>
                    <a:pt x="63" y="0"/>
                  </a:cubicBezTo>
                  <a:cubicBezTo>
                    <a:pt x="61" y="0"/>
                    <a:pt x="61" y="0"/>
                    <a:pt x="61" y="0"/>
                  </a:cubicBezTo>
                  <a:cubicBezTo>
                    <a:pt x="61" y="0"/>
                    <a:pt x="61" y="0"/>
                    <a:pt x="61" y="0"/>
                  </a:cubicBezTo>
                  <a:cubicBezTo>
                    <a:pt x="27" y="1"/>
                    <a:pt x="0" y="29"/>
                    <a:pt x="0" y="64"/>
                  </a:cubicBezTo>
                  <a:cubicBezTo>
                    <a:pt x="0" y="98"/>
                    <a:pt x="27" y="126"/>
                    <a:pt x="61" y="128"/>
                  </a:cubicBezTo>
                  <a:cubicBezTo>
                    <a:pt x="61" y="128"/>
                    <a:pt x="61" y="128"/>
                    <a:pt x="61" y="128"/>
                  </a:cubicBezTo>
                  <a:cubicBezTo>
                    <a:pt x="63" y="128"/>
                    <a:pt x="63" y="128"/>
                    <a:pt x="63" y="128"/>
                  </a:cubicBezTo>
                  <a:cubicBezTo>
                    <a:pt x="63" y="128"/>
                    <a:pt x="63" y="128"/>
                    <a:pt x="63" y="128"/>
                  </a:cubicBezTo>
                  <a:cubicBezTo>
                    <a:pt x="64" y="128"/>
                    <a:pt x="64" y="128"/>
                    <a:pt x="64" y="128"/>
                  </a:cubicBezTo>
                  <a:cubicBezTo>
                    <a:pt x="66" y="128"/>
                    <a:pt x="66" y="128"/>
                    <a:pt x="66" y="128"/>
                  </a:cubicBezTo>
                  <a:cubicBezTo>
                    <a:pt x="66" y="128"/>
                    <a:pt x="66" y="128"/>
                    <a:pt x="66" y="128"/>
                  </a:cubicBezTo>
                  <a:cubicBezTo>
                    <a:pt x="100" y="126"/>
                    <a:pt x="127" y="98"/>
                    <a:pt x="127" y="64"/>
                  </a:cubicBezTo>
                  <a:close/>
                  <a:moveTo>
                    <a:pt x="66" y="124"/>
                  </a:moveTo>
                  <a:cubicBezTo>
                    <a:pt x="66" y="4"/>
                    <a:pt x="66" y="4"/>
                    <a:pt x="66" y="4"/>
                  </a:cubicBezTo>
                  <a:cubicBezTo>
                    <a:pt x="98" y="5"/>
                    <a:pt x="123" y="31"/>
                    <a:pt x="123" y="64"/>
                  </a:cubicBezTo>
                  <a:cubicBezTo>
                    <a:pt x="123" y="96"/>
                    <a:pt x="98" y="122"/>
                    <a:pt x="66" y="124"/>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23" name="Group 22"/>
          <p:cNvGrpSpPr/>
          <p:nvPr/>
        </p:nvGrpSpPr>
        <p:grpSpPr>
          <a:xfrm>
            <a:off x="390969" y="4949132"/>
            <a:ext cx="1028378" cy="592036"/>
            <a:chOff x="280489" y="4977707"/>
            <a:chExt cx="1028378" cy="592036"/>
          </a:xfrm>
        </p:grpSpPr>
        <p:sp>
          <p:nvSpPr>
            <p:cNvPr id="108" name="TextBox 162"/>
            <p:cNvSpPr txBox="1">
              <a:spLocks noChangeArrowheads="1"/>
            </p:cNvSpPr>
            <p:nvPr/>
          </p:nvSpPr>
          <p:spPr bwMode="auto">
            <a:xfrm>
              <a:off x="280489" y="5332448"/>
              <a:ext cx="1028378"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a:solidFill>
                    <a:srgbClr val="FFFFFF"/>
                  </a:solidFill>
                  <a:ea typeface="MS PGothic" charset="0"/>
                  <a:cs typeface="MS PGothic" charset="0"/>
                  <a:sym typeface="Arial" pitchFamily="-65" charset="0"/>
                </a:rPr>
                <a:t>Jabber</a:t>
              </a:r>
            </a:p>
          </p:txBody>
        </p:sp>
        <p:pic>
          <p:nvPicPr>
            <p:cNvPr id="121" name="Picture 2" descr="C:\Users\dgill\Desktop\cisco-jabber-im-icon.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2809" y="4977707"/>
              <a:ext cx="363738" cy="361766"/>
            </a:xfrm>
            <a:prstGeom prst="rect">
              <a:avLst/>
            </a:prstGeom>
            <a:noFill/>
          </p:spPr>
        </p:pic>
      </p:grpSp>
      <p:sp>
        <p:nvSpPr>
          <p:cNvPr id="167" name="Rectangle 166"/>
          <p:cNvSpPr/>
          <p:nvPr/>
        </p:nvSpPr>
        <p:spPr>
          <a:xfrm>
            <a:off x="1734306" y="3781687"/>
            <a:ext cx="1310018" cy="338554"/>
          </a:xfrm>
          <a:prstGeom prst="rect">
            <a:avLst/>
          </a:prstGeom>
        </p:spPr>
        <p:txBody>
          <a:bodyPr wrap="square">
            <a:spAutoFit/>
          </a:bodyPr>
          <a:lstStyle/>
          <a:p>
            <a:pPr lvl="0" algn="ctr">
              <a:defRPr/>
            </a:pPr>
            <a:r>
              <a:rPr lang="en-US" sz="1600" b="1" dirty="0" smtClean="0">
                <a:effectLst>
                  <a:outerShdw blurRad="38100" dist="38100" dir="2700000" algn="tl">
                    <a:srgbClr val="000000">
                      <a:alpha val="43137"/>
                    </a:srgbClr>
                  </a:outerShdw>
                </a:effectLst>
              </a:rPr>
              <a:t>3</a:t>
            </a:r>
            <a:r>
              <a:rPr lang="en-US" sz="1600" b="1" baseline="30000" dirty="0" smtClean="0">
                <a:effectLst>
                  <a:outerShdw blurRad="38100" dist="38100" dir="2700000" algn="tl">
                    <a:srgbClr val="000000">
                      <a:alpha val="43137"/>
                    </a:srgbClr>
                  </a:outerShdw>
                </a:effectLst>
              </a:rPr>
              <a:t>rd</a:t>
            </a:r>
            <a:r>
              <a:rPr lang="en-US" sz="1600" b="1" dirty="0" smtClean="0">
                <a:effectLst>
                  <a:outerShdw blurRad="38100" dist="38100" dir="2700000" algn="tl">
                    <a:srgbClr val="000000">
                      <a:alpha val="43137"/>
                    </a:srgbClr>
                  </a:outerShdw>
                </a:effectLst>
              </a:rPr>
              <a:t> Party</a:t>
            </a:r>
            <a:endParaRPr lang="en-US" sz="1600" b="1" dirty="0">
              <a:effectLst>
                <a:outerShdw blurRad="38100" dist="38100" dir="2700000" algn="tl">
                  <a:srgbClr val="000000">
                    <a:alpha val="43137"/>
                  </a:srgbClr>
                </a:outerShdw>
              </a:effectLst>
            </a:endParaRPr>
          </a:p>
        </p:txBody>
      </p:sp>
      <p:grpSp>
        <p:nvGrpSpPr>
          <p:cNvPr id="25" name="Group 24"/>
          <p:cNvGrpSpPr/>
          <p:nvPr/>
        </p:nvGrpSpPr>
        <p:grpSpPr>
          <a:xfrm>
            <a:off x="1849218" y="4147211"/>
            <a:ext cx="1080192" cy="642358"/>
            <a:chOff x="1759400" y="4824936"/>
            <a:chExt cx="1080192" cy="642358"/>
          </a:xfrm>
        </p:grpSpPr>
        <p:sp>
          <p:nvSpPr>
            <p:cNvPr id="183" name="TextBox 162"/>
            <p:cNvSpPr txBox="1">
              <a:spLocks noChangeArrowheads="1"/>
            </p:cNvSpPr>
            <p:nvPr/>
          </p:nvSpPr>
          <p:spPr bwMode="auto">
            <a:xfrm>
              <a:off x="1759400" y="5229999"/>
              <a:ext cx="1080192"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a:solidFill>
                    <a:srgbClr val="FFFFFF"/>
                  </a:solidFill>
                  <a:ea typeface="MS PGothic" charset="0"/>
                  <a:cs typeface="MS PGothic" charset="0"/>
                  <a:sym typeface="Arial" pitchFamily="-65" charset="0"/>
                </a:rPr>
                <a:t>MDM </a:t>
              </a:r>
            </a:p>
          </p:txBody>
        </p:sp>
        <p:grpSp>
          <p:nvGrpSpPr>
            <p:cNvPr id="184" name="Group 183"/>
            <p:cNvGrpSpPr/>
            <p:nvPr/>
          </p:nvGrpSpPr>
          <p:grpSpPr>
            <a:xfrm>
              <a:off x="2115723" y="4824936"/>
              <a:ext cx="367546" cy="326876"/>
              <a:chOff x="5827233" y="3484558"/>
              <a:chExt cx="398616" cy="354507"/>
            </a:xfrm>
          </p:grpSpPr>
          <p:sp>
            <p:nvSpPr>
              <p:cNvPr id="185" name="Freeform 29"/>
              <p:cNvSpPr>
                <a:spLocks/>
              </p:cNvSpPr>
              <p:nvPr/>
            </p:nvSpPr>
            <p:spPr bwMode="auto">
              <a:xfrm>
                <a:off x="5827233" y="3686007"/>
                <a:ext cx="398616" cy="153058"/>
              </a:xfrm>
              <a:custGeom>
                <a:avLst/>
                <a:gdLst>
                  <a:gd name="T0" fmla="*/ 360 w 574"/>
                  <a:gd name="T1" fmla="*/ 64 h 238"/>
                  <a:gd name="T2" fmla="*/ 317 w 574"/>
                  <a:gd name="T3" fmla="*/ 111 h 238"/>
                  <a:gd name="T4" fmla="*/ 269 w 574"/>
                  <a:gd name="T5" fmla="*/ 111 h 238"/>
                  <a:gd name="T6" fmla="*/ 225 w 574"/>
                  <a:gd name="T7" fmla="*/ 64 h 238"/>
                  <a:gd name="T8" fmla="*/ 225 w 574"/>
                  <a:gd name="T9" fmla="*/ 38 h 238"/>
                  <a:gd name="T10" fmla="*/ 0 w 574"/>
                  <a:gd name="T11" fmla="*/ 0 h 238"/>
                  <a:gd name="T12" fmla="*/ 0 w 574"/>
                  <a:gd name="T13" fmla="*/ 190 h 238"/>
                  <a:gd name="T14" fmla="*/ 47 w 574"/>
                  <a:gd name="T15" fmla="*/ 238 h 238"/>
                  <a:gd name="T16" fmla="*/ 526 w 574"/>
                  <a:gd name="T17" fmla="*/ 238 h 238"/>
                  <a:gd name="T18" fmla="*/ 574 w 574"/>
                  <a:gd name="T19" fmla="*/ 190 h 238"/>
                  <a:gd name="T20" fmla="*/ 574 w 574"/>
                  <a:gd name="T21" fmla="*/ 0 h 238"/>
                  <a:gd name="T22" fmla="*/ 360 w 574"/>
                  <a:gd name="T23" fmla="*/ 37 h 238"/>
                  <a:gd name="T24" fmla="*/ 360 w 574"/>
                  <a:gd name="T25" fmla="*/ 6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4" h="238">
                    <a:moveTo>
                      <a:pt x="360" y="64"/>
                    </a:moveTo>
                    <a:cubicBezTo>
                      <a:pt x="360" y="90"/>
                      <a:pt x="341" y="111"/>
                      <a:pt x="317" y="111"/>
                    </a:cubicBezTo>
                    <a:cubicBezTo>
                      <a:pt x="269" y="111"/>
                      <a:pt x="269" y="111"/>
                      <a:pt x="269" y="111"/>
                    </a:cubicBezTo>
                    <a:cubicBezTo>
                      <a:pt x="245" y="111"/>
                      <a:pt x="225" y="90"/>
                      <a:pt x="225" y="64"/>
                    </a:cubicBezTo>
                    <a:cubicBezTo>
                      <a:pt x="225" y="38"/>
                      <a:pt x="225" y="38"/>
                      <a:pt x="225" y="38"/>
                    </a:cubicBezTo>
                    <a:cubicBezTo>
                      <a:pt x="145" y="34"/>
                      <a:pt x="68" y="21"/>
                      <a:pt x="0" y="0"/>
                    </a:cubicBezTo>
                    <a:cubicBezTo>
                      <a:pt x="0" y="190"/>
                      <a:pt x="0" y="190"/>
                      <a:pt x="0" y="190"/>
                    </a:cubicBezTo>
                    <a:cubicBezTo>
                      <a:pt x="0" y="217"/>
                      <a:pt x="21" y="238"/>
                      <a:pt x="47" y="238"/>
                    </a:cubicBezTo>
                    <a:cubicBezTo>
                      <a:pt x="526" y="238"/>
                      <a:pt x="526" y="238"/>
                      <a:pt x="526" y="238"/>
                    </a:cubicBezTo>
                    <a:cubicBezTo>
                      <a:pt x="552" y="238"/>
                      <a:pt x="574" y="217"/>
                      <a:pt x="574" y="190"/>
                    </a:cubicBezTo>
                    <a:cubicBezTo>
                      <a:pt x="574" y="0"/>
                      <a:pt x="574" y="0"/>
                      <a:pt x="574" y="0"/>
                    </a:cubicBezTo>
                    <a:cubicBezTo>
                      <a:pt x="509" y="20"/>
                      <a:pt x="436" y="32"/>
                      <a:pt x="360" y="37"/>
                    </a:cubicBezTo>
                    <a:lnTo>
                      <a:pt x="360" y="6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6" name="Freeform 30"/>
              <p:cNvSpPr>
                <a:spLocks/>
              </p:cNvSpPr>
              <p:nvPr/>
            </p:nvSpPr>
            <p:spPr bwMode="auto">
              <a:xfrm>
                <a:off x="5827233" y="3573185"/>
                <a:ext cx="398616" cy="121794"/>
              </a:xfrm>
              <a:custGeom>
                <a:avLst/>
                <a:gdLst>
                  <a:gd name="T0" fmla="*/ 526 w 574"/>
                  <a:gd name="T1" fmla="*/ 0 h 190"/>
                  <a:gd name="T2" fmla="*/ 47 w 574"/>
                  <a:gd name="T3" fmla="*/ 0 h 190"/>
                  <a:gd name="T4" fmla="*/ 0 w 574"/>
                  <a:gd name="T5" fmla="*/ 48 h 190"/>
                  <a:gd name="T6" fmla="*/ 0 w 574"/>
                  <a:gd name="T7" fmla="*/ 151 h 190"/>
                  <a:gd name="T8" fmla="*/ 225 w 574"/>
                  <a:gd name="T9" fmla="*/ 190 h 190"/>
                  <a:gd name="T10" fmla="*/ 225 w 574"/>
                  <a:gd name="T11" fmla="*/ 162 h 190"/>
                  <a:gd name="T12" fmla="*/ 269 w 574"/>
                  <a:gd name="T13" fmla="*/ 115 h 190"/>
                  <a:gd name="T14" fmla="*/ 317 w 574"/>
                  <a:gd name="T15" fmla="*/ 115 h 190"/>
                  <a:gd name="T16" fmla="*/ 360 w 574"/>
                  <a:gd name="T17" fmla="*/ 162 h 190"/>
                  <a:gd name="T18" fmla="*/ 360 w 574"/>
                  <a:gd name="T19" fmla="*/ 189 h 190"/>
                  <a:gd name="T20" fmla="*/ 574 w 574"/>
                  <a:gd name="T21" fmla="*/ 151 h 190"/>
                  <a:gd name="T22" fmla="*/ 574 w 574"/>
                  <a:gd name="T23" fmla="*/ 48 h 190"/>
                  <a:gd name="T24" fmla="*/ 526 w 574"/>
                  <a:gd name="T2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4" h="190">
                    <a:moveTo>
                      <a:pt x="526" y="0"/>
                    </a:moveTo>
                    <a:cubicBezTo>
                      <a:pt x="47" y="0"/>
                      <a:pt x="47" y="0"/>
                      <a:pt x="47" y="0"/>
                    </a:cubicBezTo>
                    <a:cubicBezTo>
                      <a:pt x="21" y="0"/>
                      <a:pt x="0" y="21"/>
                      <a:pt x="0" y="48"/>
                    </a:cubicBezTo>
                    <a:cubicBezTo>
                      <a:pt x="0" y="151"/>
                      <a:pt x="0" y="151"/>
                      <a:pt x="0" y="151"/>
                    </a:cubicBezTo>
                    <a:cubicBezTo>
                      <a:pt x="68" y="172"/>
                      <a:pt x="144" y="186"/>
                      <a:pt x="225" y="190"/>
                    </a:cubicBezTo>
                    <a:cubicBezTo>
                      <a:pt x="225" y="162"/>
                      <a:pt x="225" y="162"/>
                      <a:pt x="225" y="162"/>
                    </a:cubicBezTo>
                    <a:cubicBezTo>
                      <a:pt x="225" y="136"/>
                      <a:pt x="245" y="115"/>
                      <a:pt x="269" y="115"/>
                    </a:cubicBezTo>
                    <a:cubicBezTo>
                      <a:pt x="317" y="115"/>
                      <a:pt x="317" y="115"/>
                      <a:pt x="317" y="115"/>
                    </a:cubicBezTo>
                    <a:cubicBezTo>
                      <a:pt x="341" y="115"/>
                      <a:pt x="360" y="136"/>
                      <a:pt x="360" y="162"/>
                    </a:cubicBezTo>
                    <a:cubicBezTo>
                      <a:pt x="360" y="189"/>
                      <a:pt x="360" y="189"/>
                      <a:pt x="360" y="189"/>
                    </a:cubicBezTo>
                    <a:cubicBezTo>
                      <a:pt x="437" y="184"/>
                      <a:pt x="509" y="171"/>
                      <a:pt x="574" y="151"/>
                    </a:cubicBezTo>
                    <a:cubicBezTo>
                      <a:pt x="574" y="48"/>
                      <a:pt x="574" y="48"/>
                      <a:pt x="574" y="48"/>
                    </a:cubicBezTo>
                    <a:cubicBezTo>
                      <a:pt x="574" y="21"/>
                      <a:pt x="552" y="0"/>
                      <a:pt x="5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7" name="Freeform 31"/>
              <p:cNvSpPr>
                <a:spLocks/>
              </p:cNvSpPr>
              <p:nvPr/>
            </p:nvSpPr>
            <p:spPr bwMode="auto">
              <a:xfrm>
                <a:off x="5952756" y="3484558"/>
                <a:ext cx="147277" cy="79655"/>
              </a:xfrm>
              <a:custGeom>
                <a:avLst/>
                <a:gdLst>
                  <a:gd name="T0" fmla="*/ 194 w 212"/>
                  <a:gd name="T1" fmla="*/ 124 h 124"/>
                  <a:gd name="T2" fmla="*/ 176 w 212"/>
                  <a:gd name="T3" fmla="*/ 106 h 124"/>
                  <a:gd name="T4" fmla="*/ 106 w 212"/>
                  <a:gd name="T5" fmla="*/ 36 h 124"/>
                  <a:gd name="T6" fmla="*/ 36 w 212"/>
                  <a:gd name="T7" fmla="*/ 106 h 124"/>
                  <a:gd name="T8" fmla="*/ 18 w 212"/>
                  <a:gd name="T9" fmla="*/ 124 h 124"/>
                  <a:gd name="T10" fmla="*/ 0 w 212"/>
                  <a:gd name="T11" fmla="*/ 106 h 124"/>
                  <a:gd name="T12" fmla="*/ 106 w 212"/>
                  <a:gd name="T13" fmla="*/ 0 h 124"/>
                  <a:gd name="T14" fmla="*/ 212 w 212"/>
                  <a:gd name="T15" fmla="*/ 106 h 124"/>
                  <a:gd name="T16" fmla="*/ 194 w 212"/>
                  <a:gd name="T17"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2" h="124">
                    <a:moveTo>
                      <a:pt x="194" y="124"/>
                    </a:moveTo>
                    <a:cubicBezTo>
                      <a:pt x="184" y="124"/>
                      <a:pt x="176" y="116"/>
                      <a:pt x="176" y="106"/>
                    </a:cubicBezTo>
                    <a:cubicBezTo>
                      <a:pt x="176" y="67"/>
                      <a:pt x="144" y="36"/>
                      <a:pt x="106" y="36"/>
                    </a:cubicBezTo>
                    <a:cubicBezTo>
                      <a:pt x="67" y="36"/>
                      <a:pt x="36" y="67"/>
                      <a:pt x="36" y="106"/>
                    </a:cubicBezTo>
                    <a:cubicBezTo>
                      <a:pt x="36" y="116"/>
                      <a:pt x="28" y="124"/>
                      <a:pt x="18" y="124"/>
                    </a:cubicBezTo>
                    <a:cubicBezTo>
                      <a:pt x="8" y="124"/>
                      <a:pt x="0" y="116"/>
                      <a:pt x="0" y="106"/>
                    </a:cubicBezTo>
                    <a:cubicBezTo>
                      <a:pt x="0" y="48"/>
                      <a:pt x="47" y="0"/>
                      <a:pt x="106" y="0"/>
                    </a:cubicBezTo>
                    <a:cubicBezTo>
                      <a:pt x="164" y="0"/>
                      <a:pt x="212" y="48"/>
                      <a:pt x="212" y="106"/>
                    </a:cubicBezTo>
                    <a:cubicBezTo>
                      <a:pt x="212" y="116"/>
                      <a:pt x="204" y="124"/>
                      <a:pt x="194"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
        <p:nvSpPr>
          <p:cNvPr id="189" name="Rectangle 188"/>
          <p:cNvSpPr/>
          <p:nvPr/>
        </p:nvSpPr>
        <p:spPr>
          <a:xfrm>
            <a:off x="2961211" y="3781687"/>
            <a:ext cx="4562902" cy="338554"/>
          </a:xfrm>
          <a:prstGeom prst="rect">
            <a:avLst/>
          </a:prstGeom>
        </p:spPr>
        <p:txBody>
          <a:bodyPr wrap="square">
            <a:spAutoFit/>
          </a:bodyPr>
          <a:lstStyle/>
          <a:p>
            <a:pPr lvl="0" algn="ctr">
              <a:defRPr/>
            </a:pPr>
            <a:r>
              <a:rPr lang="en-US" sz="1600" b="1" dirty="0" smtClean="0">
                <a:effectLst>
                  <a:outerShdw blurRad="38100" dist="38100" dir="2700000" algn="tl">
                    <a:srgbClr val="000000">
                      <a:alpha val="43137"/>
                    </a:srgbClr>
                  </a:outerShdw>
                </a:effectLst>
              </a:rPr>
              <a:t>Unified Access</a:t>
            </a:r>
            <a:endParaRPr lang="en-US" sz="1600" b="1" dirty="0">
              <a:effectLst>
                <a:outerShdw blurRad="38100" dist="38100" dir="2700000" algn="tl">
                  <a:srgbClr val="000000">
                    <a:alpha val="43137"/>
                  </a:srgbClr>
                </a:outerShdw>
              </a:effectLst>
            </a:endParaRPr>
          </a:p>
        </p:txBody>
      </p:sp>
      <p:grpSp>
        <p:nvGrpSpPr>
          <p:cNvPr id="24" name="Group 23"/>
          <p:cNvGrpSpPr/>
          <p:nvPr/>
        </p:nvGrpSpPr>
        <p:grpSpPr>
          <a:xfrm>
            <a:off x="3246160" y="4174370"/>
            <a:ext cx="1393369" cy="615199"/>
            <a:chOff x="2877546" y="4852095"/>
            <a:chExt cx="1393369" cy="615199"/>
          </a:xfrm>
        </p:grpSpPr>
        <p:grpSp>
          <p:nvGrpSpPr>
            <p:cNvPr id="178" name="Group 177"/>
            <p:cNvGrpSpPr/>
            <p:nvPr/>
          </p:nvGrpSpPr>
          <p:grpSpPr>
            <a:xfrm>
              <a:off x="3417615" y="4852095"/>
              <a:ext cx="313230" cy="317178"/>
              <a:chOff x="5860999" y="3595861"/>
              <a:chExt cx="397099" cy="402105"/>
            </a:xfrm>
          </p:grpSpPr>
          <p:sp>
            <p:nvSpPr>
              <p:cNvPr id="129" name="Freeform 128"/>
              <p:cNvSpPr>
                <a:spLocks/>
              </p:cNvSpPr>
              <p:nvPr/>
            </p:nvSpPr>
            <p:spPr bwMode="auto">
              <a:xfrm>
                <a:off x="5863780" y="3595861"/>
                <a:ext cx="228860" cy="145993"/>
              </a:xfrm>
              <a:custGeom>
                <a:avLst/>
                <a:gdLst>
                  <a:gd name="T0" fmla="*/ 1300 w 1300"/>
                  <a:gd name="T1" fmla="*/ 18 h 829"/>
                  <a:gd name="T2" fmla="*/ 1098 w 1300"/>
                  <a:gd name="T3" fmla="*/ 0 h 829"/>
                  <a:gd name="T4" fmla="*/ 0 w 1300"/>
                  <a:gd name="T5" fmla="*/ 829 h 829"/>
                  <a:gd name="T6" fmla="*/ 918 w 1300"/>
                  <a:gd name="T7" fmla="*/ 437 h 829"/>
                  <a:gd name="T8" fmla="*/ 1300 w 1300"/>
                  <a:gd name="T9" fmla="*/ 18 h 829"/>
                </a:gdLst>
                <a:ahLst/>
                <a:cxnLst>
                  <a:cxn ang="0">
                    <a:pos x="T0" y="T1"/>
                  </a:cxn>
                  <a:cxn ang="0">
                    <a:pos x="T2" y="T3"/>
                  </a:cxn>
                  <a:cxn ang="0">
                    <a:pos x="T4" y="T5"/>
                  </a:cxn>
                  <a:cxn ang="0">
                    <a:pos x="T6" y="T7"/>
                  </a:cxn>
                  <a:cxn ang="0">
                    <a:pos x="T8" y="T9"/>
                  </a:cxn>
                </a:cxnLst>
                <a:rect l="0" t="0" r="r" b="b"/>
                <a:pathLst>
                  <a:path w="1300" h="829">
                    <a:moveTo>
                      <a:pt x="1300" y="18"/>
                    </a:moveTo>
                    <a:cubicBezTo>
                      <a:pt x="1234" y="6"/>
                      <a:pt x="1167" y="0"/>
                      <a:pt x="1098" y="0"/>
                    </a:cubicBezTo>
                    <a:cubicBezTo>
                      <a:pt x="576" y="0"/>
                      <a:pt x="136" y="350"/>
                      <a:pt x="0" y="829"/>
                    </a:cubicBezTo>
                    <a:cubicBezTo>
                      <a:pt x="286" y="609"/>
                      <a:pt x="600" y="445"/>
                      <a:pt x="918" y="437"/>
                    </a:cubicBezTo>
                    <a:cubicBezTo>
                      <a:pt x="989" y="284"/>
                      <a:pt x="1118" y="145"/>
                      <a:pt x="1300"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0" name="Freeform 129"/>
              <p:cNvSpPr>
                <a:spLocks/>
              </p:cNvSpPr>
              <p:nvPr/>
            </p:nvSpPr>
            <p:spPr bwMode="auto">
              <a:xfrm>
                <a:off x="6181626" y="3867824"/>
                <a:ext cx="63403" cy="86483"/>
              </a:xfrm>
              <a:custGeom>
                <a:avLst/>
                <a:gdLst>
                  <a:gd name="T0" fmla="*/ 106 w 360"/>
                  <a:gd name="T1" fmla="*/ 5 h 492"/>
                  <a:gd name="T2" fmla="*/ 0 w 360"/>
                  <a:gd name="T3" fmla="*/ 492 h 492"/>
                  <a:gd name="T4" fmla="*/ 360 w 360"/>
                  <a:gd name="T5" fmla="*/ 0 h 492"/>
                  <a:gd name="T6" fmla="*/ 106 w 360"/>
                  <a:gd name="T7" fmla="*/ 5 h 492"/>
                </a:gdLst>
                <a:ahLst/>
                <a:cxnLst>
                  <a:cxn ang="0">
                    <a:pos x="T0" y="T1"/>
                  </a:cxn>
                  <a:cxn ang="0">
                    <a:pos x="T2" y="T3"/>
                  </a:cxn>
                  <a:cxn ang="0">
                    <a:pos x="T4" y="T5"/>
                  </a:cxn>
                  <a:cxn ang="0">
                    <a:pos x="T6" y="T7"/>
                  </a:cxn>
                </a:cxnLst>
                <a:rect l="0" t="0" r="r" b="b"/>
                <a:pathLst>
                  <a:path w="360" h="492">
                    <a:moveTo>
                      <a:pt x="106" y="5"/>
                    </a:moveTo>
                    <a:cubicBezTo>
                      <a:pt x="94" y="156"/>
                      <a:pt x="58" y="318"/>
                      <a:pt x="0" y="492"/>
                    </a:cubicBezTo>
                    <a:cubicBezTo>
                      <a:pt x="161" y="365"/>
                      <a:pt x="286" y="195"/>
                      <a:pt x="360" y="0"/>
                    </a:cubicBezTo>
                    <a:cubicBezTo>
                      <a:pt x="276" y="5"/>
                      <a:pt x="191" y="7"/>
                      <a:pt x="106"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1" name="Freeform 130"/>
              <p:cNvSpPr>
                <a:spLocks/>
              </p:cNvSpPr>
              <p:nvPr/>
            </p:nvSpPr>
            <p:spPr bwMode="auto">
              <a:xfrm>
                <a:off x="6074287" y="3623391"/>
                <a:ext cx="183811" cy="203555"/>
              </a:xfrm>
              <a:custGeom>
                <a:avLst/>
                <a:gdLst>
                  <a:gd name="T0" fmla="*/ 478 w 1043"/>
                  <a:gd name="T1" fmla="*/ 0 h 1156"/>
                  <a:gd name="T2" fmla="*/ 0 w 1043"/>
                  <a:gd name="T3" fmla="*/ 317 h 1156"/>
                  <a:gd name="T4" fmla="*/ 376 w 1043"/>
                  <a:gd name="T5" fmla="*/ 519 h 1156"/>
                  <a:gd name="T6" fmla="*/ 715 w 1043"/>
                  <a:gd name="T7" fmla="*/ 1152 h 1156"/>
                  <a:gd name="T8" fmla="*/ 1031 w 1043"/>
                  <a:gd name="T9" fmla="*/ 1147 h 1156"/>
                  <a:gd name="T10" fmla="*/ 1043 w 1043"/>
                  <a:gd name="T11" fmla="*/ 985 h 1156"/>
                  <a:gd name="T12" fmla="*/ 478 w 1043"/>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1043" h="1156">
                    <a:moveTo>
                      <a:pt x="478" y="0"/>
                    </a:moveTo>
                    <a:cubicBezTo>
                      <a:pt x="253" y="85"/>
                      <a:pt x="89" y="187"/>
                      <a:pt x="0" y="317"/>
                    </a:cubicBezTo>
                    <a:cubicBezTo>
                      <a:pt x="126" y="353"/>
                      <a:pt x="252" y="418"/>
                      <a:pt x="376" y="519"/>
                    </a:cubicBezTo>
                    <a:cubicBezTo>
                      <a:pt x="581" y="686"/>
                      <a:pt x="690" y="898"/>
                      <a:pt x="715" y="1152"/>
                    </a:cubicBezTo>
                    <a:cubicBezTo>
                      <a:pt x="825" y="1156"/>
                      <a:pt x="934" y="1152"/>
                      <a:pt x="1031" y="1147"/>
                    </a:cubicBezTo>
                    <a:cubicBezTo>
                      <a:pt x="1039" y="1094"/>
                      <a:pt x="1043" y="1040"/>
                      <a:pt x="1043" y="985"/>
                    </a:cubicBezTo>
                    <a:cubicBezTo>
                      <a:pt x="1043" y="565"/>
                      <a:pt x="816" y="198"/>
                      <a:pt x="47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2" name="Freeform 131"/>
              <p:cNvSpPr>
                <a:spLocks/>
              </p:cNvSpPr>
              <p:nvPr/>
            </p:nvSpPr>
            <p:spPr bwMode="auto">
              <a:xfrm>
                <a:off x="5860999" y="3729339"/>
                <a:ext cx="281140" cy="268627"/>
              </a:xfrm>
              <a:custGeom>
                <a:avLst/>
                <a:gdLst>
                  <a:gd name="T0" fmla="*/ 884 w 1596"/>
                  <a:gd name="T1" fmla="*/ 104 h 1524"/>
                  <a:gd name="T2" fmla="*/ 871 w 1596"/>
                  <a:gd name="T3" fmla="*/ 0 h 1524"/>
                  <a:gd name="T4" fmla="*/ 0 w 1596"/>
                  <a:gd name="T5" fmla="*/ 638 h 1524"/>
                  <a:gd name="T6" fmla="*/ 1113 w 1596"/>
                  <a:gd name="T7" fmla="*/ 1524 h 1524"/>
                  <a:gd name="T8" fmla="*/ 1300 w 1596"/>
                  <a:gd name="T9" fmla="*/ 1509 h 1524"/>
                  <a:gd name="T10" fmla="*/ 1596 w 1596"/>
                  <a:gd name="T11" fmla="*/ 756 h 1524"/>
                  <a:gd name="T12" fmla="*/ 884 w 1596"/>
                  <a:gd name="T13" fmla="*/ 104 h 1524"/>
                </a:gdLst>
                <a:ahLst/>
                <a:cxnLst>
                  <a:cxn ang="0">
                    <a:pos x="T0" y="T1"/>
                  </a:cxn>
                  <a:cxn ang="0">
                    <a:pos x="T2" y="T3"/>
                  </a:cxn>
                  <a:cxn ang="0">
                    <a:pos x="T4" y="T5"/>
                  </a:cxn>
                  <a:cxn ang="0">
                    <a:pos x="T6" y="T7"/>
                  </a:cxn>
                  <a:cxn ang="0">
                    <a:pos x="T8" y="T9"/>
                  </a:cxn>
                  <a:cxn ang="0">
                    <a:pos x="T10" y="T11"/>
                  </a:cxn>
                  <a:cxn ang="0">
                    <a:pos x="T12" y="T13"/>
                  </a:cxn>
                </a:cxnLst>
                <a:rect l="0" t="0" r="r" b="b"/>
                <a:pathLst>
                  <a:path w="1596" h="1524">
                    <a:moveTo>
                      <a:pt x="884" y="104"/>
                    </a:moveTo>
                    <a:cubicBezTo>
                      <a:pt x="877" y="69"/>
                      <a:pt x="873" y="34"/>
                      <a:pt x="871" y="0"/>
                    </a:cubicBezTo>
                    <a:cubicBezTo>
                      <a:pt x="548" y="47"/>
                      <a:pt x="243" y="358"/>
                      <a:pt x="0" y="638"/>
                    </a:cubicBezTo>
                    <a:cubicBezTo>
                      <a:pt x="116" y="1145"/>
                      <a:pt x="570" y="1524"/>
                      <a:pt x="1113" y="1524"/>
                    </a:cubicBezTo>
                    <a:cubicBezTo>
                      <a:pt x="1176" y="1524"/>
                      <a:pt x="1239" y="1519"/>
                      <a:pt x="1300" y="1509"/>
                    </a:cubicBezTo>
                    <a:cubicBezTo>
                      <a:pt x="1461" y="1222"/>
                      <a:pt x="1571" y="974"/>
                      <a:pt x="1596" y="756"/>
                    </a:cubicBezTo>
                    <a:cubicBezTo>
                      <a:pt x="1249" y="689"/>
                      <a:pt x="961" y="509"/>
                      <a:pt x="884" y="10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3" name="Freeform 132"/>
              <p:cNvSpPr>
                <a:spLocks/>
              </p:cNvSpPr>
              <p:nvPr/>
            </p:nvSpPr>
            <p:spPr bwMode="auto">
              <a:xfrm>
                <a:off x="6060939" y="3734068"/>
                <a:ext cx="78696" cy="83980"/>
              </a:xfrm>
              <a:custGeom>
                <a:avLst/>
                <a:gdLst>
                  <a:gd name="T0" fmla="*/ 222 w 447"/>
                  <a:gd name="T1" fmla="*/ 134 h 477"/>
                  <a:gd name="T2" fmla="*/ 0 w 447"/>
                  <a:gd name="T3" fmla="*/ 0 h 477"/>
                  <a:gd name="T4" fmla="*/ 8 w 447"/>
                  <a:gd name="T5" fmla="*/ 48 h 477"/>
                  <a:gd name="T6" fmla="*/ 447 w 447"/>
                  <a:gd name="T7" fmla="*/ 477 h 477"/>
                  <a:gd name="T8" fmla="*/ 222 w 447"/>
                  <a:gd name="T9" fmla="*/ 134 h 477"/>
                </a:gdLst>
                <a:ahLst/>
                <a:cxnLst>
                  <a:cxn ang="0">
                    <a:pos x="T0" y="T1"/>
                  </a:cxn>
                  <a:cxn ang="0">
                    <a:pos x="T2" y="T3"/>
                  </a:cxn>
                  <a:cxn ang="0">
                    <a:pos x="T4" y="T5"/>
                  </a:cxn>
                  <a:cxn ang="0">
                    <a:pos x="T6" y="T7"/>
                  </a:cxn>
                  <a:cxn ang="0">
                    <a:pos x="T8" y="T9"/>
                  </a:cxn>
                </a:cxnLst>
                <a:rect l="0" t="0" r="r" b="b"/>
                <a:pathLst>
                  <a:path w="447" h="477">
                    <a:moveTo>
                      <a:pt x="222" y="134"/>
                    </a:moveTo>
                    <a:cubicBezTo>
                      <a:pt x="148" y="70"/>
                      <a:pt x="74" y="26"/>
                      <a:pt x="0" y="0"/>
                    </a:cubicBezTo>
                    <a:cubicBezTo>
                      <a:pt x="2" y="16"/>
                      <a:pt x="4" y="31"/>
                      <a:pt x="8" y="48"/>
                    </a:cubicBezTo>
                    <a:cubicBezTo>
                      <a:pt x="55" y="295"/>
                      <a:pt x="232" y="419"/>
                      <a:pt x="447" y="477"/>
                    </a:cubicBezTo>
                    <a:cubicBezTo>
                      <a:pt x="415" y="354"/>
                      <a:pt x="343" y="240"/>
                      <a:pt x="222" y="1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190" name="TextBox 162"/>
            <p:cNvSpPr txBox="1">
              <a:spLocks noChangeArrowheads="1"/>
            </p:cNvSpPr>
            <p:nvPr/>
          </p:nvSpPr>
          <p:spPr bwMode="auto">
            <a:xfrm>
              <a:off x="2877546" y="5229999"/>
              <a:ext cx="1393369"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err="1">
                  <a:solidFill>
                    <a:srgbClr val="FFFFFF"/>
                  </a:solidFill>
                  <a:ea typeface="MS PGothic" charset="0"/>
                  <a:cs typeface="MS PGothic" charset="0"/>
                  <a:sym typeface="Arial" pitchFamily="-65" charset="0"/>
                </a:rPr>
                <a:t>AnyConnect</a:t>
              </a:r>
              <a:endParaRPr lang="en-US" sz="1600" dirty="0">
                <a:solidFill>
                  <a:srgbClr val="FFFFFF"/>
                </a:solidFill>
                <a:ea typeface="MS PGothic" charset="0"/>
                <a:cs typeface="MS PGothic" charset="0"/>
                <a:sym typeface="Arial" pitchFamily="-65" charset="0"/>
              </a:endParaRPr>
            </a:p>
          </p:txBody>
        </p:sp>
      </p:grpSp>
      <p:grpSp>
        <p:nvGrpSpPr>
          <p:cNvPr id="16" name="Group 15"/>
          <p:cNvGrpSpPr/>
          <p:nvPr/>
        </p:nvGrpSpPr>
        <p:grpSpPr>
          <a:xfrm>
            <a:off x="3594502" y="4884790"/>
            <a:ext cx="696684" cy="656378"/>
            <a:chOff x="4295112" y="4810916"/>
            <a:chExt cx="696684" cy="656378"/>
          </a:xfrm>
        </p:grpSpPr>
        <p:grpSp>
          <p:nvGrpSpPr>
            <p:cNvPr id="177" name="Group 176"/>
            <p:cNvGrpSpPr/>
            <p:nvPr/>
          </p:nvGrpSpPr>
          <p:grpSpPr>
            <a:xfrm>
              <a:off x="4531979" y="4810916"/>
              <a:ext cx="222950" cy="319122"/>
              <a:chOff x="6730527" y="3616675"/>
              <a:chExt cx="282646" cy="404570"/>
            </a:xfrm>
          </p:grpSpPr>
          <p:sp>
            <p:nvSpPr>
              <p:cNvPr id="135" name="Freeform 134"/>
              <p:cNvSpPr>
                <a:spLocks/>
              </p:cNvSpPr>
              <p:nvPr/>
            </p:nvSpPr>
            <p:spPr bwMode="auto">
              <a:xfrm>
                <a:off x="6854300" y="3622832"/>
                <a:ext cx="30790" cy="14163"/>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6" name="Freeform 135"/>
              <p:cNvSpPr>
                <a:spLocks/>
              </p:cNvSpPr>
              <p:nvPr/>
            </p:nvSpPr>
            <p:spPr bwMode="auto">
              <a:xfrm>
                <a:off x="6810580" y="3616675"/>
                <a:ext cx="144710" cy="55420"/>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7" name="Freeform 136"/>
              <p:cNvSpPr>
                <a:spLocks/>
              </p:cNvSpPr>
              <p:nvPr/>
            </p:nvSpPr>
            <p:spPr bwMode="auto">
              <a:xfrm>
                <a:off x="6915878" y="3629607"/>
                <a:ext cx="21552" cy="19089"/>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8" name="Freeform 137"/>
              <p:cNvSpPr>
                <a:spLocks/>
              </p:cNvSpPr>
              <p:nvPr/>
            </p:nvSpPr>
            <p:spPr bwMode="auto">
              <a:xfrm>
                <a:off x="6762548" y="3649927"/>
                <a:ext cx="237694" cy="113920"/>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9" name="Freeform 138"/>
              <p:cNvSpPr>
                <a:spLocks/>
              </p:cNvSpPr>
              <p:nvPr/>
            </p:nvSpPr>
            <p:spPr bwMode="auto">
              <a:xfrm>
                <a:off x="6781637" y="3656085"/>
                <a:ext cx="27711" cy="2155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0" name="Freeform 139"/>
              <p:cNvSpPr>
                <a:spLocks/>
              </p:cNvSpPr>
              <p:nvPr/>
            </p:nvSpPr>
            <p:spPr bwMode="auto">
              <a:xfrm>
                <a:off x="6739764" y="3675175"/>
                <a:ext cx="101605" cy="942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1" name="Freeform 140"/>
              <p:cNvSpPr>
                <a:spLocks/>
              </p:cNvSpPr>
              <p:nvPr/>
            </p:nvSpPr>
            <p:spPr bwMode="auto">
              <a:xfrm>
                <a:off x="6800727" y="3683795"/>
                <a:ext cx="212446" cy="208135"/>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2" name="Freeform 141"/>
              <p:cNvSpPr>
                <a:spLocks/>
              </p:cNvSpPr>
              <p:nvPr/>
            </p:nvSpPr>
            <p:spPr bwMode="auto">
              <a:xfrm>
                <a:off x="6730527" y="3702269"/>
                <a:ext cx="266636" cy="18042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3" name="Freeform 142"/>
              <p:cNvSpPr>
                <a:spLocks/>
              </p:cNvSpPr>
              <p:nvPr/>
            </p:nvSpPr>
            <p:spPr bwMode="auto">
              <a:xfrm>
                <a:off x="6753927" y="3708427"/>
                <a:ext cx="27711" cy="25863"/>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4" name="Freeform 143"/>
              <p:cNvSpPr>
                <a:spLocks/>
              </p:cNvSpPr>
              <p:nvPr/>
            </p:nvSpPr>
            <p:spPr bwMode="auto">
              <a:xfrm>
                <a:off x="6735454" y="3720127"/>
                <a:ext cx="216758" cy="276487"/>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5" name="Freeform 144"/>
              <p:cNvSpPr>
                <a:spLocks/>
              </p:cNvSpPr>
              <p:nvPr/>
            </p:nvSpPr>
            <p:spPr bwMode="auto">
              <a:xfrm>
                <a:off x="6889400" y="3721358"/>
                <a:ext cx="88673" cy="161335"/>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6" name="Freeform 145"/>
              <p:cNvSpPr>
                <a:spLocks/>
              </p:cNvSpPr>
              <p:nvPr/>
            </p:nvSpPr>
            <p:spPr bwMode="auto">
              <a:xfrm>
                <a:off x="6735454" y="3749069"/>
                <a:ext cx="72663" cy="107762"/>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7" name="Freeform 146"/>
              <p:cNvSpPr>
                <a:spLocks/>
              </p:cNvSpPr>
              <p:nvPr/>
            </p:nvSpPr>
            <p:spPr bwMode="auto">
              <a:xfrm>
                <a:off x="6757005" y="3756458"/>
                <a:ext cx="180425" cy="21675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8" name="Freeform 147"/>
              <p:cNvSpPr>
                <a:spLocks/>
              </p:cNvSpPr>
              <p:nvPr/>
            </p:nvSpPr>
            <p:spPr bwMode="auto">
              <a:xfrm>
                <a:off x="6861689" y="3794020"/>
                <a:ext cx="33868" cy="24632"/>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9" name="Freeform 148"/>
              <p:cNvSpPr>
                <a:spLocks/>
              </p:cNvSpPr>
              <p:nvPr/>
            </p:nvSpPr>
            <p:spPr bwMode="auto">
              <a:xfrm>
                <a:off x="6805037" y="3795868"/>
                <a:ext cx="58500" cy="6835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0" name="Freeform 149"/>
              <p:cNvSpPr>
                <a:spLocks/>
              </p:cNvSpPr>
              <p:nvPr/>
            </p:nvSpPr>
            <p:spPr bwMode="auto">
              <a:xfrm>
                <a:off x="6765627" y="3814341"/>
                <a:ext cx="126852" cy="164414"/>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1" name="Freeform 150"/>
              <p:cNvSpPr>
                <a:spLocks noEditPoints="1"/>
              </p:cNvSpPr>
              <p:nvPr/>
            </p:nvSpPr>
            <p:spPr bwMode="auto">
              <a:xfrm>
                <a:off x="6768706" y="3834662"/>
                <a:ext cx="108994" cy="132394"/>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2" name="Freeform 151"/>
              <p:cNvSpPr>
                <a:spLocks/>
              </p:cNvSpPr>
              <p:nvPr/>
            </p:nvSpPr>
            <p:spPr bwMode="auto">
              <a:xfrm>
                <a:off x="6947900" y="3839588"/>
                <a:ext cx="17242" cy="38794"/>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3" name="Freeform 152"/>
              <p:cNvSpPr>
                <a:spLocks/>
              </p:cNvSpPr>
              <p:nvPr/>
            </p:nvSpPr>
            <p:spPr bwMode="auto">
              <a:xfrm>
                <a:off x="6744074" y="3843900"/>
                <a:ext cx="41874" cy="66505"/>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4" name="Freeform 153"/>
              <p:cNvSpPr>
                <a:spLocks/>
              </p:cNvSpPr>
              <p:nvPr/>
            </p:nvSpPr>
            <p:spPr bwMode="auto">
              <a:xfrm>
                <a:off x="6826590" y="3887620"/>
                <a:ext cx="133010" cy="133625"/>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5" name="Freeform 154"/>
              <p:cNvSpPr>
                <a:spLocks/>
              </p:cNvSpPr>
              <p:nvPr/>
            </p:nvSpPr>
            <p:spPr bwMode="auto">
              <a:xfrm>
                <a:off x="6914031" y="3890083"/>
                <a:ext cx="80053" cy="94831"/>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6" name="Freeform 155"/>
              <p:cNvSpPr>
                <a:spLocks/>
              </p:cNvSpPr>
              <p:nvPr/>
            </p:nvSpPr>
            <p:spPr bwMode="auto">
              <a:xfrm>
                <a:off x="6896789" y="3939961"/>
                <a:ext cx="87442" cy="66505"/>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7" name="Freeform 156"/>
              <p:cNvSpPr>
                <a:spLocks/>
              </p:cNvSpPr>
              <p:nvPr/>
            </p:nvSpPr>
            <p:spPr bwMode="auto">
              <a:xfrm>
                <a:off x="6805037" y="3990456"/>
                <a:ext cx="36331" cy="22168"/>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8" name="Freeform 157"/>
              <p:cNvSpPr>
                <a:spLocks/>
              </p:cNvSpPr>
              <p:nvPr/>
            </p:nvSpPr>
            <p:spPr bwMode="auto">
              <a:xfrm>
                <a:off x="6845678" y="4000925"/>
                <a:ext cx="36331" cy="17242"/>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192" name="TextBox 162"/>
            <p:cNvSpPr txBox="1">
              <a:spLocks noChangeArrowheads="1"/>
            </p:cNvSpPr>
            <p:nvPr/>
          </p:nvSpPr>
          <p:spPr bwMode="auto">
            <a:xfrm>
              <a:off x="4295112" y="5229999"/>
              <a:ext cx="696684"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err="1">
                  <a:solidFill>
                    <a:srgbClr val="FFFFFF"/>
                  </a:solidFill>
                  <a:ea typeface="MS PGothic" charset="0"/>
                  <a:cs typeface="MS PGothic" charset="0"/>
                  <a:sym typeface="Arial" pitchFamily="-65" charset="0"/>
                </a:rPr>
                <a:t>ISE</a:t>
              </a:r>
              <a:endParaRPr lang="en-US" sz="1600" dirty="0">
                <a:solidFill>
                  <a:srgbClr val="FFFFFF"/>
                </a:solidFill>
                <a:ea typeface="MS PGothic" charset="0"/>
                <a:cs typeface="MS PGothic" charset="0"/>
                <a:sym typeface="Arial" pitchFamily="-65" charset="0"/>
              </a:endParaRPr>
            </a:p>
          </p:txBody>
        </p:sp>
      </p:grpSp>
      <p:grpSp>
        <p:nvGrpSpPr>
          <p:cNvPr id="17" name="Group 16"/>
          <p:cNvGrpSpPr/>
          <p:nvPr/>
        </p:nvGrpSpPr>
        <p:grpSpPr>
          <a:xfrm>
            <a:off x="4782139" y="4172776"/>
            <a:ext cx="921047" cy="616793"/>
            <a:chOff x="4677181" y="4850502"/>
            <a:chExt cx="921047" cy="616793"/>
          </a:xfrm>
        </p:grpSpPr>
        <p:sp>
          <p:nvSpPr>
            <p:cNvPr id="163" name="Rectangle 126"/>
            <p:cNvSpPr/>
            <p:nvPr/>
          </p:nvSpPr>
          <p:spPr>
            <a:xfrm>
              <a:off x="4972982" y="4850502"/>
              <a:ext cx="329444" cy="271898"/>
            </a:xfrm>
            <a:custGeom>
              <a:avLst/>
              <a:gdLst/>
              <a:ahLst/>
              <a:cxnLst/>
              <a:rect l="l" t="t" r="r" b="b"/>
              <a:pathLst>
                <a:path w="578592" h="477526">
                  <a:moveTo>
                    <a:pt x="394150" y="394148"/>
                  </a:moveTo>
                  <a:lnTo>
                    <a:pt x="578592" y="394148"/>
                  </a:lnTo>
                  <a:lnTo>
                    <a:pt x="578592" y="477526"/>
                  </a:lnTo>
                  <a:lnTo>
                    <a:pt x="394150" y="477526"/>
                  </a:lnTo>
                  <a:close/>
                  <a:moveTo>
                    <a:pt x="197075" y="394148"/>
                  </a:moveTo>
                  <a:lnTo>
                    <a:pt x="381517" y="394148"/>
                  </a:lnTo>
                  <a:lnTo>
                    <a:pt x="381517" y="477526"/>
                  </a:lnTo>
                  <a:lnTo>
                    <a:pt x="197075" y="477526"/>
                  </a:lnTo>
                  <a:close/>
                  <a:moveTo>
                    <a:pt x="0" y="394148"/>
                  </a:moveTo>
                  <a:lnTo>
                    <a:pt x="184442" y="394148"/>
                  </a:lnTo>
                  <a:lnTo>
                    <a:pt x="184442" y="477526"/>
                  </a:lnTo>
                  <a:lnTo>
                    <a:pt x="0" y="477526"/>
                  </a:lnTo>
                  <a:close/>
                  <a:moveTo>
                    <a:pt x="299403" y="295611"/>
                  </a:moveTo>
                  <a:lnTo>
                    <a:pt x="483845" y="295611"/>
                  </a:lnTo>
                  <a:lnTo>
                    <a:pt x="483845" y="378989"/>
                  </a:lnTo>
                  <a:lnTo>
                    <a:pt x="299403" y="378989"/>
                  </a:lnTo>
                  <a:close/>
                  <a:moveTo>
                    <a:pt x="102327" y="295611"/>
                  </a:moveTo>
                  <a:lnTo>
                    <a:pt x="286769" y="295611"/>
                  </a:lnTo>
                  <a:lnTo>
                    <a:pt x="286769" y="378989"/>
                  </a:lnTo>
                  <a:lnTo>
                    <a:pt x="102327" y="378989"/>
                  </a:lnTo>
                  <a:close/>
                  <a:moveTo>
                    <a:pt x="394150" y="197074"/>
                  </a:moveTo>
                  <a:lnTo>
                    <a:pt x="578592" y="197074"/>
                  </a:lnTo>
                  <a:lnTo>
                    <a:pt x="578592" y="280452"/>
                  </a:lnTo>
                  <a:lnTo>
                    <a:pt x="394150" y="280452"/>
                  </a:lnTo>
                  <a:close/>
                  <a:moveTo>
                    <a:pt x="197075" y="197074"/>
                  </a:moveTo>
                  <a:lnTo>
                    <a:pt x="381517" y="197074"/>
                  </a:lnTo>
                  <a:lnTo>
                    <a:pt x="381517" y="280452"/>
                  </a:lnTo>
                  <a:lnTo>
                    <a:pt x="197075" y="280452"/>
                  </a:lnTo>
                  <a:close/>
                  <a:moveTo>
                    <a:pt x="0" y="197074"/>
                  </a:moveTo>
                  <a:lnTo>
                    <a:pt x="184442" y="197074"/>
                  </a:lnTo>
                  <a:lnTo>
                    <a:pt x="184442" y="280452"/>
                  </a:lnTo>
                  <a:lnTo>
                    <a:pt x="0" y="280452"/>
                  </a:lnTo>
                  <a:close/>
                  <a:moveTo>
                    <a:pt x="299403" y="98537"/>
                  </a:moveTo>
                  <a:lnTo>
                    <a:pt x="483845" y="98537"/>
                  </a:lnTo>
                  <a:lnTo>
                    <a:pt x="483845" y="181915"/>
                  </a:lnTo>
                  <a:lnTo>
                    <a:pt x="299403" y="181915"/>
                  </a:lnTo>
                  <a:close/>
                  <a:moveTo>
                    <a:pt x="102327" y="98537"/>
                  </a:moveTo>
                  <a:lnTo>
                    <a:pt x="286769" y="98537"/>
                  </a:lnTo>
                  <a:lnTo>
                    <a:pt x="286769" y="181915"/>
                  </a:lnTo>
                  <a:lnTo>
                    <a:pt x="102327" y="181915"/>
                  </a:lnTo>
                  <a:close/>
                  <a:moveTo>
                    <a:pt x="394150" y="0"/>
                  </a:moveTo>
                  <a:lnTo>
                    <a:pt x="578592" y="0"/>
                  </a:lnTo>
                  <a:lnTo>
                    <a:pt x="578592" y="83378"/>
                  </a:lnTo>
                  <a:lnTo>
                    <a:pt x="394150" y="83378"/>
                  </a:lnTo>
                  <a:close/>
                  <a:moveTo>
                    <a:pt x="197075" y="0"/>
                  </a:moveTo>
                  <a:lnTo>
                    <a:pt x="381517" y="0"/>
                  </a:lnTo>
                  <a:lnTo>
                    <a:pt x="381517" y="83378"/>
                  </a:lnTo>
                  <a:lnTo>
                    <a:pt x="197075" y="83378"/>
                  </a:lnTo>
                  <a:close/>
                  <a:moveTo>
                    <a:pt x="0" y="0"/>
                  </a:moveTo>
                  <a:lnTo>
                    <a:pt x="184442" y="0"/>
                  </a:lnTo>
                  <a:lnTo>
                    <a:pt x="184442" y="83378"/>
                  </a:lnTo>
                  <a:lnTo>
                    <a:pt x="0" y="83378"/>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3" name="TextBox 162"/>
            <p:cNvSpPr txBox="1">
              <a:spLocks noChangeArrowheads="1"/>
            </p:cNvSpPr>
            <p:nvPr/>
          </p:nvSpPr>
          <p:spPr bwMode="auto">
            <a:xfrm>
              <a:off x="4677181" y="5230000"/>
              <a:ext cx="921047"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smtClean="0">
                  <a:solidFill>
                    <a:srgbClr val="FFFFFF"/>
                  </a:solidFill>
                  <a:ea typeface="MS PGothic" charset="0"/>
                  <a:cs typeface="MS PGothic" charset="0"/>
                  <a:sym typeface="Arial" pitchFamily="-65" charset="0"/>
                </a:rPr>
                <a:t>Firewall</a:t>
              </a:r>
              <a:endParaRPr lang="en-US" sz="1600" dirty="0">
                <a:solidFill>
                  <a:srgbClr val="FFFFFF"/>
                </a:solidFill>
                <a:ea typeface="MS PGothic" charset="0"/>
                <a:cs typeface="MS PGothic" charset="0"/>
                <a:sym typeface="Arial" pitchFamily="-65" charset="0"/>
              </a:endParaRPr>
            </a:p>
          </p:txBody>
        </p:sp>
      </p:grpSp>
      <p:grpSp>
        <p:nvGrpSpPr>
          <p:cNvPr id="18" name="Group 17"/>
          <p:cNvGrpSpPr/>
          <p:nvPr/>
        </p:nvGrpSpPr>
        <p:grpSpPr>
          <a:xfrm>
            <a:off x="6129399" y="4199626"/>
            <a:ext cx="1057675" cy="589943"/>
            <a:chOff x="6000350" y="4839253"/>
            <a:chExt cx="1057675" cy="589943"/>
          </a:xfrm>
        </p:grpSpPr>
        <p:grpSp>
          <p:nvGrpSpPr>
            <p:cNvPr id="176" name="Group 175"/>
            <p:cNvGrpSpPr/>
            <p:nvPr/>
          </p:nvGrpSpPr>
          <p:grpSpPr>
            <a:xfrm>
              <a:off x="6314298" y="4839253"/>
              <a:ext cx="429778" cy="300426"/>
              <a:chOff x="6599422" y="4420121"/>
              <a:chExt cx="544856" cy="380868"/>
            </a:xfrm>
          </p:grpSpPr>
          <p:sp>
            <p:nvSpPr>
              <p:cNvPr id="164" name="Freeform 163"/>
              <p:cNvSpPr>
                <a:spLocks/>
              </p:cNvSpPr>
              <p:nvPr/>
            </p:nvSpPr>
            <p:spPr bwMode="auto">
              <a:xfrm>
                <a:off x="6599422" y="4420121"/>
                <a:ext cx="544856" cy="162567"/>
              </a:xfrm>
              <a:custGeom>
                <a:avLst/>
                <a:gdLst>
                  <a:gd name="T0" fmla="*/ 0 w 2590"/>
                  <a:gd name="T1" fmla="*/ 542 h 773"/>
                  <a:gd name="T2" fmla="*/ 231 w 2590"/>
                  <a:gd name="T3" fmla="*/ 773 h 773"/>
                  <a:gd name="T4" fmla="*/ 1295 w 2590"/>
                  <a:gd name="T5" fmla="*/ 327 h 773"/>
                  <a:gd name="T6" fmla="*/ 2359 w 2590"/>
                  <a:gd name="T7" fmla="*/ 773 h 773"/>
                  <a:gd name="T8" fmla="*/ 2590 w 2590"/>
                  <a:gd name="T9" fmla="*/ 542 h 773"/>
                  <a:gd name="T10" fmla="*/ 1295 w 2590"/>
                  <a:gd name="T11" fmla="*/ 0 h 773"/>
                  <a:gd name="T12" fmla="*/ 0 w 2590"/>
                  <a:gd name="T13" fmla="*/ 542 h 773"/>
                </a:gdLst>
                <a:ahLst/>
                <a:cxnLst>
                  <a:cxn ang="0">
                    <a:pos x="T0" y="T1"/>
                  </a:cxn>
                  <a:cxn ang="0">
                    <a:pos x="T2" y="T3"/>
                  </a:cxn>
                  <a:cxn ang="0">
                    <a:pos x="T4" y="T5"/>
                  </a:cxn>
                  <a:cxn ang="0">
                    <a:pos x="T6" y="T7"/>
                  </a:cxn>
                  <a:cxn ang="0">
                    <a:pos x="T8" y="T9"/>
                  </a:cxn>
                  <a:cxn ang="0">
                    <a:pos x="T10" y="T11"/>
                  </a:cxn>
                  <a:cxn ang="0">
                    <a:pos x="T12" y="T13"/>
                  </a:cxn>
                </a:cxnLst>
                <a:rect l="0" t="0" r="r" b="b"/>
                <a:pathLst>
                  <a:path w="2590" h="773">
                    <a:moveTo>
                      <a:pt x="0" y="542"/>
                    </a:moveTo>
                    <a:cubicBezTo>
                      <a:pt x="231" y="773"/>
                      <a:pt x="231" y="773"/>
                      <a:pt x="231" y="773"/>
                    </a:cubicBezTo>
                    <a:cubicBezTo>
                      <a:pt x="502" y="497"/>
                      <a:pt x="879" y="327"/>
                      <a:pt x="1295" y="327"/>
                    </a:cubicBezTo>
                    <a:cubicBezTo>
                      <a:pt x="1711" y="327"/>
                      <a:pt x="2088" y="497"/>
                      <a:pt x="2359" y="773"/>
                    </a:cubicBezTo>
                    <a:cubicBezTo>
                      <a:pt x="2590" y="542"/>
                      <a:pt x="2590" y="542"/>
                      <a:pt x="2590" y="542"/>
                    </a:cubicBezTo>
                    <a:cubicBezTo>
                      <a:pt x="2260" y="207"/>
                      <a:pt x="1801" y="0"/>
                      <a:pt x="1295" y="0"/>
                    </a:cubicBezTo>
                    <a:cubicBezTo>
                      <a:pt x="789" y="0"/>
                      <a:pt x="330" y="207"/>
                      <a:pt x="0" y="542"/>
                    </a:cubicBez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65" name="Freeform 164"/>
              <p:cNvSpPr>
                <a:spLocks/>
              </p:cNvSpPr>
              <p:nvPr/>
            </p:nvSpPr>
            <p:spPr bwMode="auto">
              <a:xfrm>
                <a:off x="6696628" y="4558623"/>
                <a:ext cx="350444" cy="122237"/>
              </a:xfrm>
              <a:custGeom>
                <a:avLst/>
                <a:gdLst>
                  <a:gd name="T0" fmla="*/ 0 w 1666"/>
                  <a:gd name="T1" fmla="*/ 350 h 581"/>
                  <a:gd name="T2" fmla="*/ 231 w 1666"/>
                  <a:gd name="T3" fmla="*/ 581 h 581"/>
                  <a:gd name="T4" fmla="*/ 231 w 1666"/>
                  <a:gd name="T5" fmla="*/ 581 h 581"/>
                  <a:gd name="T6" fmla="*/ 790 w 1666"/>
                  <a:gd name="T7" fmla="*/ 328 h 581"/>
                  <a:gd name="T8" fmla="*/ 833 w 1666"/>
                  <a:gd name="T9" fmla="*/ 327 h 581"/>
                  <a:gd name="T10" fmla="*/ 876 w 1666"/>
                  <a:gd name="T11" fmla="*/ 328 h 581"/>
                  <a:gd name="T12" fmla="*/ 1436 w 1666"/>
                  <a:gd name="T13" fmla="*/ 581 h 581"/>
                  <a:gd name="T14" fmla="*/ 1436 w 1666"/>
                  <a:gd name="T15" fmla="*/ 581 h 581"/>
                  <a:gd name="T16" fmla="*/ 1666 w 1666"/>
                  <a:gd name="T17" fmla="*/ 350 h 581"/>
                  <a:gd name="T18" fmla="*/ 833 w 1666"/>
                  <a:gd name="T19" fmla="*/ 0 h 581"/>
                  <a:gd name="T20" fmla="*/ 0 w 1666"/>
                  <a:gd name="T21" fmla="*/ 35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6" h="581">
                    <a:moveTo>
                      <a:pt x="0" y="350"/>
                    </a:moveTo>
                    <a:cubicBezTo>
                      <a:pt x="231" y="581"/>
                      <a:pt x="231" y="581"/>
                      <a:pt x="231" y="581"/>
                    </a:cubicBezTo>
                    <a:cubicBezTo>
                      <a:pt x="231" y="581"/>
                      <a:pt x="231" y="581"/>
                      <a:pt x="231" y="581"/>
                    </a:cubicBezTo>
                    <a:cubicBezTo>
                      <a:pt x="374" y="434"/>
                      <a:pt x="571" y="339"/>
                      <a:pt x="790" y="328"/>
                    </a:cubicBezTo>
                    <a:cubicBezTo>
                      <a:pt x="804" y="327"/>
                      <a:pt x="819" y="327"/>
                      <a:pt x="833" y="327"/>
                    </a:cubicBezTo>
                    <a:cubicBezTo>
                      <a:pt x="848" y="327"/>
                      <a:pt x="862" y="327"/>
                      <a:pt x="876" y="328"/>
                    </a:cubicBezTo>
                    <a:cubicBezTo>
                      <a:pt x="1095" y="339"/>
                      <a:pt x="1292" y="434"/>
                      <a:pt x="1436" y="581"/>
                    </a:cubicBezTo>
                    <a:cubicBezTo>
                      <a:pt x="1436" y="581"/>
                      <a:pt x="1436" y="581"/>
                      <a:pt x="1436" y="581"/>
                    </a:cubicBezTo>
                    <a:cubicBezTo>
                      <a:pt x="1666" y="350"/>
                      <a:pt x="1666" y="350"/>
                      <a:pt x="1666" y="350"/>
                    </a:cubicBezTo>
                    <a:cubicBezTo>
                      <a:pt x="1454" y="135"/>
                      <a:pt x="1159" y="0"/>
                      <a:pt x="833" y="0"/>
                    </a:cubicBezTo>
                    <a:cubicBezTo>
                      <a:pt x="507" y="0"/>
                      <a:pt x="212" y="135"/>
                      <a:pt x="0" y="350"/>
                    </a:cubicBez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69" name="Freeform 168"/>
              <p:cNvSpPr>
                <a:spLocks/>
              </p:cNvSpPr>
              <p:nvPr/>
            </p:nvSpPr>
            <p:spPr bwMode="auto">
              <a:xfrm>
                <a:off x="6793612" y="4689525"/>
                <a:ext cx="156475" cy="111464"/>
              </a:xfrm>
              <a:custGeom>
                <a:avLst/>
                <a:gdLst>
                  <a:gd name="T0" fmla="*/ 0 w 744"/>
                  <a:gd name="T1" fmla="*/ 158 h 530"/>
                  <a:gd name="T2" fmla="*/ 231 w 744"/>
                  <a:gd name="T3" fmla="*/ 389 h 530"/>
                  <a:gd name="T4" fmla="*/ 372 w 744"/>
                  <a:gd name="T5" fmla="*/ 530 h 530"/>
                  <a:gd name="T6" fmla="*/ 513 w 744"/>
                  <a:gd name="T7" fmla="*/ 389 h 530"/>
                  <a:gd name="T8" fmla="*/ 744 w 744"/>
                  <a:gd name="T9" fmla="*/ 158 h 530"/>
                  <a:gd name="T10" fmla="*/ 372 w 744"/>
                  <a:gd name="T11" fmla="*/ 0 h 530"/>
                  <a:gd name="T12" fmla="*/ 0 w 744"/>
                  <a:gd name="T13" fmla="*/ 158 h 530"/>
                </a:gdLst>
                <a:ahLst/>
                <a:cxnLst>
                  <a:cxn ang="0">
                    <a:pos x="T0" y="T1"/>
                  </a:cxn>
                  <a:cxn ang="0">
                    <a:pos x="T2" y="T3"/>
                  </a:cxn>
                  <a:cxn ang="0">
                    <a:pos x="T4" y="T5"/>
                  </a:cxn>
                  <a:cxn ang="0">
                    <a:pos x="T6" y="T7"/>
                  </a:cxn>
                  <a:cxn ang="0">
                    <a:pos x="T8" y="T9"/>
                  </a:cxn>
                  <a:cxn ang="0">
                    <a:pos x="T10" y="T11"/>
                  </a:cxn>
                  <a:cxn ang="0">
                    <a:pos x="T12" y="T13"/>
                  </a:cxn>
                </a:cxnLst>
                <a:rect l="0" t="0" r="r" b="b"/>
                <a:pathLst>
                  <a:path w="744" h="530">
                    <a:moveTo>
                      <a:pt x="0" y="158"/>
                    </a:moveTo>
                    <a:cubicBezTo>
                      <a:pt x="231" y="389"/>
                      <a:pt x="231" y="389"/>
                      <a:pt x="231" y="389"/>
                    </a:cubicBezTo>
                    <a:cubicBezTo>
                      <a:pt x="372" y="530"/>
                      <a:pt x="372" y="530"/>
                      <a:pt x="372" y="530"/>
                    </a:cubicBezTo>
                    <a:cubicBezTo>
                      <a:pt x="513" y="389"/>
                      <a:pt x="513" y="389"/>
                      <a:pt x="513" y="389"/>
                    </a:cubicBezTo>
                    <a:cubicBezTo>
                      <a:pt x="744" y="158"/>
                      <a:pt x="744" y="158"/>
                      <a:pt x="744" y="158"/>
                    </a:cubicBezTo>
                    <a:cubicBezTo>
                      <a:pt x="650" y="60"/>
                      <a:pt x="518" y="0"/>
                      <a:pt x="372" y="0"/>
                    </a:cubicBezTo>
                    <a:cubicBezTo>
                      <a:pt x="226" y="0"/>
                      <a:pt x="94" y="60"/>
                      <a:pt x="0" y="158"/>
                    </a:cubicBez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a:p>
            </p:txBody>
          </p:sp>
        </p:grpSp>
        <p:sp>
          <p:nvSpPr>
            <p:cNvPr id="194" name="TextBox 162"/>
            <p:cNvSpPr txBox="1">
              <a:spLocks noChangeArrowheads="1"/>
            </p:cNvSpPr>
            <p:nvPr/>
          </p:nvSpPr>
          <p:spPr bwMode="auto">
            <a:xfrm>
              <a:off x="6000350" y="5191901"/>
              <a:ext cx="1057675"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smtClean="0">
                  <a:solidFill>
                    <a:srgbClr val="FFFFFF"/>
                  </a:solidFill>
                  <a:ea typeface="MS PGothic" charset="0"/>
                  <a:cs typeface="MS PGothic" charset="0"/>
                  <a:sym typeface="Arial" pitchFamily="-65" charset="0"/>
                </a:rPr>
                <a:t>Wireless</a:t>
              </a:r>
              <a:endParaRPr lang="en-US" sz="1600" dirty="0">
                <a:solidFill>
                  <a:srgbClr val="FFFFFF"/>
                </a:solidFill>
                <a:ea typeface="MS PGothic" charset="0"/>
                <a:cs typeface="MS PGothic" charset="0"/>
                <a:sym typeface="Arial" pitchFamily="-65" charset="0"/>
              </a:endParaRPr>
            </a:p>
          </p:txBody>
        </p:sp>
      </p:grpSp>
      <p:grpSp>
        <p:nvGrpSpPr>
          <p:cNvPr id="27" name="Group 26"/>
          <p:cNvGrpSpPr/>
          <p:nvPr/>
        </p:nvGrpSpPr>
        <p:grpSpPr>
          <a:xfrm>
            <a:off x="4635614" y="4920823"/>
            <a:ext cx="1214096" cy="620345"/>
            <a:chOff x="3938930" y="4977973"/>
            <a:chExt cx="1214096" cy="620345"/>
          </a:xfrm>
        </p:grpSpPr>
        <p:sp>
          <p:nvSpPr>
            <p:cNvPr id="159" name="Freeform 45"/>
            <p:cNvSpPr>
              <a:spLocks noChangeAspect="1" noEditPoints="1"/>
            </p:cNvSpPr>
            <p:nvPr/>
          </p:nvSpPr>
          <p:spPr bwMode="auto">
            <a:xfrm>
              <a:off x="4379848" y="4977973"/>
              <a:ext cx="332258" cy="327146"/>
            </a:xfrm>
            <a:custGeom>
              <a:avLst/>
              <a:gdLst>
                <a:gd name="T0" fmla="*/ 1359 w 1716"/>
                <a:gd name="T1" fmla="*/ 162 h 1692"/>
                <a:gd name="T2" fmla="*/ 1068 w 1716"/>
                <a:gd name="T3" fmla="*/ 28 h 1692"/>
                <a:gd name="T4" fmla="*/ 225 w 1716"/>
                <a:gd name="T5" fmla="*/ 286 h 1692"/>
                <a:gd name="T6" fmla="*/ 48 w 1716"/>
                <a:gd name="T7" fmla="*/ 601 h 1692"/>
                <a:gd name="T8" fmla="*/ 357 w 1716"/>
                <a:gd name="T9" fmla="*/ 1527 h 1692"/>
                <a:gd name="T10" fmla="*/ 613 w 1716"/>
                <a:gd name="T11" fmla="*/ 1654 h 1692"/>
                <a:gd name="T12" fmla="*/ 1264 w 1716"/>
                <a:gd name="T13" fmla="*/ 1589 h 1692"/>
                <a:gd name="T14" fmla="*/ 1684 w 1716"/>
                <a:gd name="T15" fmla="*/ 1050 h 1692"/>
                <a:gd name="T16" fmla="*/ 1548 w 1716"/>
                <a:gd name="T17" fmla="*/ 470 h 1692"/>
                <a:gd name="T18" fmla="*/ 1489 w 1716"/>
                <a:gd name="T19" fmla="*/ 374 h 1692"/>
                <a:gd name="T20" fmla="*/ 1225 w 1716"/>
                <a:gd name="T21" fmla="*/ 657 h 1692"/>
                <a:gd name="T22" fmla="*/ 1454 w 1716"/>
                <a:gd name="T23" fmla="*/ 857 h 1692"/>
                <a:gd name="T24" fmla="*/ 901 w 1716"/>
                <a:gd name="T25" fmla="*/ 270 h 1692"/>
                <a:gd name="T26" fmla="*/ 776 w 1716"/>
                <a:gd name="T27" fmla="*/ 483 h 1692"/>
                <a:gd name="T28" fmla="*/ 500 w 1716"/>
                <a:gd name="T29" fmla="*/ 732 h 1692"/>
                <a:gd name="T30" fmla="*/ 585 w 1716"/>
                <a:gd name="T31" fmla="*/ 360 h 1692"/>
                <a:gd name="T32" fmla="*/ 884 w 1716"/>
                <a:gd name="T33" fmla="*/ 632 h 1692"/>
                <a:gd name="T34" fmla="*/ 961 w 1716"/>
                <a:gd name="T35" fmla="*/ 655 h 1692"/>
                <a:gd name="T36" fmla="*/ 876 w 1716"/>
                <a:gd name="T37" fmla="*/ 932 h 1692"/>
                <a:gd name="T38" fmla="*/ 1321 w 1716"/>
                <a:gd name="T39" fmla="*/ 524 h 1692"/>
                <a:gd name="T40" fmla="*/ 1151 w 1716"/>
                <a:gd name="T41" fmla="*/ 346 h 1692"/>
                <a:gd name="T42" fmla="*/ 1375 w 1716"/>
                <a:gd name="T43" fmla="*/ 449 h 1692"/>
                <a:gd name="T44" fmla="*/ 1326 w 1716"/>
                <a:gd name="T45" fmla="*/ 247 h 1692"/>
                <a:gd name="T46" fmla="*/ 1326 w 1716"/>
                <a:gd name="T47" fmla="*/ 247 h 1692"/>
                <a:gd name="T48" fmla="*/ 1123 w 1716"/>
                <a:gd name="T49" fmla="*/ 129 h 1692"/>
                <a:gd name="T50" fmla="*/ 1058 w 1716"/>
                <a:gd name="T51" fmla="*/ 337 h 1692"/>
                <a:gd name="T52" fmla="*/ 968 w 1716"/>
                <a:gd name="T53" fmla="*/ 90 h 1692"/>
                <a:gd name="T54" fmla="*/ 811 w 1716"/>
                <a:gd name="T55" fmla="*/ 90 h 1692"/>
                <a:gd name="T56" fmla="*/ 736 w 1716"/>
                <a:gd name="T57" fmla="*/ 124 h 1692"/>
                <a:gd name="T58" fmla="*/ 659 w 1716"/>
                <a:gd name="T59" fmla="*/ 215 h 1692"/>
                <a:gd name="T60" fmla="*/ 655 w 1716"/>
                <a:gd name="T61" fmla="*/ 226 h 1692"/>
                <a:gd name="T62" fmla="*/ 576 w 1716"/>
                <a:gd name="T63" fmla="*/ 137 h 1692"/>
                <a:gd name="T64" fmla="*/ 352 w 1716"/>
                <a:gd name="T65" fmla="*/ 333 h 1692"/>
                <a:gd name="T66" fmla="*/ 571 w 1716"/>
                <a:gd name="T67" fmla="*/ 234 h 1692"/>
                <a:gd name="T68" fmla="*/ 342 w 1716"/>
                <a:gd name="T69" fmla="*/ 383 h 1692"/>
                <a:gd name="T70" fmla="*/ 133 w 1716"/>
                <a:gd name="T71" fmla="*/ 597 h 1692"/>
                <a:gd name="T72" fmla="*/ 111 w 1716"/>
                <a:gd name="T73" fmla="*/ 763 h 1692"/>
                <a:gd name="T74" fmla="*/ 120 w 1716"/>
                <a:gd name="T75" fmla="*/ 1017 h 1692"/>
                <a:gd name="T76" fmla="*/ 355 w 1716"/>
                <a:gd name="T77" fmla="*/ 1078 h 1692"/>
                <a:gd name="T78" fmla="*/ 149 w 1716"/>
                <a:gd name="T79" fmla="*/ 895 h 1692"/>
                <a:gd name="T80" fmla="*/ 462 w 1716"/>
                <a:gd name="T81" fmla="*/ 806 h 1692"/>
                <a:gd name="T82" fmla="*/ 365 w 1716"/>
                <a:gd name="T83" fmla="*/ 1430 h 1692"/>
                <a:gd name="T84" fmla="*/ 599 w 1716"/>
                <a:gd name="T85" fmla="*/ 1564 h 1692"/>
                <a:gd name="T86" fmla="*/ 526 w 1716"/>
                <a:gd name="T87" fmla="*/ 858 h 1692"/>
                <a:gd name="T88" fmla="*/ 947 w 1716"/>
                <a:gd name="T89" fmla="*/ 1605 h 1692"/>
                <a:gd name="T90" fmla="*/ 947 w 1716"/>
                <a:gd name="T91" fmla="*/ 1605 h 1692"/>
                <a:gd name="T92" fmla="*/ 1074 w 1716"/>
                <a:gd name="T93" fmla="*/ 1293 h 1692"/>
                <a:gd name="T94" fmla="*/ 1373 w 1716"/>
                <a:gd name="T95" fmla="*/ 1415 h 1692"/>
                <a:gd name="T96" fmla="*/ 1381 w 1716"/>
                <a:gd name="T97" fmla="*/ 1396 h 1692"/>
                <a:gd name="T98" fmla="*/ 1268 w 1716"/>
                <a:gd name="T99" fmla="*/ 1352 h 1692"/>
                <a:gd name="T100" fmla="*/ 1215 w 1716"/>
                <a:gd name="T101" fmla="*/ 1033 h 1692"/>
                <a:gd name="T102" fmla="*/ 1463 w 1716"/>
                <a:gd name="T103" fmla="*/ 613 h 1692"/>
                <a:gd name="T104" fmla="*/ 1579 w 1716"/>
                <a:gd name="T105" fmla="*/ 655 h 1692"/>
                <a:gd name="T106" fmla="*/ 1522 w 1716"/>
                <a:gd name="T107" fmla="*/ 789 h 1692"/>
                <a:gd name="T108" fmla="*/ 1595 w 1716"/>
                <a:gd name="T109" fmla="*/ 1069 h 1692"/>
                <a:gd name="T110" fmla="*/ 1541 w 1716"/>
                <a:gd name="T111" fmla="*/ 890 h 1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16" h="1692">
                  <a:moveTo>
                    <a:pt x="1657" y="556"/>
                  </a:moveTo>
                  <a:cubicBezTo>
                    <a:pt x="1605" y="414"/>
                    <a:pt x="1514" y="287"/>
                    <a:pt x="1395" y="190"/>
                  </a:cubicBezTo>
                  <a:cubicBezTo>
                    <a:pt x="1389" y="187"/>
                    <a:pt x="1385" y="183"/>
                    <a:pt x="1380" y="179"/>
                  </a:cubicBezTo>
                  <a:cubicBezTo>
                    <a:pt x="1373" y="174"/>
                    <a:pt x="1366" y="168"/>
                    <a:pt x="1359" y="162"/>
                  </a:cubicBezTo>
                  <a:cubicBezTo>
                    <a:pt x="1295" y="117"/>
                    <a:pt x="1224" y="79"/>
                    <a:pt x="1146" y="52"/>
                  </a:cubicBezTo>
                  <a:cubicBezTo>
                    <a:pt x="1143" y="51"/>
                    <a:pt x="1140" y="50"/>
                    <a:pt x="1137" y="49"/>
                  </a:cubicBezTo>
                  <a:cubicBezTo>
                    <a:pt x="1127" y="45"/>
                    <a:pt x="1116" y="42"/>
                    <a:pt x="1106" y="38"/>
                  </a:cubicBezTo>
                  <a:cubicBezTo>
                    <a:pt x="1094" y="35"/>
                    <a:pt x="1082" y="31"/>
                    <a:pt x="1068" y="28"/>
                  </a:cubicBezTo>
                  <a:cubicBezTo>
                    <a:pt x="989" y="8"/>
                    <a:pt x="908" y="0"/>
                    <a:pt x="829" y="3"/>
                  </a:cubicBezTo>
                  <a:cubicBezTo>
                    <a:pt x="820" y="3"/>
                    <a:pt x="811" y="4"/>
                    <a:pt x="802" y="4"/>
                  </a:cubicBezTo>
                  <a:cubicBezTo>
                    <a:pt x="642" y="15"/>
                    <a:pt x="488" y="71"/>
                    <a:pt x="361" y="163"/>
                  </a:cubicBezTo>
                  <a:cubicBezTo>
                    <a:pt x="311" y="199"/>
                    <a:pt x="265" y="241"/>
                    <a:pt x="225" y="286"/>
                  </a:cubicBezTo>
                  <a:cubicBezTo>
                    <a:pt x="184" y="332"/>
                    <a:pt x="148" y="383"/>
                    <a:pt x="117" y="438"/>
                  </a:cubicBezTo>
                  <a:cubicBezTo>
                    <a:pt x="95" y="477"/>
                    <a:pt x="75" y="520"/>
                    <a:pt x="60" y="565"/>
                  </a:cubicBezTo>
                  <a:cubicBezTo>
                    <a:pt x="59" y="567"/>
                    <a:pt x="58" y="569"/>
                    <a:pt x="57" y="572"/>
                  </a:cubicBezTo>
                  <a:cubicBezTo>
                    <a:pt x="54" y="581"/>
                    <a:pt x="51" y="591"/>
                    <a:pt x="48" y="601"/>
                  </a:cubicBezTo>
                  <a:cubicBezTo>
                    <a:pt x="2" y="750"/>
                    <a:pt x="0" y="902"/>
                    <a:pt x="34" y="1044"/>
                  </a:cubicBezTo>
                  <a:cubicBezTo>
                    <a:pt x="52" y="1113"/>
                    <a:pt x="77" y="1180"/>
                    <a:pt x="111" y="1243"/>
                  </a:cubicBezTo>
                  <a:cubicBezTo>
                    <a:pt x="154" y="1325"/>
                    <a:pt x="212" y="1400"/>
                    <a:pt x="281" y="1464"/>
                  </a:cubicBezTo>
                  <a:cubicBezTo>
                    <a:pt x="305" y="1486"/>
                    <a:pt x="331" y="1507"/>
                    <a:pt x="357" y="1527"/>
                  </a:cubicBezTo>
                  <a:cubicBezTo>
                    <a:pt x="423" y="1574"/>
                    <a:pt x="496" y="1613"/>
                    <a:pt x="575" y="1641"/>
                  </a:cubicBezTo>
                  <a:cubicBezTo>
                    <a:pt x="578" y="1642"/>
                    <a:pt x="580" y="1643"/>
                    <a:pt x="584" y="1644"/>
                  </a:cubicBezTo>
                  <a:cubicBezTo>
                    <a:pt x="593" y="1647"/>
                    <a:pt x="603" y="1651"/>
                    <a:pt x="612" y="1653"/>
                  </a:cubicBezTo>
                  <a:cubicBezTo>
                    <a:pt x="613" y="1654"/>
                    <a:pt x="613" y="1654"/>
                    <a:pt x="613" y="1654"/>
                  </a:cubicBezTo>
                  <a:cubicBezTo>
                    <a:pt x="626" y="1658"/>
                    <a:pt x="640" y="1661"/>
                    <a:pt x="652" y="1664"/>
                  </a:cubicBezTo>
                  <a:cubicBezTo>
                    <a:pt x="735" y="1685"/>
                    <a:pt x="818" y="1692"/>
                    <a:pt x="899" y="1689"/>
                  </a:cubicBezTo>
                  <a:cubicBezTo>
                    <a:pt x="932" y="1687"/>
                    <a:pt x="965" y="1684"/>
                    <a:pt x="998" y="1679"/>
                  </a:cubicBezTo>
                  <a:cubicBezTo>
                    <a:pt x="1091" y="1664"/>
                    <a:pt x="1181" y="1632"/>
                    <a:pt x="1264" y="1589"/>
                  </a:cubicBezTo>
                  <a:cubicBezTo>
                    <a:pt x="1327" y="1555"/>
                    <a:pt x="1385" y="1513"/>
                    <a:pt x="1439" y="1464"/>
                  </a:cubicBezTo>
                  <a:cubicBezTo>
                    <a:pt x="1538" y="1373"/>
                    <a:pt x="1616" y="1257"/>
                    <a:pt x="1664" y="1120"/>
                  </a:cubicBezTo>
                  <a:cubicBezTo>
                    <a:pt x="1667" y="1111"/>
                    <a:pt x="1670" y="1101"/>
                    <a:pt x="1673" y="1091"/>
                  </a:cubicBezTo>
                  <a:cubicBezTo>
                    <a:pt x="1677" y="1078"/>
                    <a:pt x="1681" y="1064"/>
                    <a:pt x="1684" y="1050"/>
                  </a:cubicBezTo>
                  <a:cubicBezTo>
                    <a:pt x="1696" y="1001"/>
                    <a:pt x="1704" y="951"/>
                    <a:pt x="1707" y="901"/>
                  </a:cubicBezTo>
                  <a:cubicBezTo>
                    <a:pt x="1716" y="782"/>
                    <a:pt x="1697" y="664"/>
                    <a:pt x="1657" y="556"/>
                  </a:cubicBezTo>
                  <a:close/>
                  <a:moveTo>
                    <a:pt x="1489" y="374"/>
                  </a:moveTo>
                  <a:cubicBezTo>
                    <a:pt x="1513" y="405"/>
                    <a:pt x="1533" y="438"/>
                    <a:pt x="1548" y="470"/>
                  </a:cubicBezTo>
                  <a:cubicBezTo>
                    <a:pt x="1530" y="450"/>
                    <a:pt x="1511" y="430"/>
                    <a:pt x="1492" y="411"/>
                  </a:cubicBezTo>
                  <a:cubicBezTo>
                    <a:pt x="1484" y="399"/>
                    <a:pt x="1474" y="387"/>
                    <a:pt x="1465" y="376"/>
                  </a:cubicBezTo>
                  <a:cubicBezTo>
                    <a:pt x="1464" y="364"/>
                    <a:pt x="1462" y="351"/>
                    <a:pt x="1460" y="339"/>
                  </a:cubicBezTo>
                  <a:cubicBezTo>
                    <a:pt x="1470" y="350"/>
                    <a:pt x="1480" y="362"/>
                    <a:pt x="1489" y="374"/>
                  </a:cubicBezTo>
                  <a:close/>
                  <a:moveTo>
                    <a:pt x="1454" y="857"/>
                  </a:moveTo>
                  <a:cubicBezTo>
                    <a:pt x="1412" y="890"/>
                    <a:pt x="1360" y="915"/>
                    <a:pt x="1299" y="933"/>
                  </a:cubicBezTo>
                  <a:cubicBezTo>
                    <a:pt x="1276" y="941"/>
                    <a:pt x="1250" y="946"/>
                    <a:pt x="1225" y="951"/>
                  </a:cubicBezTo>
                  <a:cubicBezTo>
                    <a:pt x="1234" y="849"/>
                    <a:pt x="1234" y="751"/>
                    <a:pt x="1225" y="657"/>
                  </a:cubicBezTo>
                  <a:cubicBezTo>
                    <a:pt x="1232" y="656"/>
                    <a:pt x="1239" y="654"/>
                    <a:pt x="1245" y="652"/>
                  </a:cubicBezTo>
                  <a:cubicBezTo>
                    <a:pt x="1289" y="639"/>
                    <a:pt x="1329" y="620"/>
                    <a:pt x="1363" y="593"/>
                  </a:cubicBezTo>
                  <a:cubicBezTo>
                    <a:pt x="1373" y="610"/>
                    <a:pt x="1381" y="629"/>
                    <a:pt x="1389" y="647"/>
                  </a:cubicBezTo>
                  <a:cubicBezTo>
                    <a:pt x="1420" y="713"/>
                    <a:pt x="1442" y="784"/>
                    <a:pt x="1454" y="857"/>
                  </a:cubicBezTo>
                  <a:close/>
                  <a:moveTo>
                    <a:pt x="717" y="429"/>
                  </a:moveTo>
                  <a:cubicBezTo>
                    <a:pt x="712" y="423"/>
                    <a:pt x="707" y="416"/>
                    <a:pt x="703" y="411"/>
                  </a:cubicBezTo>
                  <a:cubicBezTo>
                    <a:pt x="682" y="383"/>
                    <a:pt x="666" y="353"/>
                    <a:pt x="658" y="325"/>
                  </a:cubicBezTo>
                  <a:cubicBezTo>
                    <a:pt x="736" y="293"/>
                    <a:pt x="818" y="275"/>
                    <a:pt x="901" y="270"/>
                  </a:cubicBezTo>
                  <a:cubicBezTo>
                    <a:pt x="837" y="313"/>
                    <a:pt x="776" y="366"/>
                    <a:pt x="717" y="429"/>
                  </a:cubicBezTo>
                  <a:close/>
                  <a:moveTo>
                    <a:pt x="981" y="315"/>
                  </a:moveTo>
                  <a:cubicBezTo>
                    <a:pt x="908" y="556"/>
                    <a:pt x="908" y="556"/>
                    <a:pt x="908" y="556"/>
                  </a:cubicBezTo>
                  <a:cubicBezTo>
                    <a:pt x="858" y="536"/>
                    <a:pt x="814" y="512"/>
                    <a:pt x="776" y="483"/>
                  </a:cubicBezTo>
                  <a:cubicBezTo>
                    <a:pt x="801" y="456"/>
                    <a:pt x="827" y="432"/>
                    <a:pt x="853" y="409"/>
                  </a:cubicBezTo>
                  <a:cubicBezTo>
                    <a:pt x="894" y="372"/>
                    <a:pt x="937" y="340"/>
                    <a:pt x="981" y="315"/>
                  </a:cubicBezTo>
                  <a:close/>
                  <a:moveTo>
                    <a:pt x="664" y="488"/>
                  </a:moveTo>
                  <a:cubicBezTo>
                    <a:pt x="604" y="561"/>
                    <a:pt x="550" y="643"/>
                    <a:pt x="500" y="732"/>
                  </a:cubicBezTo>
                  <a:cubicBezTo>
                    <a:pt x="475" y="709"/>
                    <a:pt x="453" y="685"/>
                    <a:pt x="433" y="659"/>
                  </a:cubicBezTo>
                  <a:cubicBezTo>
                    <a:pt x="400" y="617"/>
                    <a:pt x="376" y="573"/>
                    <a:pt x="361" y="528"/>
                  </a:cubicBezTo>
                  <a:cubicBezTo>
                    <a:pt x="420" y="466"/>
                    <a:pt x="487" y="413"/>
                    <a:pt x="560" y="372"/>
                  </a:cubicBezTo>
                  <a:cubicBezTo>
                    <a:pt x="568" y="368"/>
                    <a:pt x="576" y="364"/>
                    <a:pt x="585" y="360"/>
                  </a:cubicBezTo>
                  <a:cubicBezTo>
                    <a:pt x="596" y="394"/>
                    <a:pt x="615" y="429"/>
                    <a:pt x="639" y="460"/>
                  </a:cubicBezTo>
                  <a:cubicBezTo>
                    <a:pt x="647" y="470"/>
                    <a:pt x="655" y="479"/>
                    <a:pt x="664" y="488"/>
                  </a:cubicBezTo>
                  <a:close/>
                  <a:moveTo>
                    <a:pt x="724" y="543"/>
                  </a:moveTo>
                  <a:cubicBezTo>
                    <a:pt x="769" y="579"/>
                    <a:pt x="823" y="609"/>
                    <a:pt x="884" y="632"/>
                  </a:cubicBezTo>
                  <a:cubicBezTo>
                    <a:pt x="799" y="909"/>
                    <a:pt x="799" y="909"/>
                    <a:pt x="799" y="909"/>
                  </a:cubicBezTo>
                  <a:cubicBezTo>
                    <a:pt x="709" y="879"/>
                    <a:pt x="630" y="835"/>
                    <a:pt x="563" y="785"/>
                  </a:cubicBezTo>
                  <a:cubicBezTo>
                    <a:pt x="611" y="696"/>
                    <a:pt x="665" y="614"/>
                    <a:pt x="724" y="543"/>
                  </a:cubicBezTo>
                  <a:close/>
                  <a:moveTo>
                    <a:pt x="961" y="655"/>
                  </a:moveTo>
                  <a:cubicBezTo>
                    <a:pt x="1024" y="670"/>
                    <a:pt x="1087" y="674"/>
                    <a:pt x="1145" y="670"/>
                  </a:cubicBezTo>
                  <a:cubicBezTo>
                    <a:pt x="1146" y="679"/>
                    <a:pt x="1147" y="686"/>
                    <a:pt x="1147" y="694"/>
                  </a:cubicBezTo>
                  <a:cubicBezTo>
                    <a:pt x="1154" y="778"/>
                    <a:pt x="1152" y="867"/>
                    <a:pt x="1143" y="960"/>
                  </a:cubicBezTo>
                  <a:cubicBezTo>
                    <a:pt x="1059" y="965"/>
                    <a:pt x="968" y="956"/>
                    <a:pt x="876" y="932"/>
                  </a:cubicBezTo>
                  <a:cubicBezTo>
                    <a:pt x="961" y="655"/>
                    <a:pt x="961" y="655"/>
                    <a:pt x="961" y="655"/>
                  </a:cubicBezTo>
                  <a:cubicBezTo>
                    <a:pt x="961" y="655"/>
                    <a:pt x="961" y="655"/>
                    <a:pt x="961" y="655"/>
                  </a:cubicBezTo>
                  <a:close/>
                  <a:moveTo>
                    <a:pt x="1151" y="346"/>
                  </a:moveTo>
                  <a:cubicBezTo>
                    <a:pt x="1217" y="396"/>
                    <a:pt x="1274" y="456"/>
                    <a:pt x="1321" y="524"/>
                  </a:cubicBezTo>
                  <a:cubicBezTo>
                    <a:pt x="1295" y="546"/>
                    <a:pt x="1262" y="564"/>
                    <a:pt x="1223" y="575"/>
                  </a:cubicBezTo>
                  <a:cubicBezTo>
                    <a:pt x="1220" y="576"/>
                    <a:pt x="1218" y="577"/>
                    <a:pt x="1215" y="577"/>
                  </a:cubicBezTo>
                  <a:cubicBezTo>
                    <a:pt x="1210" y="552"/>
                    <a:pt x="1205" y="527"/>
                    <a:pt x="1200" y="503"/>
                  </a:cubicBezTo>
                  <a:cubicBezTo>
                    <a:pt x="1188" y="448"/>
                    <a:pt x="1171" y="395"/>
                    <a:pt x="1151" y="346"/>
                  </a:cubicBezTo>
                  <a:close/>
                  <a:moveTo>
                    <a:pt x="1382" y="423"/>
                  </a:moveTo>
                  <a:cubicBezTo>
                    <a:pt x="1381" y="430"/>
                    <a:pt x="1380" y="436"/>
                    <a:pt x="1378" y="441"/>
                  </a:cubicBezTo>
                  <a:cubicBezTo>
                    <a:pt x="1378" y="442"/>
                    <a:pt x="1377" y="444"/>
                    <a:pt x="1377" y="445"/>
                  </a:cubicBezTo>
                  <a:cubicBezTo>
                    <a:pt x="1377" y="446"/>
                    <a:pt x="1376" y="448"/>
                    <a:pt x="1375" y="449"/>
                  </a:cubicBezTo>
                  <a:cubicBezTo>
                    <a:pt x="1374" y="452"/>
                    <a:pt x="1373" y="455"/>
                    <a:pt x="1372" y="458"/>
                  </a:cubicBezTo>
                  <a:cubicBezTo>
                    <a:pt x="1347" y="423"/>
                    <a:pt x="1320" y="391"/>
                    <a:pt x="1290" y="362"/>
                  </a:cubicBezTo>
                  <a:cubicBezTo>
                    <a:pt x="1323" y="380"/>
                    <a:pt x="1354" y="400"/>
                    <a:pt x="1382" y="423"/>
                  </a:cubicBezTo>
                  <a:close/>
                  <a:moveTo>
                    <a:pt x="1326" y="247"/>
                  </a:moveTo>
                  <a:cubicBezTo>
                    <a:pt x="1328" y="249"/>
                    <a:pt x="1330" y="251"/>
                    <a:pt x="1331" y="254"/>
                  </a:cubicBezTo>
                  <a:cubicBezTo>
                    <a:pt x="1347" y="273"/>
                    <a:pt x="1359" y="293"/>
                    <a:pt x="1368" y="314"/>
                  </a:cubicBezTo>
                  <a:cubicBezTo>
                    <a:pt x="1320" y="283"/>
                    <a:pt x="1268" y="258"/>
                    <a:pt x="1213" y="238"/>
                  </a:cubicBezTo>
                  <a:cubicBezTo>
                    <a:pt x="1251" y="236"/>
                    <a:pt x="1289" y="239"/>
                    <a:pt x="1326" y="247"/>
                  </a:cubicBezTo>
                  <a:close/>
                  <a:moveTo>
                    <a:pt x="1123" y="129"/>
                  </a:moveTo>
                  <a:cubicBezTo>
                    <a:pt x="1147" y="138"/>
                    <a:pt x="1172" y="148"/>
                    <a:pt x="1195" y="159"/>
                  </a:cubicBezTo>
                  <a:cubicBezTo>
                    <a:pt x="1166" y="161"/>
                    <a:pt x="1137" y="166"/>
                    <a:pt x="1108" y="175"/>
                  </a:cubicBezTo>
                  <a:cubicBezTo>
                    <a:pt x="1123" y="129"/>
                    <a:pt x="1123" y="129"/>
                    <a:pt x="1123" y="129"/>
                  </a:cubicBezTo>
                  <a:cubicBezTo>
                    <a:pt x="1123" y="129"/>
                    <a:pt x="1123" y="129"/>
                    <a:pt x="1123" y="129"/>
                  </a:cubicBezTo>
                  <a:close/>
                  <a:moveTo>
                    <a:pt x="1135" y="590"/>
                  </a:moveTo>
                  <a:cubicBezTo>
                    <a:pt x="1088" y="594"/>
                    <a:pt x="1037" y="590"/>
                    <a:pt x="984" y="579"/>
                  </a:cubicBezTo>
                  <a:cubicBezTo>
                    <a:pt x="1058" y="337"/>
                    <a:pt x="1058" y="337"/>
                    <a:pt x="1058" y="337"/>
                  </a:cubicBezTo>
                  <a:cubicBezTo>
                    <a:pt x="1094" y="410"/>
                    <a:pt x="1119" y="496"/>
                    <a:pt x="1135" y="590"/>
                  </a:cubicBezTo>
                  <a:close/>
                  <a:moveTo>
                    <a:pt x="1045" y="105"/>
                  </a:moveTo>
                  <a:cubicBezTo>
                    <a:pt x="1031" y="150"/>
                    <a:pt x="1031" y="150"/>
                    <a:pt x="1031" y="150"/>
                  </a:cubicBezTo>
                  <a:cubicBezTo>
                    <a:pt x="1012" y="129"/>
                    <a:pt x="991" y="109"/>
                    <a:pt x="968" y="90"/>
                  </a:cubicBezTo>
                  <a:cubicBezTo>
                    <a:pt x="994" y="94"/>
                    <a:pt x="1019" y="98"/>
                    <a:pt x="1045" y="105"/>
                  </a:cubicBezTo>
                  <a:close/>
                  <a:moveTo>
                    <a:pt x="809" y="90"/>
                  </a:moveTo>
                  <a:cubicBezTo>
                    <a:pt x="810" y="91"/>
                    <a:pt x="810" y="91"/>
                    <a:pt x="811" y="91"/>
                  </a:cubicBezTo>
                  <a:cubicBezTo>
                    <a:pt x="811" y="90"/>
                    <a:pt x="811" y="90"/>
                    <a:pt x="811" y="90"/>
                  </a:cubicBezTo>
                  <a:cubicBezTo>
                    <a:pt x="811" y="90"/>
                    <a:pt x="811" y="90"/>
                    <a:pt x="811" y="90"/>
                  </a:cubicBezTo>
                  <a:cubicBezTo>
                    <a:pt x="811" y="91"/>
                    <a:pt x="811" y="91"/>
                    <a:pt x="811" y="91"/>
                  </a:cubicBezTo>
                  <a:cubicBezTo>
                    <a:pt x="845" y="104"/>
                    <a:pt x="879" y="123"/>
                    <a:pt x="909" y="146"/>
                  </a:cubicBezTo>
                  <a:cubicBezTo>
                    <a:pt x="851" y="132"/>
                    <a:pt x="793" y="125"/>
                    <a:pt x="736" y="124"/>
                  </a:cubicBezTo>
                  <a:cubicBezTo>
                    <a:pt x="757" y="111"/>
                    <a:pt x="781" y="99"/>
                    <a:pt x="809" y="90"/>
                  </a:cubicBezTo>
                  <a:close/>
                  <a:moveTo>
                    <a:pt x="655" y="226"/>
                  </a:moveTo>
                  <a:cubicBezTo>
                    <a:pt x="656" y="225"/>
                    <a:pt x="656" y="224"/>
                    <a:pt x="656" y="223"/>
                  </a:cubicBezTo>
                  <a:cubicBezTo>
                    <a:pt x="657" y="221"/>
                    <a:pt x="658" y="218"/>
                    <a:pt x="659" y="215"/>
                  </a:cubicBezTo>
                  <a:cubicBezTo>
                    <a:pt x="660" y="212"/>
                    <a:pt x="661" y="209"/>
                    <a:pt x="662" y="206"/>
                  </a:cubicBezTo>
                  <a:cubicBezTo>
                    <a:pt x="700" y="203"/>
                    <a:pt x="738" y="203"/>
                    <a:pt x="777" y="206"/>
                  </a:cubicBezTo>
                  <a:cubicBezTo>
                    <a:pt x="734" y="214"/>
                    <a:pt x="693" y="226"/>
                    <a:pt x="652" y="242"/>
                  </a:cubicBezTo>
                  <a:cubicBezTo>
                    <a:pt x="653" y="237"/>
                    <a:pt x="654" y="231"/>
                    <a:pt x="655" y="226"/>
                  </a:cubicBezTo>
                  <a:close/>
                  <a:moveTo>
                    <a:pt x="622" y="99"/>
                  </a:moveTo>
                  <a:cubicBezTo>
                    <a:pt x="630" y="97"/>
                    <a:pt x="638" y="95"/>
                    <a:pt x="646" y="93"/>
                  </a:cubicBezTo>
                  <a:cubicBezTo>
                    <a:pt x="637" y="101"/>
                    <a:pt x="629" y="111"/>
                    <a:pt x="621" y="121"/>
                  </a:cubicBezTo>
                  <a:cubicBezTo>
                    <a:pt x="606" y="126"/>
                    <a:pt x="591" y="131"/>
                    <a:pt x="576" y="137"/>
                  </a:cubicBezTo>
                  <a:cubicBezTo>
                    <a:pt x="550" y="142"/>
                    <a:pt x="523" y="148"/>
                    <a:pt x="498" y="155"/>
                  </a:cubicBezTo>
                  <a:cubicBezTo>
                    <a:pt x="533" y="132"/>
                    <a:pt x="575" y="114"/>
                    <a:pt x="622" y="99"/>
                  </a:cubicBezTo>
                  <a:close/>
                  <a:moveTo>
                    <a:pt x="342" y="383"/>
                  </a:moveTo>
                  <a:cubicBezTo>
                    <a:pt x="344" y="367"/>
                    <a:pt x="348" y="349"/>
                    <a:pt x="352" y="333"/>
                  </a:cubicBezTo>
                  <a:cubicBezTo>
                    <a:pt x="354" y="328"/>
                    <a:pt x="355" y="324"/>
                    <a:pt x="357" y="319"/>
                  </a:cubicBezTo>
                  <a:cubicBezTo>
                    <a:pt x="361" y="310"/>
                    <a:pt x="365" y="301"/>
                    <a:pt x="370" y="291"/>
                  </a:cubicBezTo>
                  <a:cubicBezTo>
                    <a:pt x="434" y="258"/>
                    <a:pt x="504" y="234"/>
                    <a:pt x="574" y="219"/>
                  </a:cubicBezTo>
                  <a:cubicBezTo>
                    <a:pt x="573" y="223"/>
                    <a:pt x="572" y="228"/>
                    <a:pt x="571" y="234"/>
                  </a:cubicBezTo>
                  <a:cubicBezTo>
                    <a:pt x="569" y="248"/>
                    <a:pt x="568" y="262"/>
                    <a:pt x="569" y="277"/>
                  </a:cubicBezTo>
                  <a:cubicBezTo>
                    <a:pt x="553" y="285"/>
                    <a:pt x="536" y="293"/>
                    <a:pt x="520" y="303"/>
                  </a:cubicBezTo>
                  <a:cubicBezTo>
                    <a:pt x="457" y="338"/>
                    <a:pt x="396" y="383"/>
                    <a:pt x="341" y="435"/>
                  </a:cubicBezTo>
                  <a:cubicBezTo>
                    <a:pt x="340" y="417"/>
                    <a:pt x="340" y="400"/>
                    <a:pt x="342" y="383"/>
                  </a:cubicBezTo>
                  <a:close/>
                  <a:moveTo>
                    <a:pt x="124" y="625"/>
                  </a:moveTo>
                  <a:cubicBezTo>
                    <a:pt x="124" y="625"/>
                    <a:pt x="124" y="625"/>
                    <a:pt x="124" y="625"/>
                  </a:cubicBezTo>
                  <a:cubicBezTo>
                    <a:pt x="125" y="624"/>
                    <a:pt x="125" y="624"/>
                    <a:pt x="125" y="624"/>
                  </a:cubicBezTo>
                  <a:cubicBezTo>
                    <a:pt x="127" y="614"/>
                    <a:pt x="130" y="606"/>
                    <a:pt x="133" y="597"/>
                  </a:cubicBezTo>
                  <a:cubicBezTo>
                    <a:pt x="163" y="510"/>
                    <a:pt x="208" y="432"/>
                    <a:pt x="263" y="365"/>
                  </a:cubicBezTo>
                  <a:cubicBezTo>
                    <a:pt x="260" y="388"/>
                    <a:pt x="259" y="411"/>
                    <a:pt x="260" y="435"/>
                  </a:cubicBezTo>
                  <a:cubicBezTo>
                    <a:pt x="261" y="459"/>
                    <a:pt x="265" y="483"/>
                    <a:pt x="271" y="508"/>
                  </a:cubicBezTo>
                  <a:cubicBezTo>
                    <a:pt x="206" y="582"/>
                    <a:pt x="153" y="668"/>
                    <a:pt x="111" y="763"/>
                  </a:cubicBezTo>
                  <a:cubicBezTo>
                    <a:pt x="107" y="716"/>
                    <a:pt x="111" y="669"/>
                    <a:pt x="124" y="625"/>
                  </a:cubicBezTo>
                  <a:close/>
                  <a:moveTo>
                    <a:pt x="292" y="1361"/>
                  </a:moveTo>
                  <a:cubicBezTo>
                    <a:pt x="208" y="1270"/>
                    <a:pt x="148" y="1159"/>
                    <a:pt x="116" y="1039"/>
                  </a:cubicBezTo>
                  <a:cubicBezTo>
                    <a:pt x="117" y="1031"/>
                    <a:pt x="118" y="1024"/>
                    <a:pt x="120" y="1017"/>
                  </a:cubicBezTo>
                  <a:cubicBezTo>
                    <a:pt x="131" y="1035"/>
                    <a:pt x="144" y="1052"/>
                    <a:pt x="158" y="1071"/>
                  </a:cubicBezTo>
                  <a:cubicBezTo>
                    <a:pt x="201" y="1126"/>
                    <a:pt x="255" y="1180"/>
                    <a:pt x="317" y="1228"/>
                  </a:cubicBezTo>
                  <a:cubicBezTo>
                    <a:pt x="306" y="1273"/>
                    <a:pt x="299" y="1318"/>
                    <a:pt x="292" y="1361"/>
                  </a:cubicBezTo>
                  <a:close/>
                  <a:moveTo>
                    <a:pt x="355" y="1078"/>
                  </a:moveTo>
                  <a:cubicBezTo>
                    <a:pt x="349" y="1099"/>
                    <a:pt x="343" y="1120"/>
                    <a:pt x="338" y="1142"/>
                  </a:cubicBezTo>
                  <a:cubicBezTo>
                    <a:pt x="293" y="1104"/>
                    <a:pt x="254" y="1064"/>
                    <a:pt x="221" y="1022"/>
                  </a:cubicBezTo>
                  <a:cubicBezTo>
                    <a:pt x="191" y="981"/>
                    <a:pt x="166" y="940"/>
                    <a:pt x="148" y="898"/>
                  </a:cubicBezTo>
                  <a:cubicBezTo>
                    <a:pt x="148" y="897"/>
                    <a:pt x="148" y="896"/>
                    <a:pt x="149" y="895"/>
                  </a:cubicBezTo>
                  <a:cubicBezTo>
                    <a:pt x="152" y="885"/>
                    <a:pt x="155" y="875"/>
                    <a:pt x="158" y="864"/>
                  </a:cubicBezTo>
                  <a:cubicBezTo>
                    <a:pt x="193" y="765"/>
                    <a:pt x="242" y="675"/>
                    <a:pt x="301" y="597"/>
                  </a:cubicBezTo>
                  <a:cubicBezTo>
                    <a:pt x="319" y="636"/>
                    <a:pt x="342" y="672"/>
                    <a:pt x="369" y="708"/>
                  </a:cubicBezTo>
                  <a:cubicBezTo>
                    <a:pt x="395" y="743"/>
                    <a:pt x="427" y="776"/>
                    <a:pt x="462" y="806"/>
                  </a:cubicBezTo>
                  <a:cubicBezTo>
                    <a:pt x="427" y="880"/>
                    <a:pt x="395" y="957"/>
                    <a:pt x="369" y="1038"/>
                  </a:cubicBezTo>
                  <a:cubicBezTo>
                    <a:pt x="365" y="1051"/>
                    <a:pt x="360" y="1065"/>
                    <a:pt x="355" y="1078"/>
                  </a:cubicBezTo>
                  <a:close/>
                  <a:moveTo>
                    <a:pt x="599" y="1564"/>
                  </a:moveTo>
                  <a:cubicBezTo>
                    <a:pt x="511" y="1533"/>
                    <a:pt x="432" y="1487"/>
                    <a:pt x="365" y="1430"/>
                  </a:cubicBezTo>
                  <a:cubicBezTo>
                    <a:pt x="371" y="1381"/>
                    <a:pt x="378" y="1330"/>
                    <a:pt x="388" y="1279"/>
                  </a:cubicBezTo>
                  <a:cubicBezTo>
                    <a:pt x="466" y="1329"/>
                    <a:pt x="553" y="1371"/>
                    <a:pt x="648" y="1404"/>
                  </a:cubicBezTo>
                  <a:cubicBezTo>
                    <a:pt x="599" y="1564"/>
                    <a:pt x="599" y="1564"/>
                    <a:pt x="599" y="1564"/>
                  </a:cubicBezTo>
                  <a:cubicBezTo>
                    <a:pt x="599" y="1564"/>
                    <a:pt x="599" y="1564"/>
                    <a:pt x="599" y="1564"/>
                  </a:cubicBezTo>
                  <a:close/>
                  <a:moveTo>
                    <a:pt x="408" y="1195"/>
                  </a:moveTo>
                  <a:cubicBezTo>
                    <a:pt x="415" y="1164"/>
                    <a:pt x="423" y="1133"/>
                    <a:pt x="433" y="1101"/>
                  </a:cubicBezTo>
                  <a:cubicBezTo>
                    <a:pt x="437" y="1089"/>
                    <a:pt x="441" y="1076"/>
                    <a:pt x="445" y="1063"/>
                  </a:cubicBezTo>
                  <a:cubicBezTo>
                    <a:pt x="469" y="991"/>
                    <a:pt x="497" y="922"/>
                    <a:pt x="526" y="858"/>
                  </a:cubicBezTo>
                  <a:cubicBezTo>
                    <a:pt x="599" y="910"/>
                    <a:pt x="683" y="954"/>
                    <a:pt x="776" y="986"/>
                  </a:cubicBezTo>
                  <a:cubicBezTo>
                    <a:pt x="671" y="1327"/>
                    <a:pt x="671" y="1327"/>
                    <a:pt x="671" y="1327"/>
                  </a:cubicBezTo>
                  <a:cubicBezTo>
                    <a:pt x="572" y="1293"/>
                    <a:pt x="483" y="1247"/>
                    <a:pt x="408" y="1195"/>
                  </a:cubicBezTo>
                  <a:close/>
                  <a:moveTo>
                    <a:pt x="947" y="1605"/>
                  </a:moveTo>
                  <a:cubicBezTo>
                    <a:pt x="858" y="1615"/>
                    <a:pt x="767" y="1610"/>
                    <a:pt x="676" y="1588"/>
                  </a:cubicBezTo>
                  <a:cubicBezTo>
                    <a:pt x="726" y="1427"/>
                    <a:pt x="726" y="1427"/>
                    <a:pt x="726" y="1427"/>
                  </a:cubicBezTo>
                  <a:cubicBezTo>
                    <a:pt x="823" y="1453"/>
                    <a:pt x="919" y="1466"/>
                    <a:pt x="1012" y="1467"/>
                  </a:cubicBezTo>
                  <a:cubicBezTo>
                    <a:pt x="992" y="1515"/>
                    <a:pt x="970" y="1561"/>
                    <a:pt x="947" y="1605"/>
                  </a:cubicBezTo>
                  <a:close/>
                  <a:moveTo>
                    <a:pt x="748" y="1350"/>
                  </a:moveTo>
                  <a:cubicBezTo>
                    <a:pt x="853" y="1010"/>
                    <a:pt x="853" y="1010"/>
                    <a:pt x="853" y="1010"/>
                  </a:cubicBezTo>
                  <a:cubicBezTo>
                    <a:pt x="949" y="1034"/>
                    <a:pt x="1043" y="1044"/>
                    <a:pt x="1133" y="1040"/>
                  </a:cubicBezTo>
                  <a:cubicBezTo>
                    <a:pt x="1119" y="1123"/>
                    <a:pt x="1100" y="1208"/>
                    <a:pt x="1074" y="1293"/>
                  </a:cubicBezTo>
                  <a:cubicBezTo>
                    <a:pt x="1070" y="1306"/>
                    <a:pt x="1066" y="1320"/>
                    <a:pt x="1062" y="1332"/>
                  </a:cubicBezTo>
                  <a:cubicBezTo>
                    <a:pt x="1056" y="1350"/>
                    <a:pt x="1050" y="1368"/>
                    <a:pt x="1043" y="1387"/>
                  </a:cubicBezTo>
                  <a:cubicBezTo>
                    <a:pt x="950" y="1389"/>
                    <a:pt x="849" y="1376"/>
                    <a:pt x="748" y="1350"/>
                  </a:cubicBezTo>
                  <a:close/>
                  <a:moveTo>
                    <a:pt x="1373" y="1415"/>
                  </a:moveTo>
                  <a:cubicBezTo>
                    <a:pt x="1279" y="1498"/>
                    <a:pt x="1166" y="1557"/>
                    <a:pt x="1046" y="1587"/>
                  </a:cubicBezTo>
                  <a:cubicBezTo>
                    <a:pt x="1065" y="1547"/>
                    <a:pt x="1084" y="1506"/>
                    <a:pt x="1100" y="1464"/>
                  </a:cubicBezTo>
                  <a:cubicBezTo>
                    <a:pt x="1167" y="1459"/>
                    <a:pt x="1231" y="1448"/>
                    <a:pt x="1291" y="1429"/>
                  </a:cubicBezTo>
                  <a:cubicBezTo>
                    <a:pt x="1323" y="1420"/>
                    <a:pt x="1353" y="1409"/>
                    <a:pt x="1381" y="1396"/>
                  </a:cubicBezTo>
                  <a:cubicBezTo>
                    <a:pt x="1378" y="1403"/>
                    <a:pt x="1376" y="1409"/>
                    <a:pt x="1373" y="1415"/>
                  </a:cubicBezTo>
                  <a:close/>
                  <a:moveTo>
                    <a:pt x="1426" y="1280"/>
                  </a:moveTo>
                  <a:cubicBezTo>
                    <a:pt x="1425" y="1280"/>
                    <a:pt x="1425" y="1281"/>
                    <a:pt x="1425" y="1282"/>
                  </a:cubicBezTo>
                  <a:cubicBezTo>
                    <a:pt x="1379" y="1311"/>
                    <a:pt x="1327" y="1335"/>
                    <a:pt x="1268" y="1352"/>
                  </a:cubicBezTo>
                  <a:cubicBezTo>
                    <a:pt x="1225" y="1365"/>
                    <a:pt x="1179" y="1374"/>
                    <a:pt x="1131" y="1381"/>
                  </a:cubicBezTo>
                  <a:cubicBezTo>
                    <a:pt x="1134" y="1372"/>
                    <a:pt x="1136" y="1365"/>
                    <a:pt x="1139" y="1357"/>
                  </a:cubicBezTo>
                  <a:cubicBezTo>
                    <a:pt x="1143" y="1344"/>
                    <a:pt x="1147" y="1331"/>
                    <a:pt x="1151" y="1317"/>
                  </a:cubicBezTo>
                  <a:cubicBezTo>
                    <a:pt x="1181" y="1221"/>
                    <a:pt x="1201" y="1126"/>
                    <a:pt x="1215" y="1033"/>
                  </a:cubicBezTo>
                  <a:cubicBezTo>
                    <a:pt x="1252" y="1028"/>
                    <a:pt x="1288" y="1020"/>
                    <a:pt x="1323" y="1010"/>
                  </a:cubicBezTo>
                  <a:cubicBezTo>
                    <a:pt x="1374" y="994"/>
                    <a:pt x="1422" y="974"/>
                    <a:pt x="1465" y="948"/>
                  </a:cubicBezTo>
                  <a:cubicBezTo>
                    <a:pt x="1472" y="1055"/>
                    <a:pt x="1460" y="1168"/>
                    <a:pt x="1426" y="1280"/>
                  </a:cubicBezTo>
                  <a:close/>
                  <a:moveTo>
                    <a:pt x="1463" y="613"/>
                  </a:moveTo>
                  <a:cubicBezTo>
                    <a:pt x="1451" y="586"/>
                    <a:pt x="1437" y="560"/>
                    <a:pt x="1421" y="533"/>
                  </a:cubicBezTo>
                  <a:cubicBezTo>
                    <a:pt x="1429" y="522"/>
                    <a:pt x="1437" y="510"/>
                    <a:pt x="1443" y="497"/>
                  </a:cubicBezTo>
                  <a:cubicBezTo>
                    <a:pt x="1446" y="492"/>
                    <a:pt x="1448" y="487"/>
                    <a:pt x="1449" y="482"/>
                  </a:cubicBezTo>
                  <a:cubicBezTo>
                    <a:pt x="1500" y="533"/>
                    <a:pt x="1544" y="591"/>
                    <a:pt x="1579" y="655"/>
                  </a:cubicBezTo>
                  <a:cubicBezTo>
                    <a:pt x="1577" y="670"/>
                    <a:pt x="1574" y="685"/>
                    <a:pt x="1569" y="700"/>
                  </a:cubicBezTo>
                  <a:cubicBezTo>
                    <a:pt x="1567" y="705"/>
                    <a:pt x="1566" y="709"/>
                    <a:pt x="1564" y="714"/>
                  </a:cubicBezTo>
                  <a:cubicBezTo>
                    <a:pt x="1560" y="725"/>
                    <a:pt x="1555" y="736"/>
                    <a:pt x="1549" y="748"/>
                  </a:cubicBezTo>
                  <a:cubicBezTo>
                    <a:pt x="1542" y="763"/>
                    <a:pt x="1533" y="776"/>
                    <a:pt x="1522" y="789"/>
                  </a:cubicBezTo>
                  <a:cubicBezTo>
                    <a:pt x="1509" y="728"/>
                    <a:pt x="1489" y="669"/>
                    <a:pt x="1463" y="613"/>
                  </a:cubicBezTo>
                  <a:close/>
                  <a:moveTo>
                    <a:pt x="1596" y="1068"/>
                  </a:moveTo>
                  <a:cubicBezTo>
                    <a:pt x="1593" y="1077"/>
                    <a:pt x="1590" y="1086"/>
                    <a:pt x="1587" y="1095"/>
                  </a:cubicBezTo>
                  <a:cubicBezTo>
                    <a:pt x="1590" y="1086"/>
                    <a:pt x="1593" y="1078"/>
                    <a:pt x="1595" y="1069"/>
                  </a:cubicBezTo>
                  <a:cubicBezTo>
                    <a:pt x="1595" y="1069"/>
                    <a:pt x="1595" y="1069"/>
                    <a:pt x="1595" y="1069"/>
                  </a:cubicBezTo>
                  <a:cubicBezTo>
                    <a:pt x="1594" y="1075"/>
                    <a:pt x="1592" y="1080"/>
                    <a:pt x="1590" y="1086"/>
                  </a:cubicBezTo>
                  <a:cubicBezTo>
                    <a:pt x="1577" y="1123"/>
                    <a:pt x="1556" y="1157"/>
                    <a:pt x="1531" y="1188"/>
                  </a:cubicBezTo>
                  <a:cubicBezTo>
                    <a:pt x="1549" y="1088"/>
                    <a:pt x="1552" y="987"/>
                    <a:pt x="1541" y="890"/>
                  </a:cubicBezTo>
                  <a:cubicBezTo>
                    <a:pt x="1558" y="874"/>
                    <a:pt x="1575" y="855"/>
                    <a:pt x="1589" y="836"/>
                  </a:cubicBezTo>
                  <a:cubicBezTo>
                    <a:pt x="1603" y="818"/>
                    <a:pt x="1616" y="797"/>
                    <a:pt x="1626" y="776"/>
                  </a:cubicBezTo>
                  <a:cubicBezTo>
                    <a:pt x="1635" y="872"/>
                    <a:pt x="1626" y="970"/>
                    <a:pt x="1596" y="1068"/>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dirty="0"/>
            </a:p>
          </p:txBody>
        </p:sp>
        <p:sp>
          <p:nvSpPr>
            <p:cNvPr id="203" name="TextBox 162"/>
            <p:cNvSpPr txBox="1">
              <a:spLocks noChangeArrowheads="1"/>
            </p:cNvSpPr>
            <p:nvPr/>
          </p:nvSpPr>
          <p:spPr bwMode="auto">
            <a:xfrm>
              <a:off x="3938930" y="5361023"/>
              <a:ext cx="1214096"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err="1">
                  <a:solidFill>
                    <a:srgbClr val="FFFFFF"/>
                  </a:solidFill>
                  <a:ea typeface="MS PGothic" charset="0"/>
                  <a:cs typeface="MS PGothic" charset="0"/>
                  <a:sym typeface="Arial" pitchFamily="-65" charset="0"/>
                </a:rPr>
                <a:t>NCS</a:t>
              </a:r>
              <a:r>
                <a:rPr lang="en-US" sz="1600" dirty="0">
                  <a:solidFill>
                    <a:srgbClr val="FFFFFF"/>
                  </a:solidFill>
                  <a:ea typeface="MS PGothic" charset="0"/>
                  <a:cs typeface="MS PGothic" charset="0"/>
                  <a:sym typeface="Arial" pitchFamily="-65" charset="0"/>
                </a:rPr>
                <a:t> Prime</a:t>
              </a:r>
            </a:p>
          </p:txBody>
        </p:sp>
      </p:grpSp>
      <p:grpSp>
        <p:nvGrpSpPr>
          <p:cNvPr id="28" name="Group 27"/>
          <p:cNvGrpSpPr/>
          <p:nvPr/>
        </p:nvGrpSpPr>
        <p:grpSpPr>
          <a:xfrm>
            <a:off x="6082408" y="4884742"/>
            <a:ext cx="1151656" cy="656426"/>
            <a:chOff x="5675702" y="4941892"/>
            <a:chExt cx="1151656" cy="656426"/>
          </a:xfrm>
        </p:grpSpPr>
        <p:sp>
          <p:nvSpPr>
            <p:cNvPr id="222" name="TextBox 162"/>
            <p:cNvSpPr txBox="1">
              <a:spLocks noChangeArrowheads="1"/>
            </p:cNvSpPr>
            <p:nvPr/>
          </p:nvSpPr>
          <p:spPr bwMode="auto">
            <a:xfrm>
              <a:off x="5675702" y="5361023"/>
              <a:ext cx="1151656" cy="237295"/>
            </a:xfrm>
            <a:prstGeom prst="rect">
              <a:avLst/>
            </a:prstGeom>
            <a:noFill/>
            <a:ln w="9525">
              <a:noFill/>
              <a:miter lim="800000"/>
              <a:headEnd/>
              <a:tailEnd/>
            </a:ln>
            <a:effectLst/>
          </p:spPr>
          <p:txBody>
            <a:bodyPr wrap="square" tIns="72000" bIns="36000" anchor="ctr">
              <a:prstTxWarp prst="textNoShape">
                <a:avLst/>
              </a:prstTxWarp>
              <a:spAutoFit/>
            </a:bodyPr>
            <a:lstStyle/>
            <a:p>
              <a:pPr algn="ctr">
                <a:lnSpc>
                  <a:spcPts val="1000"/>
                </a:lnSpc>
                <a:spcBef>
                  <a:spcPct val="40000"/>
                </a:spcBef>
                <a:buClr>
                  <a:srgbClr val="59B7D9"/>
                </a:buClr>
                <a:buSzPct val="100000"/>
                <a:buFont typeface="Wingdings" pitchFamily="-65" charset="2"/>
                <a:buNone/>
              </a:pPr>
              <a:r>
                <a:rPr lang="en-US" sz="1600" dirty="0">
                  <a:solidFill>
                    <a:srgbClr val="FFFFFF"/>
                  </a:solidFill>
                  <a:ea typeface="MS PGothic" charset="0"/>
                  <a:cs typeface="MS PGothic" charset="0"/>
                  <a:sym typeface="Arial" pitchFamily="-65" charset="0"/>
                </a:rPr>
                <a:t>Switching</a:t>
              </a:r>
            </a:p>
          </p:txBody>
        </p:sp>
        <p:grpSp>
          <p:nvGrpSpPr>
            <p:cNvPr id="175" name="Group 174"/>
            <p:cNvGrpSpPr/>
            <p:nvPr/>
          </p:nvGrpSpPr>
          <p:grpSpPr>
            <a:xfrm>
              <a:off x="6068234" y="4941892"/>
              <a:ext cx="366590" cy="366897"/>
              <a:chOff x="6625352" y="5175724"/>
              <a:chExt cx="492997" cy="493411"/>
            </a:xfrm>
          </p:grpSpPr>
          <p:sp>
            <p:nvSpPr>
              <p:cNvPr id="170" name="Freeform 7"/>
              <p:cNvSpPr>
                <a:spLocks noEditPoints="1"/>
              </p:cNvSpPr>
              <p:nvPr/>
            </p:nvSpPr>
            <p:spPr bwMode="auto">
              <a:xfrm>
                <a:off x="6767923" y="5238514"/>
                <a:ext cx="227366" cy="430621"/>
              </a:xfrm>
              <a:custGeom>
                <a:avLst/>
                <a:gdLst/>
                <a:ahLst/>
                <a:cxnLst>
                  <a:cxn ang="0">
                    <a:pos x="153" y="0"/>
                  </a:cxn>
                  <a:cxn ang="0">
                    <a:pos x="14" y="0"/>
                  </a:cxn>
                  <a:cxn ang="0">
                    <a:pos x="0" y="14"/>
                  </a:cxn>
                  <a:cxn ang="0">
                    <a:pos x="0" y="370"/>
                  </a:cxn>
                  <a:cxn ang="0">
                    <a:pos x="14" y="384"/>
                  </a:cxn>
                  <a:cxn ang="0">
                    <a:pos x="153" y="384"/>
                  </a:cxn>
                  <a:cxn ang="0">
                    <a:pos x="167" y="370"/>
                  </a:cxn>
                  <a:cxn ang="0">
                    <a:pos x="167" y="14"/>
                  </a:cxn>
                  <a:cxn ang="0">
                    <a:pos x="153" y="0"/>
                  </a:cxn>
                  <a:cxn ang="0">
                    <a:pos x="135" y="340"/>
                  </a:cxn>
                  <a:cxn ang="0">
                    <a:pos x="121" y="354"/>
                  </a:cxn>
                  <a:cxn ang="0">
                    <a:pos x="42" y="354"/>
                  </a:cxn>
                  <a:cxn ang="0">
                    <a:pos x="28" y="340"/>
                  </a:cxn>
                  <a:cxn ang="0">
                    <a:pos x="28" y="245"/>
                  </a:cxn>
                  <a:cxn ang="0">
                    <a:pos x="42" y="231"/>
                  </a:cxn>
                  <a:cxn ang="0">
                    <a:pos x="121" y="231"/>
                  </a:cxn>
                  <a:cxn ang="0">
                    <a:pos x="135" y="245"/>
                  </a:cxn>
                  <a:cxn ang="0">
                    <a:pos x="135" y="340"/>
                  </a:cxn>
                  <a:cxn ang="0">
                    <a:pos x="121" y="215"/>
                  </a:cxn>
                  <a:cxn ang="0">
                    <a:pos x="42" y="215"/>
                  </a:cxn>
                  <a:cxn ang="0">
                    <a:pos x="28" y="202"/>
                  </a:cxn>
                  <a:cxn ang="0">
                    <a:pos x="42" y="188"/>
                  </a:cxn>
                  <a:cxn ang="0">
                    <a:pos x="121" y="188"/>
                  </a:cxn>
                  <a:cxn ang="0">
                    <a:pos x="135" y="202"/>
                  </a:cxn>
                  <a:cxn ang="0">
                    <a:pos x="121" y="215"/>
                  </a:cxn>
                  <a:cxn ang="0">
                    <a:pos x="121" y="175"/>
                  </a:cxn>
                  <a:cxn ang="0">
                    <a:pos x="42" y="175"/>
                  </a:cxn>
                  <a:cxn ang="0">
                    <a:pos x="28" y="162"/>
                  </a:cxn>
                  <a:cxn ang="0">
                    <a:pos x="42" y="148"/>
                  </a:cxn>
                  <a:cxn ang="0">
                    <a:pos x="121" y="148"/>
                  </a:cxn>
                  <a:cxn ang="0">
                    <a:pos x="135" y="162"/>
                  </a:cxn>
                  <a:cxn ang="0">
                    <a:pos x="121" y="175"/>
                  </a:cxn>
                </a:cxnLst>
                <a:rect l="0" t="0" r="r" b="b"/>
                <a:pathLst>
                  <a:path w="167" h="384">
                    <a:moveTo>
                      <a:pt x="153" y="0"/>
                    </a:moveTo>
                    <a:cubicBezTo>
                      <a:pt x="14" y="0"/>
                      <a:pt x="14" y="0"/>
                      <a:pt x="14" y="0"/>
                    </a:cubicBezTo>
                    <a:cubicBezTo>
                      <a:pt x="6" y="0"/>
                      <a:pt x="0" y="6"/>
                      <a:pt x="0" y="14"/>
                    </a:cubicBezTo>
                    <a:cubicBezTo>
                      <a:pt x="0" y="370"/>
                      <a:pt x="0" y="370"/>
                      <a:pt x="0" y="370"/>
                    </a:cubicBezTo>
                    <a:cubicBezTo>
                      <a:pt x="0" y="378"/>
                      <a:pt x="6" y="384"/>
                      <a:pt x="14" y="384"/>
                    </a:cubicBezTo>
                    <a:cubicBezTo>
                      <a:pt x="153" y="384"/>
                      <a:pt x="153" y="384"/>
                      <a:pt x="153" y="384"/>
                    </a:cubicBezTo>
                    <a:cubicBezTo>
                      <a:pt x="161" y="384"/>
                      <a:pt x="167" y="378"/>
                      <a:pt x="167" y="370"/>
                    </a:cubicBezTo>
                    <a:cubicBezTo>
                      <a:pt x="167" y="14"/>
                      <a:pt x="167" y="14"/>
                      <a:pt x="167" y="14"/>
                    </a:cubicBezTo>
                    <a:cubicBezTo>
                      <a:pt x="167" y="6"/>
                      <a:pt x="161" y="0"/>
                      <a:pt x="153" y="0"/>
                    </a:cubicBezTo>
                    <a:close/>
                    <a:moveTo>
                      <a:pt x="135" y="340"/>
                    </a:moveTo>
                    <a:cubicBezTo>
                      <a:pt x="135" y="348"/>
                      <a:pt x="129" y="354"/>
                      <a:pt x="121" y="354"/>
                    </a:cubicBezTo>
                    <a:cubicBezTo>
                      <a:pt x="42" y="354"/>
                      <a:pt x="42" y="354"/>
                      <a:pt x="42" y="354"/>
                    </a:cubicBezTo>
                    <a:cubicBezTo>
                      <a:pt x="34" y="354"/>
                      <a:pt x="28" y="348"/>
                      <a:pt x="28" y="340"/>
                    </a:cubicBezTo>
                    <a:cubicBezTo>
                      <a:pt x="28" y="245"/>
                      <a:pt x="28" y="245"/>
                      <a:pt x="28" y="245"/>
                    </a:cubicBezTo>
                    <a:cubicBezTo>
                      <a:pt x="28" y="237"/>
                      <a:pt x="34" y="231"/>
                      <a:pt x="42" y="231"/>
                    </a:cubicBezTo>
                    <a:cubicBezTo>
                      <a:pt x="121" y="231"/>
                      <a:pt x="121" y="231"/>
                      <a:pt x="121" y="231"/>
                    </a:cubicBezTo>
                    <a:cubicBezTo>
                      <a:pt x="129" y="231"/>
                      <a:pt x="135" y="237"/>
                      <a:pt x="135" y="245"/>
                    </a:cubicBezTo>
                    <a:lnTo>
                      <a:pt x="135" y="340"/>
                    </a:lnTo>
                    <a:close/>
                    <a:moveTo>
                      <a:pt x="121" y="215"/>
                    </a:moveTo>
                    <a:cubicBezTo>
                      <a:pt x="42" y="215"/>
                      <a:pt x="42" y="215"/>
                      <a:pt x="42" y="215"/>
                    </a:cubicBezTo>
                    <a:cubicBezTo>
                      <a:pt x="34" y="215"/>
                      <a:pt x="28" y="209"/>
                      <a:pt x="28" y="202"/>
                    </a:cubicBezTo>
                    <a:cubicBezTo>
                      <a:pt x="28" y="194"/>
                      <a:pt x="34" y="188"/>
                      <a:pt x="42" y="188"/>
                    </a:cubicBezTo>
                    <a:cubicBezTo>
                      <a:pt x="121" y="188"/>
                      <a:pt x="121" y="188"/>
                      <a:pt x="121" y="188"/>
                    </a:cubicBezTo>
                    <a:cubicBezTo>
                      <a:pt x="129" y="188"/>
                      <a:pt x="135" y="194"/>
                      <a:pt x="135" y="202"/>
                    </a:cubicBezTo>
                    <a:cubicBezTo>
                      <a:pt x="135" y="209"/>
                      <a:pt x="129" y="215"/>
                      <a:pt x="121" y="215"/>
                    </a:cubicBezTo>
                    <a:close/>
                    <a:moveTo>
                      <a:pt x="121" y="175"/>
                    </a:moveTo>
                    <a:cubicBezTo>
                      <a:pt x="42" y="175"/>
                      <a:pt x="42" y="175"/>
                      <a:pt x="42" y="175"/>
                    </a:cubicBezTo>
                    <a:cubicBezTo>
                      <a:pt x="34" y="175"/>
                      <a:pt x="28" y="169"/>
                      <a:pt x="28" y="162"/>
                    </a:cubicBezTo>
                    <a:cubicBezTo>
                      <a:pt x="28" y="154"/>
                      <a:pt x="34" y="148"/>
                      <a:pt x="42" y="148"/>
                    </a:cubicBezTo>
                    <a:cubicBezTo>
                      <a:pt x="121" y="148"/>
                      <a:pt x="121" y="148"/>
                      <a:pt x="121" y="148"/>
                    </a:cubicBezTo>
                    <a:cubicBezTo>
                      <a:pt x="129" y="148"/>
                      <a:pt x="135" y="154"/>
                      <a:pt x="135" y="162"/>
                    </a:cubicBezTo>
                    <a:cubicBezTo>
                      <a:pt x="135" y="169"/>
                      <a:pt x="129" y="175"/>
                      <a:pt x="121" y="175"/>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rgbClr val="FFFFFF"/>
                    </a:solidFill>
                  </a:rPr>
                  <a:t> </a:t>
                </a:r>
              </a:p>
            </p:txBody>
          </p:sp>
          <p:sp>
            <p:nvSpPr>
              <p:cNvPr id="171" name="Freeform 7"/>
              <p:cNvSpPr>
                <a:spLocks noEditPoints="1"/>
              </p:cNvSpPr>
              <p:nvPr/>
            </p:nvSpPr>
            <p:spPr bwMode="auto">
              <a:xfrm>
                <a:off x="6625352" y="5175724"/>
                <a:ext cx="176841" cy="313492"/>
              </a:xfrm>
              <a:custGeom>
                <a:avLst/>
                <a:gdLst/>
                <a:ahLst/>
                <a:cxnLst>
                  <a:cxn ang="0">
                    <a:pos x="153" y="0"/>
                  </a:cxn>
                  <a:cxn ang="0">
                    <a:pos x="14" y="0"/>
                  </a:cxn>
                  <a:cxn ang="0">
                    <a:pos x="0" y="14"/>
                  </a:cxn>
                  <a:cxn ang="0">
                    <a:pos x="0" y="370"/>
                  </a:cxn>
                  <a:cxn ang="0">
                    <a:pos x="14" y="384"/>
                  </a:cxn>
                  <a:cxn ang="0">
                    <a:pos x="153" y="384"/>
                  </a:cxn>
                  <a:cxn ang="0">
                    <a:pos x="167" y="370"/>
                  </a:cxn>
                  <a:cxn ang="0">
                    <a:pos x="167" y="14"/>
                  </a:cxn>
                  <a:cxn ang="0">
                    <a:pos x="153" y="0"/>
                  </a:cxn>
                  <a:cxn ang="0">
                    <a:pos x="135" y="340"/>
                  </a:cxn>
                  <a:cxn ang="0">
                    <a:pos x="121" y="354"/>
                  </a:cxn>
                  <a:cxn ang="0">
                    <a:pos x="42" y="354"/>
                  </a:cxn>
                  <a:cxn ang="0">
                    <a:pos x="28" y="340"/>
                  </a:cxn>
                  <a:cxn ang="0">
                    <a:pos x="28" y="245"/>
                  </a:cxn>
                  <a:cxn ang="0">
                    <a:pos x="42" y="231"/>
                  </a:cxn>
                  <a:cxn ang="0">
                    <a:pos x="121" y="231"/>
                  </a:cxn>
                  <a:cxn ang="0">
                    <a:pos x="135" y="245"/>
                  </a:cxn>
                  <a:cxn ang="0">
                    <a:pos x="135" y="340"/>
                  </a:cxn>
                  <a:cxn ang="0">
                    <a:pos x="121" y="215"/>
                  </a:cxn>
                  <a:cxn ang="0">
                    <a:pos x="42" y="215"/>
                  </a:cxn>
                  <a:cxn ang="0">
                    <a:pos x="28" y="202"/>
                  </a:cxn>
                  <a:cxn ang="0">
                    <a:pos x="42" y="188"/>
                  </a:cxn>
                  <a:cxn ang="0">
                    <a:pos x="121" y="188"/>
                  </a:cxn>
                  <a:cxn ang="0">
                    <a:pos x="135" y="202"/>
                  </a:cxn>
                  <a:cxn ang="0">
                    <a:pos x="121" y="215"/>
                  </a:cxn>
                  <a:cxn ang="0">
                    <a:pos x="121" y="175"/>
                  </a:cxn>
                  <a:cxn ang="0">
                    <a:pos x="42" y="175"/>
                  </a:cxn>
                  <a:cxn ang="0">
                    <a:pos x="28" y="162"/>
                  </a:cxn>
                  <a:cxn ang="0">
                    <a:pos x="42" y="148"/>
                  </a:cxn>
                  <a:cxn ang="0">
                    <a:pos x="121" y="148"/>
                  </a:cxn>
                  <a:cxn ang="0">
                    <a:pos x="135" y="162"/>
                  </a:cxn>
                  <a:cxn ang="0">
                    <a:pos x="121" y="175"/>
                  </a:cxn>
                </a:cxnLst>
                <a:rect l="0" t="0" r="r" b="b"/>
                <a:pathLst>
                  <a:path w="167" h="384">
                    <a:moveTo>
                      <a:pt x="153" y="0"/>
                    </a:moveTo>
                    <a:cubicBezTo>
                      <a:pt x="14" y="0"/>
                      <a:pt x="14" y="0"/>
                      <a:pt x="14" y="0"/>
                    </a:cubicBezTo>
                    <a:cubicBezTo>
                      <a:pt x="6" y="0"/>
                      <a:pt x="0" y="6"/>
                      <a:pt x="0" y="14"/>
                    </a:cubicBezTo>
                    <a:cubicBezTo>
                      <a:pt x="0" y="370"/>
                      <a:pt x="0" y="370"/>
                      <a:pt x="0" y="370"/>
                    </a:cubicBezTo>
                    <a:cubicBezTo>
                      <a:pt x="0" y="378"/>
                      <a:pt x="6" y="384"/>
                      <a:pt x="14" y="384"/>
                    </a:cubicBezTo>
                    <a:cubicBezTo>
                      <a:pt x="153" y="384"/>
                      <a:pt x="153" y="384"/>
                      <a:pt x="153" y="384"/>
                    </a:cubicBezTo>
                    <a:cubicBezTo>
                      <a:pt x="161" y="384"/>
                      <a:pt x="167" y="378"/>
                      <a:pt x="167" y="370"/>
                    </a:cubicBezTo>
                    <a:cubicBezTo>
                      <a:pt x="167" y="14"/>
                      <a:pt x="167" y="14"/>
                      <a:pt x="167" y="14"/>
                    </a:cubicBezTo>
                    <a:cubicBezTo>
                      <a:pt x="167" y="6"/>
                      <a:pt x="161" y="0"/>
                      <a:pt x="153" y="0"/>
                    </a:cubicBezTo>
                    <a:close/>
                    <a:moveTo>
                      <a:pt x="135" y="340"/>
                    </a:moveTo>
                    <a:cubicBezTo>
                      <a:pt x="135" y="348"/>
                      <a:pt x="129" y="354"/>
                      <a:pt x="121" y="354"/>
                    </a:cubicBezTo>
                    <a:cubicBezTo>
                      <a:pt x="42" y="354"/>
                      <a:pt x="42" y="354"/>
                      <a:pt x="42" y="354"/>
                    </a:cubicBezTo>
                    <a:cubicBezTo>
                      <a:pt x="34" y="354"/>
                      <a:pt x="28" y="348"/>
                      <a:pt x="28" y="340"/>
                    </a:cubicBezTo>
                    <a:cubicBezTo>
                      <a:pt x="28" y="245"/>
                      <a:pt x="28" y="245"/>
                      <a:pt x="28" y="245"/>
                    </a:cubicBezTo>
                    <a:cubicBezTo>
                      <a:pt x="28" y="237"/>
                      <a:pt x="34" y="231"/>
                      <a:pt x="42" y="231"/>
                    </a:cubicBezTo>
                    <a:cubicBezTo>
                      <a:pt x="121" y="231"/>
                      <a:pt x="121" y="231"/>
                      <a:pt x="121" y="231"/>
                    </a:cubicBezTo>
                    <a:cubicBezTo>
                      <a:pt x="129" y="231"/>
                      <a:pt x="135" y="237"/>
                      <a:pt x="135" y="245"/>
                    </a:cubicBezTo>
                    <a:lnTo>
                      <a:pt x="135" y="340"/>
                    </a:lnTo>
                    <a:close/>
                    <a:moveTo>
                      <a:pt x="121" y="215"/>
                    </a:moveTo>
                    <a:cubicBezTo>
                      <a:pt x="42" y="215"/>
                      <a:pt x="42" y="215"/>
                      <a:pt x="42" y="215"/>
                    </a:cubicBezTo>
                    <a:cubicBezTo>
                      <a:pt x="34" y="215"/>
                      <a:pt x="28" y="209"/>
                      <a:pt x="28" y="202"/>
                    </a:cubicBezTo>
                    <a:cubicBezTo>
                      <a:pt x="28" y="194"/>
                      <a:pt x="34" y="188"/>
                      <a:pt x="42" y="188"/>
                    </a:cubicBezTo>
                    <a:cubicBezTo>
                      <a:pt x="121" y="188"/>
                      <a:pt x="121" y="188"/>
                      <a:pt x="121" y="188"/>
                    </a:cubicBezTo>
                    <a:cubicBezTo>
                      <a:pt x="129" y="188"/>
                      <a:pt x="135" y="194"/>
                      <a:pt x="135" y="202"/>
                    </a:cubicBezTo>
                    <a:cubicBezTo>
                      <a:pt x="135" y="209"/>
                      <a:pt x="129" y="215"/>
                      <a:pt x="121" y="215"/>
                    </a:cubicBezTo>
                    <a:close/>
                    <a:moveTo>
                      <a:pt x="121" y="175"/>
                    </a:moveTo>
                    <a:cubicBezTo>
                      <a:pt x="42" y="175"/>
                      <a:pt x="42" y="175"/>
                      <a:pt x="42" y="175"/>
                    </a:cubicBezTo>
                    <a:cubicBezTo>
                      <a:pt x="34" y="175"/>
                      <a:pt x="28" y="169"/>
                      <a:pt x="28" y="162"/>
                    </a:cubicBezTo>
                    <a:cubicBezTo>
                      <a:pt x="28" y="154"/>
                      <a:pt x="34" y="148"/>
                      <a:pt x="42" y="148"/>
                    </a:cubicBezTo>
                    <a:cubicBezTo>
                      <a:pt x="121" y="148"/>
                      <a:pt x="121" y="148"/>
                      <a:pt x="121" y="148"/>
                    </a:cubicBezTo>
                    <a:cubicBezTo>
                      <a:pt x="129" y="148"/>
                      <a:pt x="135" y="154"/>
                      <a:pt x="135" y="162"/>
                    </a:cubicBezTo>
                    <a:cubicBezTo>
                      <a:pt x="135" y="169"/>
                      <a:pt x="129" y="175"/>
                      <a:pt x="121" y="175"/>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rgbClr val="FFFFFF"/>
                    </a:solidFill>
                  </a:rPr>
                  <a:t> </a:t>
                </a:r>
              </a:p>
            </p:txBody>
          </p:sp>
          <p:sp>
            <p:nvSpPr>
              <p:cNvPr id="172" name="Freeform 7"/>
              <p:cNvSpPr>
                <a:spLocks noEditPoints="1"/>
              </p:cNvSpPr>
              <p:nvPr/>
            </p:nvSpPr>
            <p:spPr bwMode="auto">
              <a:xfrm>
                <a:off x="6941508" y="5175724"/>
                <a:ext cx="176841" cy="313492"/>
              </a:xfrm>
              <a:custGeom>
                <a:avLst/>
                <a:gdLst/>
                <a:ahLst/>
                <a:cxnLst>
                  <a:cxn ang="0">
                    <a:pos x="153" y="0"/>
                  </a:cxn>
                  <a:cxn ang="0">
                    <a:pos x="14" y="0"/>
                  </a:cxn>
                  <a:cxn ang="0">
                    <a:pos x="0" y="14"/>
                  </a:cxn>
                  <a:cxn ang="0">
                    <a:pos x="0" y="370"/>
                  </a:cxn>
                  <a:cxn ang="0">
                    <a:pos x="14" y="384"/>
                  </a:cxn>
                  <a:cxn ang="0">
                    <a:pos x="153" y="384"/>
                  </a:cxn>
                  <a:cxn ang="0">
                    <a:pos x="167" y="370"/>
                  </a:cxn>
                  <a:cxn ang="0">
                    <a:pos x="167" y="14"/>
                  </a:cxn>
                  <a:cxn ang="0">
                    <a:pos x="153" y="0"/>
                  </a:cxn>
                  <a:cxn ang="0">
                    <a:pos x="135" y="340"/>
                  </a:cxn>
                  <a:cxn ang="0">
                    <a:pos x="121" y="354"/>
                  </a:cxn>
                  <a:cxn ang="0">
                    <a:pos x="42" y="354"/>
                  </a:cxn>
                  <a:cxn ang="0">
                    <a:pos x="28" y="340"/>
                  </a:cxn>
                  <a:cxn ang="0">
                    <a:pos x="28" y="245"/>
                  </a:cxn>
                  <a:cxn ang="0">
                    <a:pos x="42" y="231"/>
                  </a:cxn>
                  <a:cxn ang="0">
                    <a:pos x="121" y="231"/>
                  </a:cxn>
                  <a:cxn ang="0">
                    <a:pos x="135" y="245"/>
                  </a:cxn>
                  <a:cxn ang="0">
                    <a:pos x="135" y="340"/>
                  </a:cxn>
                  <a:cxn ang="0">
                    <a:pos x="121" y="215"/>
                  </a:cxn>
                  <a:cxn ang="0">
                    <a:pos x="42" y="215"/>
                  </a:cxn>
                  <a:cxn ang="0">
                    <a:pos x="28" y="202"/>
                  </a:cxn>
                  <a:cxn ang="0">
                    <a:pos x="42" y="188"/>
                  </a:cxn>
                  <a:cxn ang="0">
                    <a:pos x="121" y="188"/>
                  </a:cxn>
                  <a:cxn ang="0">
                    <a:pos x="135" y="202"/>
                  </a:cxn>
                  <a:cxn ang="0">
                    <a:pos x="121" y="215"/>
                  </a:cxn>
                  <a:cxn ang="0">
                    <a:pos x="121" y="175"/>
                  </a:cxn>
                  <a:cxn ang="0">
                    <a:pos x="42" y="175"/>
                  </a:cxn>
                  <a:cxn ang="0">
                    <a:pos x="28" y="162"/>
                  </a:cxn>
                  <a:cxn ang="0">
                    <a:pos x="42" y="148"/>
                  </a:cxn>
                  <a:cxn ang="0">
                    <a:pos x="121" y="148"/>
                  </a:cxn>
                  <a:cxn ang="0">
                    <a:pos x="135" y="162"/>
                  </a:cxn>
                  <a:cxn ang="0">
                    <a:pos x="121" y="175"/>
                  </a:cxn>
                </a:cxnLst>
                <a:rect l="0" t="0" r="r" b="b"/>
                <a:pathLst>
                  <a:path w="167" h="384">
                    <a:moveTo>
                      <a:pt x="153" y="0"/>
                    </a:moveTo>
                    <a:cubicBezTo>
                      <a:pt x="14" y="0"/>
                      <a:pt x="14" y="0"/>
                      <a:pt x="14" y="0"/>
                    </a:cubicBezTo>
                    <a:cubicBezTo>
                      <a:pt x="6" y="0"/>
                      <a:pt x="0" y="6"/>
                      <a:pt x="0" y="14"/>
                    </a:cubicBezTo>
                    <a:cubicBezTo>
                      <a:pt x="0" y="370"/>
                      <a:pt x="0" y="370"/>
                      <a:pt x="0" y="370"/>
                    </a:cubicBezTo>
                    <a:cubicBezTo>
                      <a:pt x="0" y="378"/>
                      <a:pt x="6" y="384"/>
                      <a:pt x="14" y="384"/>
                    </a:cubicBezTo>
                    <a:cubicBezTo>
                      <a:pt x="153" y="384"/>
                      <a:pt x="153" y="384"/>
                      <a:pt x="153" y="384"/>
                    </a:cubicBezTo>
                    <a:cubicBezTo>
                      <a:pt x="161" y="384"/>
                      <a:pt x="167" y="378"/>
                      <a:pt x="167" y="370"/>
                    </a:cubicBezTo>
                    <a:cubicBezTo>
                      <a:pt x="167" y="14"/>
                      <a:pt x="167" y="14"/>
                      <a:pt x="167" y="14"/>
                    </a:cubicBezTo>
                    <a:cubicBezTo>
                      <a:pt x="167" y="6"/>
                      <a:pt x="161" y="0"/>
                      <a:pt x="153" y="0"/>
                    </a:cubicBezTo>
                    <a:close/>
                    <a:moveTo>
                      <a:pt x="135" y="340"/>
                    </a:moveTo>
                    <a:cubicBezTo>
                      <a:pt x="135" y="348"/>
                      <a:pt x="129" y="354"/>
                      <a:pt x="121" y="354"/>
                    </a:cubicBezTo>
                    <a:cubicBezTo>
                      <a:pt x="42" y="354"/>
                      <a:pt x="42" y="354"/>
                      <a:pt x="42" y="354"/>
                    </a:cubicBezTo>
                    <a:cubicBezTo>
                      <a:pt x="34" y="354"/>
                      <a:pt x="28" y="348"/>
                      <a:pt x="28" y="340"/>
                    </a:cubicBezTo>
                    <a:cubicBezTo>
                      <a:pt x="28" y="245"/>
                      <a:pt x="28" y="245"/>
                      <a:pt x="28" y="245"/>
                    </a:cubicBezTo>
                    <a:cubicBezTo>
                      <a:pt x="28" y="237"/>
                      <a:pt x="34" y="231"/>
                      <a:pt x="42" y="231"/>
                    </a:cubicBezTo>
                    <a:cubicBezTo>
                      <a:pt x="121" y="231"/>
                      <a:pt x="121" y="231"/>
                      <a:pt x="121" y="231"/>
                    </a:cubicBezTo>
                    <a:cubicBezTo>
                      <a:pt x="129" y="231"/>
                      <a:pt x="135" y="237"/>
                      <a:pt x="135" y="245"/>
                    </a:cubicBezTo>
                    <a:lnTo>
                      <a:pt x="135" y="340"/>
                    </a:lnTo>
                    <a:close/>
                    <a:moveTo>
                      <a:pt x="121" y="215"/>
                    </a:moveTo>
                    <a:cubicBezTo>
                      <a:pt x="42" y="215"/>
                      <a:pt x="42" y="215"/>
                      <a:pt x="42" y="215"/>
                    </a:cubicBezTo>
                    <a:cubicBezTo>
                      <a:pt x="34" y="215"/>
                      <a:pt x="28" y="209"/>
                      <a:pt x="28" y="202"/>
                    </a:cubicBezTo>
                    <a:cubicBezTo>
                      <a:pt x="28" y="194"/>
                      <a:pt x="34" y="188"/>
                      <a:pt x="42" y="188"/>
                    </a:cubicBezTo>
                    <a:cubicBezTo>
                      <a:pt x="121" y="188"/>
                      <a:pt x="121" y="188"/>
                      <a:pt x="121" y="188"/>
                    </a:cubicBezTo>
                    <a:cubicBezTo>
                      <a:pt x="129" y="188"/>
                      <a:pt x="135" y="194"/>
                      <a:pt x="135" y="202"/>
                    </a:cubicBezTo>
                    <a:cubicBezTo>
                      <a:pt x="135" y="209"/>
                      <a:pt x="129" y="215"/>
                      <a:pt x="121" y="215"/>
                    </a:cubicBezTo>
                    <a:close/>
                    <a:moveTo>
                      <a:pt x="121" y="175"/>
                    </a:moveTo>
                    <a:cubicBezTo>
                      <a:pt x="42" y="175"/>
                      <a:pt x="42" y="175"/>
                      <a:pt x="42" y="175"/>
                    </a:cubicBezTo>
                    <a:cubicBezTo>
                      <a:pt x="34" y="175"/>
                      <a:pt x="28" y="169"/>
                      <a:pt x="28" y="162"/>
                    </a:cubicBezTo>
                    <a:cubicBezTo>
                      <a:pt x="28" y="154"/>
                      <a:pt x="34" y="148"/>
                      <a:pt x="42" y="148"/>
                    </a:cubicBezTo>
                    <a:cubicBezTo>
                      <a:pt x="121" y="148"/>
                      <a:pt x="121" y="148"/>
                      <a:pt x="121" y="148"/>
                    </a:cubicBezTo>
                    <a:cubicBezTo>
                      <a:pt x="129" y="148"/>
                      <a:pt x="135" y="154"/>
                      <a:pt x="135" y="162"/>
                    </a:cubicBezTo>
                    <a:cubicBezTo>
                      <a:pt x="135" y="169"/>
                      <a:pt x="129" y="175"/>
                      <a:pt x="121" y="175"/>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rgbClr val="FFFFFF"/>
                    </a:solidFill>
                  </a:rPr>
                  <a:t> </a:t>
                </a:r>
              </a:p>
            </p:txBody>
          </p:sp>
        </p:grpSp>
      </p:grpSp>
      <p:sp>
        <p:nvSpPr>
          <p:cNvPr id="91" name="Rectangle 90"/>
          <p:cNvSpPr/>
          <p:nvPr/>
        </p:nvSpPr>
        <p:spPr>
          <a:xfrm>
            <a:off x="-1" y="5664020"/>
            <a:ext cx="12188826" cy="11939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TextBox 91"/>
          <p:cNvSpPr txBox="1"/>
          <p:nvPr/>
        </p:nvSpPr>
        <p:spPr>
          <a:xfrm>
            <a:off x="1154086" y="5851762"/>
            <a:ext cx="9880654" cy="523220"/>
          </a:xfrm>
          <a:prstGeom prst="rect">
            <a:avLst/>
          </a:prstGeom>
          <a:noFill/>
        </p:spPr>
        <p:txBody>
          <a:bodyPr wrap="none" rtlCol="0">
            <a:spAutoFit/>
          </a:bodyPr>
          <a:lstStyle/>
          <a:p>
            <a:pPr algn="ctr"/>
            <a:r>
              <a:rPr lang="en-US" sz="2800" dirty="0"/>
              <a:t>Unified Access Foundation with Collaboration for Productivity</a:t>
            </a:r>
          </a:p>
        </p:txBody>
      </p:sp>
    </p:spTree>
    <p:extLst>
      <p:ext uri="{BB962C8B-B14F-4D97-AF65-F5344CB8AC3E}">
        <p14:creationId xmlns:p14="http://schemas.microsoft.com/office/powerpoint/2010/main" val="2234168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22987" y="990599"/>
            <a:ext cx="3311863" cy="35327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AutoShape 2" descr="Inline image 1"/>
          <p:cNvSpPr>
            <a:spLocks noChangeAspect="1" noChangeArrowheads="1"/>
          </p:cNvSpPr>
          <p:nvPr/>
        </p:nvSpPr>
        <p:spPr bwMode="auto">
          <a:xfrm>
            <a:off x="207379" y="-144463"/>
            <a:ext cx="406294"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Inline image 1"/>
          <p:cNvSpPr>
            <a:spLocks noChangeAspect="1" noChangeArrowheads="1"/>
          </p:cNvSpPr>
          <p:nvPr/>
        </p:nvSpPr>
        <p:spPr bwMode="auto">
          <a:xfrm>
            <a:off x="410526" y="7938"/>
            <a:ext cx="406294"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2987" y="5107074"/>
            <a:ext cx="3311863" cy="556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6"/>
          <p:cNvSpPr>
            <a:spLocks noGrp="1"/>
          </p:cNvSpPr>
          <p:nvPr>
            <p:ph type="title"/>
          </p:nvPr>
        </p:nvSpPr>
        <p:spPr/>
        <p:txBody>
          <a:bodyPr/>
          <a:lstStyle/>
          <a:p>
            <a:pPr>
              <a:lnSpc>
                <a:spcPct val="80000"/>
              </a:lnSpc>
            </a:pPr>
            <a:r>
              <a:rPr lang="en-US" b="0" spc="-100" dirty="0">
                <a:gradFill>
                  <a:gsLst>
                    <a:gs pos="0">
                      <a:srgbClr val="8998FB"/>
                    </a:gs>
                    <a:gs pos="98750">
                      <a:schemeClr val="tx1"/>
                    </a:gs>
                    <a:gs pos="26000">
                      <a:srgbClr val="83BBFF"/>
                    </a:gs>
                  </a:gsLst>
                  <a:lin ang="13500000" scaled="1"/>
                </a:gradFill>
              </a:rPr>
              <a:t>UA Partner Challenge</a:t>
            </a:r>
          </a:p>
        </p:txBody>
      </p:sp>
      <p:graphicFrame>
        <p:nvGraphicFramePr>
          <p:cNvPr id="12" name="Table 11"/>
          <p:cNvGraphicFramePr>
            <a:graphicFrameLocks noGrp="1"/>
          </p:cNvGraphicFramePr>
          <p:nvPr>
            <p:extLst>
              <p:ext uri="{D42A27DB-BD31-4B8C-83A1-F6EECF244321}">
                <p14:modId xmlns:p14="http://schemas.microsoft.com/office/powerpoint/2010/main" val="55900457"/>
              </p:ext>
            </p:extLst>
          </p:nvPr>
        </p:nvGraphicFramePr>
        <p:xfrm>
          <a:off x="450719" y="2328365"/>
          <a:ext cx="7740781" cy="3656436"/>
        </p:xfrm>
        <a:graphic>
          <a:graphicData uri="http://schemas.openxmlformats.org/drawingml/2006/table">
            <a:tbl>
              <a:tblPr>
                <a:tableStyleId>{2D5ABB26-0587-4C30-8999-92F81FD0307C}</a:tableStyleId>
              </a:tblPr>
              <a:tblGrid>
                <a:gridCol w="1255485"/>
                <a:gridCol w="6485296"/>
              </a:tblGrid>
              <a:tr h="523082">
                <a:tc>
                  <a:txBody>
                    <a:bodyPr/>
                    <a:lstStyle/>
                    <a:p>
                      <a:pPr algn="l" rtl="0" fontAlgn="ctr">
                        <a:buClr>
                          <a:schemeClr val="tx2"/>
                        </a:buClr>
                        <a:buSzPts val="990"/>
                        <a:buFont typeface="Arial"/>
                        <a:buNone/>
                      </a:pPr>
                      <a:r>
                        <a:rPr lang="en-US" sz="2000" b="1" u="none" strike="noStrike" dirty="0" smtClean="0">
                          <a:solidFill>
                            <a:schemeClr val="tx1"/>
                          </a:solidFill>
                          <a:effectLst/>
                          <a:latin typeface="Arial Narrow"/>
                          <a:cs typeface="Arial Narrow"/>
                        </a:rPr>
                        <a:t>Goal</a:t>
                      </a:r>
                      <a:endParaRPr lang="en-US" sz="2000" b="1" i="0" u="none" strike="noStrike" dirty="0">
                        <a:solidFill>
                          <a:schemeClr val="tx1"/>
                        </a:solidFill>
                        <a:effectLst/>
                        <a:latin typeface="Arial Narrow"/>
                        <a:cs typeface="Arial Narrow"/>
                      </a:endParaRPr>
                    </a:p>
                  </a:txBody>
                  <a:tcPr marR="4168" marT="4169" marB="0" anchor="ctr">
                    <a:lnL w="3175" cap="flat" cmpd="sng" algn="ctr">
                      <a:noFill/>
                      <a:prstDash val="solid"/>
                      <a:round/>
                      <a:headEnd type="none" w="med" len="med"/>
                      <a:tailEnd type="none" w="med" len="med"/>
                    </a:lnL>
                    <a:lnR>
                      <a:noFill/>
                    </a:lnR>
                    <a:lnT w="3175" cap="flat" cmpd="sng" algn="ctr">
                      <a:solidFill>
                        <a:srgbClr val="7F7F7F"/>
                      </a:solidFill>
                      <a:prstDash val="solid"/>
                      <a:round/>
                      <a:headEnd type="none" w="med" len="med"/>
                      <a:tailEnd type="none" w="med" len="med"/>
                    </a:lnT>
                    <a:lnB w="3175"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indent="-342900" algn="l" fontAlgn="b">
                        <a:buFont typeface="Wingdings" charset="2"/>
                        <a:buChar char="§"/>
                      </a:pPr>
                      <a:r>
                        <a:rPr lang="en-US" sz="2000" u="none" strike="noStrike" dirty="0" smtClean="0">
                          <a:solidFill>
                            <a:schemeClr val="tx1"/>
                          </a:solidFill>
                          <a:effectLst/>
                          <a:latin typeface="Arial Narrow"/>
                          <a:cs typeface="Arial Narrow"/>
                        </a:rPr>
                        <a:t>Education</a:t>
                      </a:r>
                      <a:r>
                        <a:rPr lang="en-US" sz="2000" u="none" strike="noStrike" baseline="0" dirty="0" smtClean="0">
                          <a:solidFill>
                            <a:schemeClr val="tx1"/>
                          </a:solidFill>
                          <a:effectLst/>
                          <a:latin typeface="Arial Narrow"/>
                          <a:cs typeface="Arial Narrow"/>
                        </a:rPr>
                        <a:t> &amp; awareness of UA Solutions</a:t>
                      </a:r>
                    </a:p>
                  </a:txBody>
                  <a:tcPr marR="4168" marT="4169" marB="0" anchor="ctr">
                    <a:lnL>
                      <a:noFill/>
                    </a:lnL>
                    <a:lnR w="3175" cap="flat" cmpd="sng" algn="ctr">
                      <a:noFill/>
                      <a:prstDash val="solid"/>
                      <a:round/>
                      <a:headEnd type="none" w="med" len="med"/>
                      <a:tailEnd type="none" w="med" len="med"/>
                    </a:lnR>
                    <a:lnT w="3175" cap="flat" cmpd="sng" algn="ctr">
                      <a:solidFill>
                        <a:srgbClr val="FFFFFF">
                          <a:lumMod val="50000"/>
                        </a:srgbClr>
                      </a:solidFill>
                      <a:prstDash val="solid"/>
                      <a:round/>
                      <a:headEnd type="none" w="med" len="med"/>
                      <a:tailEnd type="none" w="med" len="med"/>
                    </a:lnT>
                    <a:lnB w="3175" cap="flat" cmpd="sng" algn="ctr">
                      <a:solidFill>
                        <a:srgbClr val="FFFFFF">
                          <a:lumMod val="50000"/>
                        </a:srgbClr>
                      </a:solidFill>
                      <a:prstDash val="solid"/>
                      <a:round/>
                      <a:headEnd type="none" w="med" len="med"/>
                      <a:tailEnd type="none" w="med" len="med"/>
                    </a:lnB>
                    <a:lnTlToBr w="12700" cmpd="sng">
                      <a:noFill/>
                      <a:prstDash val="solid"/>
                    </a:lnTlToBr>
                    <a:lnBlToTr w="12700" cmpd="sng">
                      <a:noFill/>
                      <a:prstDash val="solid"/>
                    </a:lnBlToTr>
                  </a:tcPr>
                </a:tc>
              </a:tr>
              <a:tr h="523082">
                <a:tc>
                  <a:txBody>
                    <a:bodyPr/>
                    <a:lstStyle/>
                    <a:p>
                      <a:pPr algn="l" rtl="0" fontAlgn="ctr">
                        <a:buClr>
                          <a:schemeClr val="tx2"/>
                        </a:buClr>
                        <a:buSzPts val="990"/>
                        <a:buFont typeface="Arial"/>
                        <a:buNone/>
                      </a:pPr>
                      <a:r>
                        <a:rPr lang="en-US" sz="2000" b="1" u="none" strike="noStrike" dirty="0" smtClean="0">
                          <a:solidFill>
                            <a:schemeClr val="tx1"/>
                          </a:solidFill>
                          <a:effectLst/>
                          <a:latin typeface="Arial Narrow"/>
                          <a:cs typeface="Arial Narrow"/>
                        </a:rPr>
                        <a:t>Format</a:t>
                      </a:r>
                      <a:endParaRPr lang="en-US" sz="2000" b="1" i="0" u="none" strike="noStrike" dirty="0">
                        <a:solidFill>
                          <a:schemeClr val="tx1"/>
                        </a:solidFill>
                        <a:effectLst/>
                        <a:latin typeface="Arial Narrow"/>
                        <a:cs typeface="Arial Narrow"/>
                      </a:endParaRPr>
                    </a:p>
                  </a:txBody>
                  <a:tcPr marR="4168" marT="4169" marB="0" anchor="ctr">
                    <a:lnL w="3175" cap="flat" cmpd="sng" algn="ctr">
                      <a:noFill/>
                      <a:prstDash val="solid"/>
                      <a:round/>
                      <a:headEnd type="none" w="med" len="med"/>
                      <a:tailEnd type="none" w="med" len="med"/>
                    </a:lnL>
                    <a:lnR>
                      <a:noFill/>
                    </a:lnR>
                    <a:lnT w="3175" cap="flat" cmpd="sng" algn="ctr">
                      <a:solidFill>
                        <a:srgbClr val="7F7F7F"/>
                      </a:solidFill>
                      <a:prstDash val="solid"/>
                      <a:round/>
                      <a:headEnd type="none" w="med" len="med"/>
                      <a:tailEnd type="none" w="med" len="med"/>
                    </a:lnT>
                    <a:lnB w="3175"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indent="-342900" algn="l" fontAlgn="b">
                        <a:buFont typeface="Wingdings" charset="2"/>
                        <a:buChar char="§"/>
                      </a:pPr>
                      <a:r>
                        <a:rPr lang="en-US" sz="2000" u="none" strike="noStrike" dirty="0" smtClean="0">
                          <a:solidFill>
                            <a:schemeClr val="tx1"/>
                          </a:solidFill>
                          <a:effectLst/>
                          <a:latin typeface="Arial Narrow"/>
                          <a:cs typeface="Arial Narrow"/>
                        </a:rPr>
                        <a:t>Watch a short  </a:t>
                      </a:r>
                      <a:r>
                        <a:rPr lang="en-US" sz="2000" u="none" strike="noStrike" dirty="0" err="1" smtClean="0">
                          <a:solidFill>
                            <a:schemeClr val="tx1"/>
                          </a:solidFill>
                          <a:effectLst/>
                          <a:latin typeface="Arial Narrow"/>
                          <a:cs typeface="Arial Narrow"/>
                        </a:rPr>
                        <a:t>TWTV</a:t>
                      </a:r>
                      <a:r>
                        <a:rPr lang="en-US" sz="2000" u="none" strike="noStrike" dirty="0" smtClean="0">
                          <a:solidFill>
                            <a:schemeClr val="tx1"/>
                          </a:solidFill>
                          <a:effectLst/>
                          <a:latin typeface="Arial Narrow"/>
                          <a:cs typeface="Arial Narrow"/>
                        </a:rPr>
                        <a:t> video - answer quiz – you may win a prize!</a:t>
                      </a:r>
                      <a:endParaRPr lang="en-US" sz="2000" b="0" i="0" u="none" strike="noStrike" dirty="0">
                        <a:solidFill>
                          <a:schemeClr val="tx1"/>
                        </a:solidFill>
                        <a:effectLst/>
                        <a:latin typeface="Arial Narrow"/>
                        <a:cs typeface="Arial Narrow"/>
                      </a:endParaRPr>
                    </a:p>
                  </a:txBody>
                  <a:tcPr marR="4168" marT="4169" marB="0" anchor="ctr">
                    <a:lnL>
                      <a:noFill/>
                    </a:lnL>
                    <a:lnR w="3175" cap="flat" cmpd="sng" algn="ctr">
                      <a:noFill/>
                      <a:prstDash val="solid"/>
                      <a:round/>
                      <a:headEnd type="none" w="med" len="med"/>
                      <a:tailEnd type="none" w="med" len="med"/>
                    </a:lnR>
                    <a:lnT w="3175" cap="flat" cmpd="sng" algn="ctr">
                      <a:solidFill>
                        <a:srgbClr val="FFFFFF">
                          <a:lumMod val="50000"/>
                        </a:srgbClr>
                      </a:solidFill>
                      <a:prstDash val="solid"/>
                      <a:round/>
                      <a:headEnd type="none" w="med" len="med"/>
                      <a:tailEnd type="none" w="med" len="med"/>
                    </a:lnT>
                    <a:lnB w="3175" cap="flat" cmpd="sng" algn="ctr">
                      <a:solidFill>
                        <a:srgbClr val="FFFFFF">
                          <a:lumMod val="50000"/>
                        </a:srgbClr>
                      </a:solidFill>
                      <a:prstDash val="solid"/>
                      <a:round/>
                      <a:headEnd type="none" w="med" len="med"/>
                      <a:tailEnd type="none" w="med" len="med"/>
                    </a:lnB>
                    <a:lnTlToBr w="12700" cmpd="sng">
                      <a:noFill/>
                      <a:prstDash val="solid"/>
                    </a:lnTlToBr>
                    <a:lnBlToTr w="12700" cmpd="sng">
                      <a:noFill/>
                      <a:prstDash val="solid"/>
                    </a:lnBlToTr>
                  </a:tcPr>
                </a:tc>
              </a:tr>
              <a:tr h="782957">
                <a:tc>
                  <a:txBody>
                    <a:bodyPr/>
                    <a:lstStyle/>
                    <a:p>
                      <a:pPr algn="l" rtl="0" fontAlgn="ctr">
                        <a:buClr>
                          <a:schemeClr val="tx2"/>
                        </a:buClr>
                        <a:buSzPts val="990"/>
                        <a:buFont typeface="Arial"/>
                        <a:buNone/>
                      </a:pPr>
                      <a:r>
                        <a:rPr lang="en-US" sz="2000" b="1" u="none" strike="noStrike" dirty="0" smtClean="0">
                          <a:solidFill>
                            <a:schemeClr val="tx1"/>
                          </a:solidFill>
                          <a:effectLst/>
                          <a:latin typeface="Arial Narrow"/>
                          <a:cs typeface="Arial Narrow"/>
                        </a:rPr>
                        <a:t>Dates</a:t>
                      </a:r>
                      <a:endParaRPr lang="en-US" sz="2000" b="1" i="0" u="none" strike="noStrike" dirty="0">
                        <a:solidFill>
                          <a:schemeClr val="tx1"/>
                        </a:solidFill>
                        <a:effectLst/>
                        <a:latin typeface="Arial Narrow"/>
                        <a:cs typeface="Arial Narrow"/>
                      </a:endParaRPr>
                    </a:p>
                  </a:txBody>
                  <a:tcPr marR="4168" marT="4169" marB="0" anchor="ctr">
                    <a:lnL w="3175" cap="flat" cmpd="sng" algn="ctr">
                      <a:noFill/>
                      <a:prstDash val="solid"/>
                      <a:round/>
                      <a:headEnd type="none" w="med" len="med"/>
                      <a:tailEnd type="none" w="med" len="med"/>
                    </a:lnL>
                    <a:lnR>
                      <a:noFill/>
                    </a:lnR>
                    <a:lnT w="3175" cap="flat" cmpd="sng" algn="ctr">
                      <a:solidFill>
                        <a:srgbClr val="7F7F7F"/>
                      </a:solidFill>
                      <a:prstDash val="solid"/>
                      <a:round/>
                      <a:headEnd type="none" w="med" len="med"/>
                      <a:tailEnd type="none" w="med" len="med"/>
                    </a:lnT>
                    <a:lnB w="3175"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indent="-342900" algn="l" fontAlgn="b">
                        <a:buFont typeface="Wingdings" charset="2"/>
                        <a:buChar char="§"/>
                      </a:pPr>
                      <a:r>
                        <a:rPr lang="en-US" sz="2000" b="0" i="0" u="none" strike="noStrike" dirty="0" smtClean="0">
                          <a:solidFill>
                            <a:schemeClr val="tx1"/>
                          </a:solidFill>
                          <a:effectLst/>
                          <a:latin typeface="Arial Narrow"/>
                          <a:cs typeface="Arial Narrow"/>
                        </a:rPr>
                        <a:t>Partner </a:t>
                      </a:r>
                      <a:r>
                        <a:rPr lang="en-US" sz="2000" u="none" strike="noStrike" baseline="0" dirty="0" smtClean="0">
                          <a:solidFill>
                            <a:schemeClr val="tx1"/>
                          </a:solidFill>
                          <a:effectLst/>
                          <a:latin typeface="Arial Narrow"/>
                          <a:cs typeface="Arial Narrow"/>
                        </a:rPr>
                        <a:t>-</a:t>
                      </a:r>
                      <a:r>
                        <a:rPr lang="en-US" sz="2000" u="none" strike="noStrike" dirty="0" smtClean="0">
                          <a:solidFill>
                            <a:schemeClr val="tx1"/>
                          </a:solidFill>
                          <a:effectLst/>
                          <a:latin typeface="Arial Narrow"/>
                          <a:cs typeface="Arial Narrow"/>
                        </a:rPr>
                        <a:t> </a:t>
                      </a:r>
                      <a:r>
                        <a:rPr lang="en-US" sz="2000" b="0" i="0" u="none" strike="noStrike" dirty="0" smtClean="0">
                          <a:solidFill>
                            <a:schemeClr val="tx1"/>
                          </a:solidFill>
                          <a:effectLst/>
                          <a:latin typeface="Arial Narrow"/>
                          <a:cs typeface="Arial Narrow"/>
                        </a:rPr>
                        <a:t>Jan 15, 2013 – March 15, 2013</a:t>
                      </a:r>
                    </a:p>
                  </a:txBody>
                  <a:tcPr marR="4168" marT="4169" marB="0" anchor="ctr">
                    <a:lnL>
                      <a:noFill/>
                    </a:lnL>
                    <a:lnR w="3175" cap="flat" cmpd="sng" algn="ctr">
                      <a:noFill/>
                      <a:prstDash val="solid"/>
                      <a:round/>
                      <a:headEnd type="none" w="med" len="med"/>
                      <a:tailEnd type="none" w="med" len="med"/>
                    </a:lnR>
                    <a:lnT w="3175" cap="flat" cmpd="sng" algn="ctr">
                      <a:solidFill>
                        <a:srgbClr val="FFFFFF">
                          <a:lumMod val="50000"/>
                        </a:srgbClr>
                      </a:solidFill>
                      <a:prstDash val="solid"/>
                      <a:round/>
                      <a:headEnd type="none" w="med" len="med"/>
                      <a:tailEnd type="none" w="med" len="med"/>
                    </a:lnT>
                    <a:lnB w="3175" cap="flat" cmpd="sng" algn="ctr">
                      <a:solidFill>
                        <a:srgbClr val="FFFFFF">
                          <a:lumMod val="50000"/>
                        </a:srgbClr>
                      </a:solidFill>
                      <a:prstDash val="solid"/>
                      <a:round/>
                      <a:headEnd type="none" w="med" len="med"/>
                      <a:tailEnd type="none" w="med" len="med"/>
                    </a:lnB>
                    <a:lnTlToBr w="12700" cmpd="sng">
                      <a:noFill/>
                      <a:prstDash val="solid"/>
                    </a:lnTlToBr>
                    <a:lnBlToTr w="12700" cmpd="sng">
                      <a:noFill/>
                      <a:prstDash val="solid"/>
                    </a:lnBlToTr>
                  </a:tcPr>
                </a:tc>
              </a:tr>
              <a:tr h="727705">
                <a:tc>
                  <a:txBody>
                    <a:bodyPr/>
                    <a:lstStyle/>
                    <a:p>
                      <a:pPr algn="l" rtl="0" fontAlgn="ctr">
                        <a:buClr>
                          <a:schemeClr val="tx2"/>
                        </a:buClr>
                        <a:buSzPts val="990"/>
                        <a:buFont typeface="Arial"/>
                        <a:buNone/>
                      </a:pPr>
                      <a:r>
                        <a:rPr lang="en-US" sz="2000" b="1" u="none" strike="noStrike" dirty="0" smtClean="0">
                          <a:solidFill>
                            <a:schemeClr val="tx1"/>
                          </a:solidFill>
                          <a:effectLst/>
                          <a:latin typeface="Arial Narrow"/>
                          <a:cs typeface="Arial Narrow"/>
                        </a:rPr>
                        <a:t>Prize</a:t>
                      </a:r>
                      <a:endParaRPr lang="en-US" sz="2000" b="1" i="0" u="none" strike="noStrike" dirty="0">
                        <a:solidFill>
                          <a:schemeClr val="tx1"/>
                        </a:solidFill>
                        <a:effectLst/>
                        <a:latin typeface="Arial Narrow"/>
                        <a:cs typeface="Arial Narrow"/>
                      </a:endParaRPr>
                    </a:p>
                  </a:txBody>
                  <a:tcPr marR="4168" marT="4169" marB="0" anchor="ctr">
                    <a:lnL w="3175" cap="flat" cmpd="sng" algn="ctr">
                      <a:noFill/>
                      <a:prstDash val="solid"/>
                      <a:round/>
                      <a:headEnd type="none" w="med" len="med"/>
                      <a:tailEnd type="none" w="med" len="med"/>
                    </a:lnL>
                    <a:lnR>
                      <a:noFill/>
                    </a:lnR>
                    <a:lnT w="3175" cap="flat" cmpd="sng" algn="ctr">
                      <a:solidFill>
                        <a:srgbClr val="7F7F7F"/>
                      </a:solidFill>
                      <a:prstDash val="solid"/>
                      <a:round/>
                      <a:headEnd type="none" w="med" len="med"/>
                      <a:tailEnd type="none" w="med" len="med"/>
                    </a:lnT>
                    <a:lnB w="3175"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indent="-342900" algn="l" defTabSz="685769" rtl="0" eaLnBrk="1" fontAlgn="b" latinLnBrk="0" hangingPunct="1">
                        <a:buFont typeface="Wingdings" charset="2"/>
                        <a:buChar char="§"/>
                      </a:pPr>
                      <a:r>
                        <a:rPr lang="en-US" sz="2000" u="none" strike="noStrike" kern="1200" dirty="0" err="1" smtClean="0">
                          <a:solidFill>
                            <a:schemeClr val="tx1"/>
                          </a:solidFill>
                          <a:effectLst/>
                          <a:latin typeface="Arial Narrow"/>
                          <a:ea typeface="+mn-ea"/>
                          <a:cs typeface="Arial Narrow"/>
                        </a:rPr>
                        <a:t>iPad</a:t>
                      </a:r>
                      <a:endParaRPr lang="en-US" sz="2000" u="none" strike="noStrike" kern="1200" dirty="0" smtClean="0">
                        <a:solidFill>
                          <a:schemeClr val="tx1"/>
                        </a:solidFill>
                        <a:effectLst/>
                        <a:latin typeface="Arial Narrow"/>
                        <a:ea typeface="+mn-ea"/>
                        <a:cs typeface="Arial Narrow"/>
                      </a:endParaRPr>
                    </a:p>
                  </a:txBody>
                  <a:tcPr marR="4168" marT="4169" marB="0" anchor="ctr">
                    <a:lnL>
                      <a:noFill/>
                    </a:lnL>
                    <a:lnR w="3175" cap="flat" cmpd="sng" algn="ctr">
                      <a:noFill/>
                      <a:prstDash val="solid"/>
                      <a:round/>
                      <a:headEnd type="none" w="med" len="med"/>
                      <a:tailEnd type="none" w="med" len="med"/>
                    </a:lnR>
                    <a:lnT w="3175" cap="flat" cmpd="sng" algn="ctr">
                      <a:solidFill>
                        <a:srgbClr val="FFFFFF">
                          <a:lumMod val="50000"/>
                        </a:srgbClr>
                      </a:solidFill>
                      <a:prstDash val="solid"/>
                      <a:round/>
                      <a:headEnd type="none" w="med" len="med"/>
                      <a:tailEnd type="none" w="med" len="med"/>
                    </a:lnT>
                    <a:lnB w="3175" cap="flat" cmpd="sng" algn="ctr">
                      <a:solidFill>
                        <a:srgbClr val="FFFFFF">
                          <a:lumMod val="50000"/>
                        </a:srgbClr>
                      </a:solidFill>
                      <a:prstDash val="solid"/>
                      <a:round/>
                      <a:headEnd type="none" w="med" len="med"/>
                      <a:tailEnd type="none" w="med" len="med"/>
                    </a:lnB>
                    <a:lnTlToBr w="12700" cmpd="sng">
                      <a:noFill/>
                      <a:prstDash val="solid"/>
                    </a:lnTlToBr>
                    <a:lnBlToTr w="12700" cmpd="sng">
                      <a:noFill/>
                      <a:prstDash val="solid"/>
                    </a:lnBlToTr>
                  </a:tcPr>
                </a:tc>
              </a:tr>
              <a:tr h="1099610">
                <a:tc>
                  <a:txBody>
                    <a:bodyPr/>
                    <a:lstStyle/>
                    <a:p>
                      <a:pPr algn="l" rtl="0" fontAlgn="ctr">
                        <a:buClr>
                          <a:schemeClr val="tx2"/>
                        </a:buClr>
                        <a:buSzPts val="990"/>
                        <a:buFont typeface="Arial"/>
                        <a:buNone/>
                      </a:pPr>
                      <a:r>
                        <a:rPr lang="en-US" sz="2000" b="1" u="none" strike="noStrike" dirty="0" smtClean="0">
                          <a:solidFill>
                            <a:schemeClr val="tx1"/>
                          </a:solidFill>
                          <a:effectLst/>
                          <a:latin typeface="Arial Narrow"/>
                          <a:cs typeface="Arial Narrow"/>
                        </a:rPr>
                        <a:t>Where to visit</a:t>
                      </a:r>
                      <a:endParaRPr lang="en-US" sz="2000" b="1" i="0" u="none" strike="noStrike" dirty="0">
                        <a:solidFill>
                          <a:schemeClr val="tx1"/>
                        </a:solidFill>
                        <a:effectLst/>
                        <a:latin typeface="Arial Narrow"/>
                        <a:cs typeface="Arial Narrow"/>
                      </a:endParaRPr>
                    </a:p>
                  </a:txBody>
                  <a:tcPr marR="4168" marT="4169" marB="0" anchor="ctr">
                    <a:lnL w="3175" cap="flat" cmpd="sng" algn="ctr">
                      <a:noFill/>
                      <a:prstDash val="solid"/>
                      <a:round/>
                      <a:headEnd type="none" w="med" len="med"/>
                      <a:tailEnd type="none" w="med" len="med"/>
                    </a:lnL>
                    <a:lnR>
                      <a:noFill/>
                    </a:lnR>
                    <a:lnT w="3175" cap="flat" cmpd="sng" algn="ctr">
                      <a:solidFill>
                        <a:srgbClr val="7F7F7F"/>
                      </a:solidFill>
                      <a:prstDash val="solid"/>
                      <a:round/>
                      <a:headEnd type="none" w="med" len="med"/>
                      <a:tailEnd type="none" w="med" len="med"/>
                    </a:lnT>
                    <a:lnB w="3175"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l" defTabSz="685769" rtl="0" eaLnBrk="1" fontAlgn="b" latinLnBrk="0" hangingPunct="1">
                        <a:lnSpc>
                          <a:spcPct val="100000"/>
                        </a:lnSpc>
                        <a:spcBef>
                          <a:spcPts val="0"/>
                        </a:spcBef>
                        <a:spcAft>
                          <a:spcPts val="0"/>
                        </a:spcAft>
                        <a:buClrTx/>
                        <a:buSzTx/>
                        <a:buFont typeface="Wingdings" charset="2"/>
                        <a:buChar char="§"/>
                        <a:tabLst/>
                        <a:defRPr/>
                      </a:pPr>
                      <a:r>
                        <a:rPr lang="en-US" sz="2000" b="0" i="0" u="none" strike="noStrike" dirty="0" smtClean="0">
                          <a:solidFill>
                            <a:schemeClr val="tx1"/>
                          </a:solidFill>
                          <a:effectLst/>
                          <a:latin typeface="Arial Narrow"/>
                          <a:cs typeface="Arial Narrow"/>
                        </a:rPr>
                        <a:t>www.cisco.com/go/partnerchallenge</a:t>
                      </a:r>
                    </a:p>
                  </a:txBody>
                  <a:tcPr marR="4168" marT="4169" marB="0" anchor="ctr">
                    <a:lnL>
                      <a:noFill/>
                    </a:lnL>
                    <a:lnR w="3175" cap="flat" cmpd="sng" algn="ctr">
                      <a:noFill/>
                      <a:prstDash val="solid"/>
                      <a:round/>
                      <a:headEnd type="none" w="med" len="med"/>
                      <a:tailEnd type="none" w="med" len="med"/>
                    </a:lnR>
                    <a:lnT w="3175" cap="flat" cmpd="sng" algn="ctr">
                      <a:solidFill>
                        <a:srgbClr val="FFFFFF">
                          <a:lumMod val="50000"/>
                        </a:srgbClr>
                      </a:solidFill>
                      <a:prstDash val="solid"/>
                      <a:round/>
                      <a:headEnd type="none" w="med" len="med"/>
                      <a:tailEnd type="none" w="med" len="med"/>
                    </a:lnT>
                    <a:lnB w="3175"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3739896316"/>
      </p:ext>
    </p:extLst>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1"/>
            <a:ext cx="12188825" cy="6858001"/>
          </a:xfrm>
          <a:prstGeom prst="rect">
            <a:avLst/>
          </a:prstGeom>
        </p:spPr>
      </p:pic>
      <p:sp>
        <p:nvSpPr>
          <p:cNvPr id="42" name="Rectangle 41"/>
          <p:cNvSpPr/>
          <p:nvPr/>
        </p:nvSpPr>
        <p:spPr>
          <a:xfrm>
            <a:off x="-2"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p:cNvSpPr/>
          <p:nvPr/>
        </p:nvSpPr>
        <p:spPr>
          <a:xfrm>
            <a:off x="-1" y="2418972"/>
            <a:ext cx="12188826" cy="3733111"/>
          </a:xfrm>
          <a:prstGeom prst="rect">
            <a:avLst/>
          </a:prstGeom>
          <a:gradFill flip="none" rotWithShape="1">
            <a:gsLst>
              <a:gs pos="61000">
                <a:srgbClr val="000000">
                  <a:alpha val="73000"/>
                </a:srgbClr>
              </a:gs>
              <a:gs pos="27000">
                <a:srgbClr val="000000">
                  <a:alpha val="73000"/>
                </a:srgbClr>
              </a:gs>
              <a:gs pos="0">
                <a:srgbClr val="000000"/>
              </a:gs>
              <a:gs pos="100000">
                <a:srgbClr val="000000">
                  <a:alpha val="73000"/>
                </a:srgbClr>
              </a:gs>
            </a:gsLst>
            <a:lin ang="1980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4" name="Group 43"/>
          <p:cNvGrpSpPr/>
          <p:nvPr/>
        </p:nvGrpSpPr>
        <p:grpSpPr>
          <a:xfrm>
            <a:off x="5590793" y="-992154"/>
            <a:ext cx="9079624" cy="8044192"/>
            <a:chOff x="5016500" y="-536302"/>
            <a:chExt cx="10280358" cy="9107996"/>
          </a:xfrm>
        </p:grpSpPr>
        <p:sp>
          <p:nvSpPr>
            <p:cNvPr id="46" name="Oval 45"/>
            <p:cNvSpPr/>
            <p:nvPr/>
          </p:nvSpPr>
          <p:spPr>
            <a:xfrm>
              <a:off x="5016500" y="-536302"/>
              <a:ext cx="10280358" cy="9107996"/>
            </a:xfrm>
            <a:prstGeom prst="ellipse">
              <a:avLst/>
            </a:prstGeom>
            <a:gradFill flip="none" rotWithShape="1">
              <a:gsLst>
                <a:gs pos="0">
                  <a:srgbClr val="000000"/>
                </a:gs>
                <a:gs pos="100000">
                  <a:srgbClr val="0B0B0D">
                    <a:alpha val="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smtClean="0"/>
            </a:p>
          </p:txBody>
        </p:sp>
        <p:sp>
          <p:nvSpPr>
            <p:cNvPr id="58" name="Oval 57"/>
            <p:cNvSpPr/>
            <p:nvPr/>
          </p:nvSpPr>
          <p:spPr>
            <a:xfrm>
              <a:off x="8605307" y="2972332"/>
              <a:ext cx="2612010" cy="2612007"/>
            </a:xfrm>
            <a:prstGeom prst="ellipse">
              <a:avLst/>
            </a:prstGeom>
            <a:gradFill flip="none" rotWithShape="1">
              <a:gsLst>
                <a:gs pos="0">
                  <a:srgbClr val="1E1F24"/>
                </a:gs>
                <a:gs pos="100000">
                  <a:schemeClr val="accent5">
                    <a:lumMod val="75000"/>
                  </a:schemeClr>
                </a:gs>
              </a:gsLst>
              <a:path path="circle">
                <a:fillToRect l="100000" t="100000"/>
              </a:path>
              <a:tileRect r="-100000" b="-10000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srgbClr val="FFFFFF"/>
                </a:solidFill>
                <a:effectLst/>
                <a:uLnTx/>
                <a:uFillTx/>
                <a:latin typeface="Arial"/>
                <a:ea typeface="+mn-ea"/>
                <a:cs typeface="+mn-cs"/>
              </a:endParaRPr>
            </a:p>
          </p:txBody>
        </p:sp>
        <p:grpSp>
          <p:nvGrpSpPr>
            <p:cNvPr id="59" name="Group 126"/>
            <p:cNvGrpSpPr/>
            <p:nvPr/>
          </p:nvGrpSpPr>
          <p:grpSpPr>
            <a:xfrm>
              <a:off x="7969661" y="2334270"/>
              <a:ext cx="3017467" cy="3244127"/>
              <a:chOff x="4823832" y="3219513"/>
              <a:chExt cx="1979061" cy="2127720"/>
            </a:xfrm>
          </p:grpSpPr>
          <p:sp>
            <p:nvSpPr>
              <p:cNvPr id="75" name="Freeform 74"/>
              <p:cNvSpPr>
                <a:spLocks/>
              </p:cNvSpPr>
              <p:nvPr/>
            </p:nvSpPr>
            <p:spPr bwMode="auto">
              <a:xfrm>
                <a:off x="4823832" y="3219513"/>
                <a:ext cx="1463035" cy="1868369"/>
              </a:xfrm>
              <a:custGeom>
                <a:avLst/>
                <a:gdLst/>
                <a:ahLst/>
                <a:cxnLst>
                  <a:cxn ang="0">
                    <a:pos x="149" y="1077"/>
                  </a:cxn>
                  <a:cxn ang="0">
                    <a:pos x="312" y="1127"/>
                  </a:cxn>
                  <a:cxn ang="0">
                    <a:pos x="240" y="842"/>
                  </a:cxn>
                  <a:cxn ang="0">
                    <a:pos x="843" y="240"/>
                  </a:cxn>
                  <a:cxn ang="0">
                    <a:pos x="850" y="240"/>
                  </a:cxn>
                  <a:cxn ang="0">
                    <a:pos x="970" y="120"/>
                  </a:cxn>
                  <a:cxn ang="0">
                    <a:pos x="851" y="0"/>
                  </a:cxn>
                  <a:cxn ang="0">
                    <a:pos x="843" y="0"/>
                  </a:cxn>
                  <a:cxn ang="0">
                    <a:pos x="0" y="842"/>
                  </a:cxn>
                  <a:cxn ang="0">
                    <a:pos x="100" y="1239"/>
                  </a:cxn>
                  <a:cxn ang="0">
                    <a:pos x="149" y="1077"/>
                  </a:cxn>
                </a:cxnLst>
                <a:rect l="0" t="0" r="r" b="b"/>
                <a:pathLst>
                  <a:path w="970" h="1239">
                    <a:moveTo>
                      <a:pt x="149" y="1077"/>
                    </a:moveTo>
                    <a:cubicBezTo>
                      <a:pt x="312" y="1127"/>
                      <a:pt x="312" y="1127"/>
                      <a:pt x="312" y="1127"/>
                    </a:cubicBezTo>
                    <a:cubicBezTo>
                      <a:pt x="267" y="1043"/>
                      <a:pt x="240" y="945"/>
                      <a:pt x="240" y="842"/>
                    </a:cubicBezTo>
                    <a:cubicBezTo>
                      <a:pt x="240" y="510"/>
                      <a:pt x="511" y="240"/>
                      <a:pt x="843" y="240"/>
                    </a:cubicBezTo>
                    <a:cubicBezTo>
                      <a:pt x="845" y="240"/>
                      <a:pt x="848" y="240"/>
                      <a:pt x="850" y="240"/>
                    </a:cubicBezTo>
                    <a:cubicBezTo>
                      <a:pt x="970" y="120"/>
                      <a:pt x="970" y="120"/>
                      <a:pt x="970" y="120"/>
                    </a:cubicBezTo>
                    <a:cubicBezTo>
                      <a:pt x="851" y="0"/>
                      <a:pt x="851" y="0"/>
                      <a:pt x="851" y="0"/>
                    </a:cubicBezTo>
                    <a:cubicBezTo>
                      <a:pt x="848" y="0"/>
                      <a:pt x="845" y="0"/>
                      <a:pt x="843" y="0"/>
                    </a:cubicBezTo>
                    <a:cubicBezTo>
                      <a:pt x="378" y="0"/>
                      <a:pt x="0" y="378"/>
                      <a:pt x="0" y="842"/>
                    </a:cubicBezTo>
                    <a:cubicBezTo>
                      <a:pt x="0" y="985"/>
                      <a:pt x="36" y="1120"/>
                      <a:pt x="100" y="1239"/>
                    </a:cubicBezTo>
                    <a:lnTo>
                      <a:pt x="149" y="1077"/>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err="1">
                  <a:ln>
                    <a:noFill/>
                  </a:ln>
                  <a:solidFill>
                    <a:srgbClr val="FFFFFF"/>
                  </a:solidFill>
                  <a:effectLst/>
                  <a:uLnTx/>
                  <a:uFillTx/>
                  <a:latin typeface="Arial"/>
                  <a:ea typeface="+mn-ea"/>
                  <a:cs typeface="+mn-cs"/>
                </a:endParaRPr>
              </a:p>
            </p:txBody>
          </p:sp>
          <p:sp>
            <p:nvSpPr>
              <p:cNvPr id="76" name="TextBox 233"/>
              <p:cNvSpPr txBox="1"/>
              <p:nvPr/>
            </p:nvSpPr>
            <p:spPr>
              <a:xfrm rot="18262486">
                <a:off x="4978219" y="3522559"/>
                <a:ext cx="1928733" cy="1720615"/>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a:ea typeface="+mn-ea"/>
                    <a:cs typeface="+mn-cs"/>
                  </a:rPr>
                  <a:t>ONE NETWORK</a:t>
                </a:r>
              </a:p>
            </p:txBody>
          </p:sp>
        </p:grpSp>
        <p:grpSp>
          <p:nvGrpSpPr>
            <p:cNvPr id="62" name="Group 127"/>
            <p:cNvGrpSpPr/>
            <p:nvPr/>
          </p:nvGrpSpPr>
          <p:grpSpPr>
            <a:xfrm>
              <a:off x="8196538" y="2423643"/>
              <a:ext cx="3429550" cy="3785126"/>
              <a:chOff x="4972633" y="3278129"/>
              <a:chExt cx="2249334" cy="2482545"/>
            </a:xfrm>
          </p:grpSpPr>
          <p:sp>
            <p:nvSpPr>
              <p:cNvPr id="71" name="Freeform 70"/>
              <p:cNvSpPr>
                <a:spLocks/>
              </p:cNvSpPr>
              <p:nvPr/>
            </p:nvSpPr>
            <p:spPr bwMode="auto">
              <a:xfrm>
                <a:off x="4994264" y="4881066"/>
                <a:ext cx="2156891" cy="879608"/>
              </a:xfrm>
              <a:custGeom>
                <a:avLst/>
                <a:gdLst/>
                <a:ahLst/>
                <a:cxnLst>
                  <a:cxn ang="0">
                    <a:pos x="1265" y="241"/>
                  </a:cxn>
                  <a:cxn ang="0">
                    <a:pos x="1232" y="73"/>
                  </a:cxn>
                  <a:cxn ang="0">
                    <a:pos x="730" y="343"/>
                  </a:cxn>
                  <a:cxn ang="0">
                    <a:pos x="214" y="51"/>
                  </a:cxn>
                  <a:cxn ang="0">
                    <a:pos x="49" y="0"/>
                  </a:cxn>
                  <a:cxn ang="0">
                    <a:pos x="0" y="161"/>
                  </a:cxn>
                  <a:cxn ang="0">
                    <a:pos x="730" y="583"/>
                  </a:cxn>
                  <a:cxn ang="0">
                    <a:pos x="1430" y="208"/>
                  </a:cxn>
                  <a:cxn ang="0">
                    <a:pos x="1265" y="241"/>
                  </a:cxn>
                </a:cxnLst>
                <a:rect l="0" t="0" r="r" b="b"/>
                <a:pathLst>
                  <a:path w="1430" h="583">
                    <a:moveTo>
                      <a:pt x="1265" y="241"/>
                    </a:moveTo>
                    <a:cubicBezTo>
                      <a:pt x="1232" y="73"/>
                      <a:pt x="1232" y="73"/>
                      <a:pt x="1232" y="73"/>
                    </a:cubicBezTo>
                    <a:cubicBezTo>
                      <a:pt x="1124" y="235"/>
                      <a:pt x="939" y="343"/>
                      <a:pt x="730" y="343"/>
                    </a:cubicBezTo>
                    <a:cubicBezTo>
                      <a:pt x="511" y="343"/>
                      <a:pt x="319" y="225"/>
                      <a:pt x="214" y="51"/>
                    </a:cubicBezTo>
                    <a:cubicBezTo>
                      <a:pt x="49" y="0"/>
                      <a:pt x="49" y="0"/>
                      <a:pt x="49" y="0"/>
                    </a:cubicBezTo>
                    <a:cubicBezTo>
                      <a:pt x="0" y="161"/>
                      <a:pt x="0" y="161"/>
                      <a:pt x="0" y="161"/>
                    </a:cubicBezTo>
                    <a:cubicBezTo>
                      <a:pt x="146" y="413"/>
                      <a:pt x="418" y="583"/>
                      <a:pt x="730" y="583"/>
                    </a:cubicBezTo>
                    <a:cubicBezTo>
                      <a:pt x="1021" y="583"/>
                      <a:pt x="1279" y="434"/>
                      <a:pt x="1430" y="208"/>
                    </a:cubicBezTo>
                    <a:lnTo>
                      <a:pt x="1265" y="241"/>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72" name="TextBox 239"/>
              <p:cNvSpPr txBox="1"/>
              <p:nvPr/>
            </p:nvSpPr>
            <p:spPr>
              <a:xfrm rot="290775">
                <a:off x="4972633" y="3278129"/>
                <a:ext cx="2249334" cy="2327881"/>
              </a:xfrm>
              <a:prstGeom prst="rect">
                <a:avLst/>
              </a:prstGeom>
            </p:spPr>
            <p:txBody>
              <a:bodyPr spcFirstLastPara="1" wrap="square" numCol="1">
                <a:prstTxWarp prst="textArchDown">
                  <a:avLst>
                    <a:gd name="adj" fmla="val 72941"/>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ONE MANAGEMENT</a:t>
                </a:r>
              </a:p>
            </p:txBody>
          </p:sp>
        </p:grpSp>
        <p:sp>
          <p:nvSpPr>
            <p:cNvPr id="63" name="Freeform 62"/>
            <p:cNvSpPr>
              <a:spLocks/>
            </p:cNvSpPr>
            <p:nvPr/>
          </p:nvSpPr>
          <p:spPr bwMode="auto">
            <a:xfrm>
              <a:off x="9988170" y="2336218"/>
              <a:ext cx="1855982" cy="3030692"/>
            </a:xfrm>
            <a:custGeom>
              <a:avLst/>
              <a:gdLst/>
              <a:ahLst/>
              <a:cxnLst>
                <a:cxn ang="0">
                  <a:pos x="121" y="119"/>
                </a:cxn>
                <a:cxn ang="0">
                  <a:pos x="0" y="240"/>
                </a:cxn>
                <a:cxn ang="0">
                  <a:pos x="567" y="841"/>
                </a:cxn>
                <a:cxn ang="0">
                  <a:pos x="482" y="1149"/>
                </a:cxn>
                <a:cxn ang="0">
                  <a:pos x="516" y="1318"/>
                </a:cxn>
                <a:cxn ang="0">
                  <a:pos x="680" y="1285"/>
                </a:cxn>
                <a:cxn ang="0">
                  <a:pos x="807" y="841"/>
                </a:cxn>
                <a:cxn ang="0">
                  <a:pos x="2" y="0"/>
                </a:cxn>
                <a:cxn ang="0">
                  <a:pos x="121" y="119"/>
                </a:cxn>
              </a:cxnLst>
              <a:rect l="0" t="0" r="r" b="b"/>
              <a:pathLst>
                <a:path w="807" h="1318">
                  <a:moveTo>
                    <a:pt x="121" y="119"/>
                  </a:moveTo>
                  <a:cubicBezTo>
                    <a:pt x="0" y="240"/>
                    <a:pt x="0" y="240"/>
                    <a:pt x="0" y="240"/>
                  </a:cubicBezTo>
                  <a:cubicBezTo>
                    <a:pt x="316" y="258"/>
                    <a:pt x="567" y="521"/>
                    <a:pt x="567" y="841"/>
                  </a:cubicBezTo>
                  <a:cubicBezTo>
                    <a:pt x="567" y="954"/>
                    <a:pt x="536" y="1059"/>
                    <a:pt x="482" y="1149"/>
                  </a:cubicBezTo>
                  <a:cubicBezTo>
                    <a:pt x="516" y="1318"/>
                    <a:pt x="516" y="1318"/>
                    <a:pt x="516" y="1318"/>
                  </a:cubicBezTo>
                  <a:cubicBezTo>
                    <a:pt x="680" y="1285"/>
                    <a:pt x="680" y="1285"/>
                    <a:pt x="680" y="1285"/>
                  </a:cubicBezTo>
                  <a:cubicBezTo>
                    <a:pt x="760" y="1156"/>
                    <a:pt x="807" y="1004"/>
                    <a:pt x="807" y="841"/>
                  </a:cubicBezTo>
                  <a:cubicBezTo>
                    <a:pt x="807" y="389"/>
                    <a:pt x="449" y="19"/>
                    <a:pt x="2" y="0"/>
                  </a:cubicBezTo>
                  <a:lnTo>
                    <a:pt x="121" y="119"/>
                  </a:lnTo>
                  <a:close/>
                </a:path>
              </a:pathLst>
            </a:custGeom>
            <a:gradFill>
              <a:gsLst>
                <a:gs pos="0">
                  <a:schemeClr val="accent3"/>
                </a:gs>
                <a:gs pos="48300">
                  <a:schemeClr val="accent3">
                    <a:lumMod val="75000"/>
                  </a:schemeClr>
                </a:gs>
                <a:gs pos="100000">
                  <a:schemeClr val="accent3">
                    <a:lumMod val="50000"/>
                  </a:schemeClr>
                </a:gs>
              </a:gsLst>
              <a:lin ang="5100000" scaled="0"/>
            </a:gradFill>
            <a:ln w="25400" cap="flat" cmpd="sng" algn="ctr">
              <a:noFill/>
              <a:prstDash val="solid"/>
            </a:ln>
            <a:effectLst>
              <a:innerShdw blurRad="127000">
                <a:prstClr val="black">
                  <a:alpha val="4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kern="0" dirty="0" err="1">
                <a:solidFill>
                  <a:srgbClr val="FFFFFF"/>
                </a:solidFill>
                <a:latin typeface="Arial"/>
              </a:endParaRPr>
            </a:p>
          </p:txBody>
        </p:sp>
        <p:sp>
          <p:nvSpPr>
            <p:cNvPr id="64" name="TextBox 238"/>
            <p:cNvSpPr txBox="1"/>
            <p:nvPr/>
          </p:nvSpPr>
          <p:spPr>
            <a:xfrm rot="4441828">
              <a:off x="9345152" y="3119693"/>
              <a:ext cx="2432361" cy="1935633"/>
            </a:xfrm>
            <a:prstGeom prst="rect">
              <a:avLst/>
            </a:prstGeom>
          </p:spPr>
          <p:txBody>
            <a:bodyPr spcFirstLastPara="1" wrap="square" numCol="1">
              <a:prstTxWarp prst="textArchUp">
                <a:avLst/>
              </a:prstTxWarp>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a:ea typeface="+mn-ea"/>
                  <a:cs typeface="+mn-cs"/>
                </a:rPr>
                <a:t>ONE POLICY</a:t>
              </a:r>
              <a:endParaRPr kumimoji="0" lang="en-US" sz="2400" b="1" i="0" u="none" strike="noStrike" kern="1200" cap="none" spc="0" normalizeH="0" baseline="0" noProof="0" dirty="0">
                <a:ln>
                  <a:noFill/>
                </a:ln>
                <a:solidFill>
                  <a:srgbClr val="FFFFFF"/>
                </a:solidFill>
                <a:effectLst/>
                <a:uLnTx/>
                <a:uFillTx/>
                <a:latin typeface="Arial"/>
                <a:ea typeface="+mn-ea"/>
                <a:cs typeface="+mn-cs"/>
              </a:endParaRPr>
            </a:p>
          </p:txBody>
        </p:sp>
        <p:grpSp>
          <p:nvGrpSpPr>
            <p:cNvPr id="65" name="Group 64"/>
            <p:cNvGrpSpPr/>
            <p:nvPr/>
          </p:nvGrpSpPr>
          <p:grpSpPr>
            <a:xfrm>
              <a:off x="8548914" y="3252680"/>
              <a:ext cx="2702532" cy="2038614"/>
              <a:chOff x="8548914" y="3252680"/>
              <a:chExt cx="2702532" cy="2038614"/>
            </a:xfrm>
          </p:grpSpPr>
          <p:cxnSp>
            <p:nvCxnSpPr>
              <p:cNvPr id="66" name="Straight Connector 65"/>
              <p:cNvCxnSpPr/>
              <p:nvPr/>
            </p:nvCxnSpPr>
            <p:spPr>
              <a:xfrm>
                <a:off x="8944059" y="3810434"/>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cxnSp>
            <p:nvCxnSpPr>
              <p:cNvPr id="67" name="Straight Connector 66"/>
              <p:cNvCxnSpPr/>
              <p:nvPr/>
            </p:nvCxnSpPr>
            <p:spPr>
              <a:xfrm>
                <a:off x="8944059" y="4733538"/>
                <a:ext cx="1912242" cy="0"/>
              </a:xfrm>
              <a:prstGeom prst="line">
                <a:avLst/>
              </a:prstGeom>
              <a:noFill/>
              <a:ln w="9525" cap="flat" cmpd="sng" algn="ctr">
                <a:gradFill flip="none" rotWithShape="1">
                  <a:gsLst>
                    <a:gs pos="0">
                      <a:srgbClr val="0096D6">
                        <a:tint val="66000"/>
                        <a:satMod val="160000"/>
                        <a:alpha val="0"/>
                      </a:srgbClr>
                    </a:gs>
                    <a:gs pos="50000">
                      <a:srgbClr val="FFFFFF"/>
                    </a:gs>
                    <a:gs pos="100000">
                      <a:srgbClr val="0096D6">
                        <a:tint val="23500"/>
                        <a:satMod val="160000"/>
                        <a:alpha val="0"/>
                      </a:srgbClr>
                    </a:gs>
                  </a:gsLst>
                  <a:lin ang="10800000" scaled="0"/>
                  <a:tileRect/>
                </a:gradFill>
                <a:prstDash val="solid"/>
              </a:ln>
              <a:effectLst/>
            </p:spPr>
          </p:cxnSp>
          <p:sp>
            <p:nvSpPr>
              <p:cNvPr id="68" name="Rectangle 67"/>
              <p:cNvSpPr/>
              <p:nvPr/>
            </p:nvSpPr>
            <p:spPr>
              <a:xfrm>
                <a:off x="8548914" y="3252680"/>
                <a:ext cx="2702532" cy="487870"/>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marL="0" marR="0" lvl="0" indent="0" algn="ctr" defTabSz="913366" rtl="0" eaLnBrk="1" fontAlgn="auto" latinLnBrk="0" hangingPunct="1">
                  <a:lnSpc>
                    <a:spcPct val="100000"/>
                  </a:lnSpc>
                  <a:spcBef>
                    <a:spcPts val="0"/>
                  </a:spcBef>
                  <a:spcAft>
                    <a:spcPts val="1200"/>
                  </a:spcAft>
                  <a:buClrTx/>
                  <a:buSzTx/>
                  <a:buFontTx/>
                  <a:buNone/>
                  <a:tabLst/>
                  <a:defRPr/>
                </a:pPr>
                <a:r>
                  <a:rPr kumimoji="0" lang="en-US" sz="2200" b="0" i="0" u="none" strike="noStrike" kern="1200" cap="none" spc="0" normalizeH="0" baseline="0" noProof="0" dirty="0" smtClean="0">
                    <a:ln>
                      <a:noFill/>
                    </a:ln>
                    <a:solidFill>
                      <a:srgbClr val="FFFFFF"/>
                    </a:solidFill>
                    <a:effectLst>
                      <a:outerShdw blurRad="127000" algn="ctr" rotWithShape="0">
                        <a:prstClr val="black">
                          <a:alpha val="40000"/>
                        </a:prstClr>
                      </a:outerShdw>
                    </a:effectLst>
                    <a:uLnTx/>
                    <a:uFillTx/>
                    <a:latin typeface="Arial"/>
                    <a:ea typeface="+mn-ea"/>
                    <a:cs typeface="+mn-cs"/>
                  </a:rPr>
                  <a:t>Secure</a:t>
                </a:r>
                <a:endParaRPr kumimoji="0" lang="en-US" sz="2200" b="0" i="0" u="none" strike="noStrike" kern="1200" cap="none" spc="0" normalizeH="0" baseline="0" noProof="0" dirty="0">
                  <a:ln>
                    <a:noFill/>
                  </a:ln>
                  <a:solidFill>
                    <a:srgbClr val="FFFFFF"/>
                  </a:solidFill>
                  <a:effectLst>
                    <a:outerShdw blurRad="127000" algn="ctr" rotWithShape="0">
                      <a:prstClr val="black">
                        <a:alpha val="40000"/>
                      </a:prstClr>
                    </a:outerShdw>
                  </a:effectLst>
                  <a:uLnTx/>
                  <a:uFillTx/>
                  <a:latin typeface="Arial"/>
                  <a:ea typeface="+mn-ea"/>
                  <a:cs typeface="+mn-cs"/>
                </a:endParaRPr>
              </a:p>
            </p:txBody>
          </p:sp>
          <p:sp>
            <p:nvSpPr>
              <p:cNvPr id="69" name="Rectangle 68"/>
              <p:cNvSpPr/>
              <p:nvPr/>
            </p:nvSpPr>
            <p:spPr>
              <a:xfrm>
                <a:off x="8548914" y="3874721"/>
                <a:ext cx="2702532" cy="794531"/>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lnSpc>
                    <a:spcPct val="90000"/>
                  </a:lnSpc>
                  <a:defRPr/>
                </a:pPr>
                <a:r>
                  <a:rPr lang="en-US" sz="2200" dirty="0">
                    <a:solidFill>
                      <a:srgbClr val="FFFFFF"/>
                    </a:solidFill>
                    <a:effectLst>
                      <a:outerShdw blurRad="127000" algn="ctr" rotWithShape="0">
                        <a:prstClr val="black">
                          <a:alpha val="40000"/>
                        </a:prstClr>
                      </a:outerShdw>
                    </a:effectLst>
                  </a:rPr>
                  <a:t>Consistent User Experience</a:t>
                </a:r>
              </a:p>
            </p:txBody>
          </p:sp>
          <p:sp>
            <p:nvSpPr>
              <p:cNvPr id="70" name="Rectangle 69"/>
              <p:cNvSpPr/>
              <p:nvPr/>
            </p:nvSpPr>
            <p:spPr>
              <a:xfrm>
                <a:off x="8548914" y="4803424"/>
                <a:ext cx="2702532" cy="487870"/>
              </a:xfrm>
              <a:prstGeom prst="rect">
                <a:avLst/>
              </a:prstGeom>
            </p:spPr>
            <p:txBody>
              <a:bodyPr wrap="square" anchor="ctr" anchorCtr="1">
                <a:spAutoFit/>
              </a:bodyPr>
              <a:lstStyle>
                <a:defPPr>
                  <a:defRPr lang="en-US"/>
                </a:defPPr>
                <a:lvl1pPr marL="0" algn="l" defTabSz="913366" rtl="0" eaLnBrk="1" latinLnBrk="0" hangingPunct="1">
                  <a:defRPr sz="1800" kern="1200">
                    <a:solidFill>
                      <a:schemeClr val="tx1"/>
                    </a:solidFill>
                    <a:latin typeface="+mn-lt"/>
                    <a:ea typeface="+mn-ea"/>
                    <a:cs typeface="+mn-cs"/>
                  </a:defRPr>
                </a:lvl1pPr>
                <a:lvl2pPr marL="456682" algn="l" defTabSz="913366" rtl="0" eaLnBrk="1" latinLnBrk="0" hangingPunct="1">
                  <a:defRPr sz="1800" kern="1200">
                    <a:solidFill>
                      <a:schemeClr val="tx1"/>
                    </a:solidFill>
                    <a:latin typeface="+mn-lt"/>
                    <a:ea typeface="+mn-ea"/>
                    <a:cs typeface="+mn-cs"/>
                  </a:defRPr>
                </a:lvl2pPr>
                <a:lvl3pPr marL="913366" algn="l" defTabSz="913366" rtl="0" eaLnBrk="1" latinLnBrk="0" hangingPunct="1">
                  <a:defRPr sz="1800" kern="1200">
                    <a:solidFill>
                      <a:schemeClr val="tx1"/>
                    </a:solidFill>
                    <a:latin typeface="+mn-lt"/>
                    <a:ea typeface="+mn-ea"/>
                    <a:cs typeface="+mn-cs"/>
                  </a:defRPr>
                </a:lvl3pPr>
                <a:lvl4pPr marL="1370048" algn="l" defTabSz="913366" rtl="0" eaLnBrk="1" latinLnBrk="0" hangingPunct="1">
                  <a:defRPr sz="1800" kern="1200">
                    <a:solidFill>
                      <a:schemeClr val="tx1"/>
                    </a:solidFill>
                    <a:latin typeface="+mn-lt"/>
                    <a:ea typeface="+mn-ea"/>
                    <a:cs typeface="+mn-cs"/>
                  </a:defRPr>
                </a:lvl4pPr>
                <a:lvl5pPr marL="1826728" algn="l" defTabSz="913366" rtl="0" eaLnBrk="1" latinLnBrk="0" hangingPunct="1">
                  <a:defRPr sz="1800" kern="1200">
                    <a:solidFill>
                      <a:schemeClr val="tx1"/>
                    </a:solidFill>
                    <a:latin typeface="+mn-lt"/>
                    <a:ea typeface="+mn-ea"/>
                    <a:cs typeface="+mn-cs"/>
                  </a:defRPr>
                </a:lvl5pPr>
                <a:lvl6pPr marL="2283409" algn="l" defTabSz="913366" rtl="0" eaLnBrk="1" latinLnBrk="0" hangingPunct="1">
                  <a:defRPr sz="1800" kern="1200">
                    <a:solidFill>
                      <a:schemeClr val="tx1"/>
                    </a:solidFill>
                    <a:latin typeface="+mn-lt"/>
                    <a:ea typeface="+mn-ea"/>
                    <a:cs typeface="+mn-cs"/>
                  </a:defRPr>
                </a:lvl6pPr>
                <a:lvl7pPr marL="2740091" algn="l" defTabSz="913366" rtl="0" eaLnBrk="1" latinLnBrk="0" hangingPunct="1">
                  <a:defRPr sz="1800" kern="1200">
                    <a:solidFill>
                      <a:schemeClr val="tx1"/>
                    </a:solidFill>
                    <a:latin typeface="+mn-lt"/>
                    <a:ea typeface="+mn-ea"/>
                    <a:cs typeface="+mn-cs"/>
                  </a:defRPr>
                </a:lvl7pPr>
                <a:lvl8pPr marL="3196775" algn="l" defTabSz="913366" rtl="0" eaLnBrk="1" latinLnBrk="0" hangingPunct="1">
                  <a:defRPr sz="1800" kern="1200">
                    <a:solidFill>
                      <a:schemeClr val="tx1"/>
                    </a:solidFill>
                    <a:latin typeface="+mn-lt"/>
                    <a:ea typeface="+mn-ea"/>
                    <a:cs typeface="+mn-cs"/>
                  </a:defRPr>
                </a:lvl8pPr>
                <a:lvl9pPr marL="3653456" algn="l" defTabSz="913366" rtl="0" eaLnBrk="1" latinLnBrk="0" hangingPunct="1">
                  <a:defRPr sz="1800" kern="1200">
                    <a:solidFill>
                      <a:schemeClr val="tx1"/>
                    </a:solidFill>
                    <a:latin typeface="+mn-lt"/>
                    <a:ea typeface="+mn-ea"/>
                    <a:cs typeface="+mn-cs"/>
                  </a:defRPr>
                </a:lvl9pPr>
              </a:lstStyle>
              <a:p>
                <a:pPr lvl="0" algn="ctr">
                  <a:spcAft>
                    <a:spcPts val="1200"/>
                  </a:spcAft>
                  <a:defRPr/>
                </a:pPr>
                <a:r>
                  <a:rPr lang="en-US" sz="2200" dirty="0">
                    <a:solidFill>
                      <a:srgbClr val="FFFFFF"/>
                    </a:solidFill>
                    <a:effectLst>
                      <a:outerShdw blurRad="127000" algn="ctr" rotWithShape="0">
                        <a:prstClr val="black">
                          <a:alpha val="40000"/>
                        </a:prstClr>
                      </a:outerShdw>
                    </a:effectLst>
                  </a:rPr>
                  <a:t>Simplified</a:t>
                </a:r>
              </a:p>
            </p:txBody>
          </p:sp>
        </p:grpSp>
      </p:grpSp>
      <p:sp>
        <p:nvSpPr>
          <p:cNvPr id="5" name="Title 4"/>
          <p:cNvSpPr>
            <a:spLocks noGrp="1"/>
          </p:cNvSpPr>
          <p:nvPr>
            <p:ph type="title"/>
          </p:nvPr>
        </p:nvSpPr>
        <p:spPr>
          <a:xfrm>
            <a:off x="292607" y="439420"/>
            <a:ext cx="11612880" cy="838200"/>
          </a:xfrm>
        </p:spPr>
        <p:txBody>
          <a:bodyPr/>
          <a:lstStyle/>
          <a:p>
            <a:r>
              <a:rPr lang="en-US" smtClean="0"/>
              <a:t>Cisco Unified Access</a:t>
            </a:r>
            <a:endParaRPr lang="en-US" dirty="0"/>
          </a:p>
        </p:txBody>
      </p:sp>
      <p:sp>
        <p:nvSpPr>
          <p:cNvPr id="102" name="Text Placeholder 2"/>
          <p:cNvSpPr txBox="1">
            <a:spLocks/>
          </p:cNvSpPr>
          <p:nvPr/>
        </p:nvSpPr>
        <p:spPr>
          <a:xfrm>
            <a:off x="292607" y="2739662"/>
            <a:ext cx="8266554" cy="1958208"/>
          </a:xfrm>
          <a:prstGeom prst="rect">
            <a:avLst/>
          </a:prstGeom>
        </p:spPr>
        <p:txBody>
          <a:bodyPr/>
          <a:lstStyle>
            <a:lvl1pPr marL="228600" indent="-228600" algn="l" defTabSz="914400" rtl="0" eaLnBrk="1" latinLnBrk="0" hangingPunct="1">
              <a:lnSpc>
                <a:spcPct val="95000"/>
              </a:lnSpc>
              <a:spcBef>
                <a:spcPts val="1440"/>
              </a:spcBef>
              <a:buClr>
                <a:schemeClr val="tx2"/>
              </a:buClr>
              <a:buSzPct val="90000"/>
              <a:buFont typeface="Arial" pitchFamily="34" charset="0"/>
              <a:buChar char="•"/>
              <a:tabLst/>
              <a:defRPr lang="en-US" sz="2000" kern="1200" dirty="0" smtClean="0">
                <a:solidFill>
                  <a:srgbClr val="546568"/>
                </a:solidFill>
                <a:latin typeface="+mj-lt"/>
                <a:ea typeface="+mn-ea"/>
                <a:cs typeface="+mn-cs"/>
              </a:defRPr>
            </a:lvl1pPr>
            <a:lvl2pPr marL="406400" indent="0" algn="l" defTabSz="914400" rtl="0" eaLnBrk="1" latinLnBrk="0" hangingPunct="1">
              <a:lnSpc>
                <a:spcPct val="95000"/>
              </a:lnSpc>
              <a:spcBef>
                <a:spcPts val="840"/>
              </a:spcBef>
              <a:buClr>
                <a:schemeClr val="tx2"/>
              </a:buClr>
              <a:buFontTx/>
              <a:buNone/>
              <a:defRPr lang="en-US" sz="1800" kern="1200" dirty="0" smtClean="0">
                <a:solidFill>
                  <a:srgbClr val="546568"/>
                </a:solidFill>
                <a:latin typeface="+mj-lt"/>
                <a:ea typeface="+mn-ea"/>
                <a:cs typeface="+mn-cs"/>
              </a:defRPr>
            </a:lvl2pPr>
            <a:lvl3pPr marL="571500" indent="-1588" algn="l" defTabSz="914400" rtl="0" eaLnBrk="1" latinLnBrk="0" hangingPunct="1">
              <a:lnSpc>
                <a:spcPct val="95000"/>
              </a:lnSpc>
              <a:spcBef>
                <a:spcPts val="840"/>
              </a:spcBef>
              <a:buFont typeface="Arial" pitchFamily="34" charset="0"/>
              <a:buNone/>
              <a:defRPr lang="en-US" sz="1600" kern="1200" dirty="0" smtClean="0">
                <a:solidFill>
                  <a:srgbClr val="546568"/>
                </a:solidFill>
                <a:latin typeface="+mj-lt"/>
                <a:ea typeface="+mn-ea"/>
                <a:cs typeface="+mn-cs"/>
              </a:defRPr>
            </a:lvl3pPr>
            <a:lvl4pPr marL="688975" indent="0" algn="l" defTabSz="914400" rtl="0" eaLnBrk="1" latinLnBrk="0" hangingPunct="1">
              <a:lnSpc>
                <a:spcPct val="95000"/>
              </a:lnSpc>
              <a:spcBef>
                <a:spcPts val="840"/>
              </a:spcBef>
              <a:buFont typeface="Arial" pitchFamily="34" charset="0"/>
              <a:buNone/>
              <a:defRPr lang="en-US" sz="1400" kern="1200" dirty="0" smtClean="0">
                <a:solidFill>
                  <a:srgbClr val="546568"/>
                </a:solidFill>
                <a:latin typeface="+mj-lt"/>
                <a:ea typeface="+mn-ea"/>
                <a:cs typeface="+mn-cs"/>
              </a:defRPr>
            </a:lvl4pPr>
            <a:lvl5pPr marL="801688" indent="0" algn="l" defTabSz="914400" rtl="0" eaLnBrk="1" latinLnBrk="0" hangingPunct="1">
              <a:lnSpc>
                <a:spcPct val="95000"/>
              </a:lnSpc>
              <a:spcBef>
                <a:spcPts val="840"/>
              </a:spcBef>
              <a:buFont typeface="Arial" pitchFamily="34" charset="0"/>
              <a:buNone/>
              <a:defRPr lang="en-US" sz="1400" kern="1200" dirty="0">
                <a:solidFill>
                  <a:srgbClr val="546568"/>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00000"/>
              </a:lnSpc>
              <a:spcBef>
                <a:spcPts val="1800"/>
              </a:spcBef>
              <a:buClr>
                <a:schemeClr val="tx1"/>
              </a:buClr>
              <a:buNone/>
            </a:pPr>
            <a:r>
              <a:rPr lang="en-US" sz="2400" spc="-50" dirty="0" smtClean="0">
                <a:solidFill>
                  <a:schemeClr val="tx1"/>
                </a:solidFill>
              </a:rPr>
              <a:t>Enabling the Work Your Way Vision</a:t>
            </a:r>
            <a:endParaRPr lang="en-US" sz="2400" spc="-50" dirty="0">
              <a:solidFill>
                <a:schemeClr val="tx1"/>
              </a:solidFill>
            </a:endParaRPr>
          </a:p>
          <a:p>
            <a:pPr marL="0" indent="0">
              <a:lnSpc>
                <a:spcPct val="100000"/>
              </a:lnSpc>
              <a:spcBef>
                <a:spcPts val="1800"/>
              </a:spcBef>
              <a:buClr>
                <a:schemeClr val="tx1"/>
              </a:buClr>
              <a:buNone/>
            </a:pPr>
            <a:r>
              <a:rPr lang="en-US" sz="2400" spc="-50" dirty="0" smtClean="0">
                <a:solidFill>
                  <a:schemeClr val="tx1"/>
                </a:solidFill>
              </a:rPr>
              <a:t>With an Intelligent Platform for the Internet of Everything</a:t>
            </a:r>
          </a:p>
          <a:p>
            <a:pPr marL="0" indent="0">
              <a:lnSpc>
                <a:spcPct val="100000"/>
              </a:lnSpc>
              <a:spcBef>
                <a:spcPts val="1800"/>
              </a:spcBef>
              <a:buClr>
                <a:schemeClr val="tx1"/>
              </a:buClr>
              <a:buNone/>
            </a:pPr>
            <a:r>
              <a:rPr lang="en-US" sz="2400" spc="-50" dirty="0" smtClean="0">
                <a:solidFill>
                  <a:schemeClr val="tx1"/>
                </a:solidFill>
              </a:rPr>
              <a:t>Speed </a:t>
            </a:r>
            <a:r>
              <a:rPr lang="en-US" sz="2400" spc="-50" dirty="0">
                <a:solidFill>
                  <a:schemeClr val="tx1"/>
                </a:solidFill>
              </a:rPr>
              <a:t>Unified Access deployments with </a:t>
            </a:r>
            <a:r>
              <a:rPr lang="en-US" sz="2400" spc="-50" dirty="0" err="1" smtClean="0">
                <a:solidFill>
                  <a:schemeClr val="tx1"/>
                </a:solidFill>
              </a:rPr>
              <a:t>BYOD</a:t>
            </a:r>
            <a:r>
              <a:rPr lang="en-US" sz="2400" spc="-50" dirty="0" smtClean="0">
                <a:solidFill>
                  <a:schemeClr val="tx1"/>
                </a:solidFill>
              </a:rPr>
              <a:t> Smart </a:t>
            </a:r>
            <a:r>
              <a:rPr lang="en-US" sz="2400" spc="-50" dirty="0">
                <a:solidFill>
                  <a:schemeClr val="tx1"/>
                </a:solidFill>
              </a:rPr>
              <a:t>Solutions and Services</a:t>
            </a:r>
          </a:p>
        </p:txBody>
      </p:sp>
      <p:sp>
        <p:nvSpPr>
          <p:cNvPr id="81" name="Rectangle 80"/>
          <p:cNvSpPr/>
          <p:nvPr/>
        </p:nvSpPr>
        <p:spPr>
          <a:xfrm>
            <a:off x="-1" y="5152571"/>
            <a:ext cx="12188826" cy="999511"/>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TextBox 78"/>
          <p:cNvSpPr txBox="1"/>
          <p:nvPr/>
        </p:nvSpPr>
        <p:spPr>
          <a:xfrm>
            <a:off x="1597860" y="5390716"/>
            <a:ext cx="8993104" cy="523220"/>
          </a:xfrm>
          <a:prstGeom prst="rect">
            <a:avLst/>
          </a:prstGeom>
          <a:noFill/>
        </p:spPr>
        <p:txBody>
          <a:bodyPr wrap="none" rtlCol="0">
            <a:spAutoFit/>
          </a:bodyPr>
          <a:lstStyle/>
          <a:p>
            <a:pPr algn="ctr"/>
            <a:r>
              <a:rPr lang="en-US" sz="2800" dirty="0" smtClean="0">
                <a:effectLst>
                  <a:outerShdw blurRad="25400" dist="12700" dir="5400000" algn="t" rotWithShape="0">
                    <a:prstClr val="black">
                      <a:alpha val="20000"/>
                    </a:prstClr>
                  </a:outerShdw>
                </a:effectLst>
              </a:rPr>
              <a:t>The Intelligent Network Platform for a Connected World</a:t>
            </a:r>
            <a:endParaRPr lang="en-US" sz="2800" dirty="0">
              <a:effectLst>
                <a:outerShdw blurRad="25400" dist="12700" dir="5400000" algn="t" rotWithShape="0">
                  <a:prstClr val="black">
                    <a:alpha val="20000"/>
                  </a:prstClr>
                </a:outerShdw>
              </a:effectLst>
            </a:endParaRPr>
          </a:p>
        </p:txBody>
      </p:sp>
    </p:spTree>
    <p:extLst>
      <p:ext uri="{BB962C8B-B14F-4D97-AF65-F5344CB8AC3E}">
        <p14:creationId xmlns:p14="http://schemas.microsoft.com/office/powerpoint/2010/main" val="494439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5"/>
          <p:cNvSpPr>
            <a:spLocks/>
          </p:cNvSpPr>
          <p:nvPr/>
        </p:nvSpPr>
        <p:spPr bwMode="auto">
          <a:xfrm>
            <a:off x="2413816" y="1190738"/>
            <a:ext cx="7443788" cy="5019675"/>
          </a:xfrm>
          <a:custGeom>
            <a:avLst/>
            <a:gdLst/>
            <a:ahLst/>
            <a:cxnLst>
              <a:cxn ang="0">
                <a:pos x="1012" y="4312"/>
              </a:cxn>
              <a:cxn ang="0">
                <a:pos x="1108" y="3766"/>
              </a:cxn>
              <a:cxn ang="0">
                <a:pos x="1282" y="3251"/>
              </a:cxn>
              <a:cxn ang="0">
                <a:pos x="1528" y="2772"/>
              </a:cxn>
              <a:cxn ang="0">
                <a:pos x="1837" y="2338"/>
              </a:cxn>
              <a:cxn ang="0">
                <a:pos x="2204" y="1952"/>
              </a:cxn>
              <a:cxn ang="0">
                <a:pos x="2621" y="1624"/>
              </a:cxn>
              <a:cxn ang="0">
                <a:pos x="3087" y="1357"/>
              </a:cxn>
              <a:cxn ang="0">
                <a:pos x="3589" y="1159"/>
              </a:cxn>
              <a:cxn ang="0">
                <a:pos x="4126" y="1036"/>
              </a:cxn>
              <a:cxn ang="0">
                <a:pos x="4689" y="992"/>
              </a:cxn>
              <a:cxn ang="0">
                <a:pos x="5160" y="1022"/>
              </a:cxn>
              <a:cxn ang="0">
                <a:pos x="5701" y="1132"/>
              </a:cxn>
              <a:cxn ang="0">
                <a:pos x="6210" y="1318"/>
              </a:cxn>
              <a:cxn ang="0">
                <a:pos x="6682" y="1575"/>
              </a:cxn>
              <a:cxn ang="0">
                <a:pos x="7109" y="1894"/>
              </a:cxn>
              <a:cxn ang="0">
                <a:pos x="7484" y="2270"/>
              </a:cxn>
              <a:cxn ang="0">
                <a:pos x="7804" y="2697"/>
              </a:cxn>
              <a:cxn ang="0">
                <a:pos x="8058" y="3169"/>
              </a:cxn>
              <a:cxn ang="0">
                <a:pos x="8246" y="3678"/>
              </a:cxn>
              <a:cxn ang="0">
                <a:pos x="8357" y="4219"/>
              </a:cxn>
              <a:cxn ang="0">
                <a:pos x="8385" y="4689"/>
              </a:cxn>
              <a:cxn ang="0">
                <a:pos x="8329" y="5336"/>
              </a:cxn>
              <a:cxn ang="0">
                <a:pos x="8167" y="5943"/>
              </a:cxn>
              <a:cxn ang="0">
                <a:pos x="9085" y="6324"/>
              </a:cxn>
              <a:cxn ang="0">
                <a:pos x="9261" y="5736"/>
              </a:cxn>
              <a:cxn ang="0">
                <a:pos x="9359" y="5116"/>
              </a:cxn>
              <a:cxn ang="0">
                <a:pos x="9377" y="4568"/>
              </a:cxn>
              <a:cxn ang="0">
                <a:pos x="9305" y="3859"/>
              </a:cxn>
              <a:cxn ang="0">
                <a:pos x="9131" y="3187"/>
              </a:cxn>
              <a:cxn ang="0">
                <a:pos x="8864" y="2554"/>
              </a:cxn>
              <a:cxn ang="0">
                <a:pos x="8513" y="1975"/>
              </a:cxn>
              <a:cxn ang="0">
                <a:pos x="8083" y="1454"/>
              </a:cxn>
              <a:cxn ang="0">
                <a:pos x="7584" y="1001"/>
              </a:cxn>
              <a:cxn ang="0">
                <a:pos x="7023" y="621"/>
              </a:cxn>
              <a:cxn ang="0">
                <a:pos x="6408" y="326"/>
              </a:cxn>
              <a:cxn ang="0">
                <a:pos x="5748" y="121"/>
              </a:cxn>
              <a:cxn ang="0">
                <a:pos x="5049" y="14"/>
              </a:cxn>
              <a:cxn ang="0">
                <a:pos x="4447" y="7"/>
              </a:cxn>
              <a:cxn ang="0">
                <a:pos x="3743" y="96"/>
              </a:cxn>
              <a:cxn ang="0">
                <a:pos x="3076" y="284"/>
              </a:cxn>
              <a:cxn ang="0">
                <a:pos x="2455" y="567"/>
              </a:cxn>
              <a:cxn ang="0">
                <a:pos x="1884" y="932"/>
              </a:cxn>
              <a:cxn ang="0">
                <a:pos x="1373" y="1375"/>
              </a:cxn>
              <a:cxn ang="0">
                <a:pos x="931" y="1884"/>
              </a:cxn>
              <a:cxn ang="0">
                <a:pos x="566" y="2454"/>
              </a:cxn>
              <a:cxn ang="0">
                <a:pos x="285" y="3078"/>
              </a:cxn>
              <a:cxn ang="0">
                <a:pos x="95" y="3745"/>
              </a:cxn>
              <a:cxn ang="0">
                <a:pos x="6" y="4449"/>
              </a:cxn>
              <a:cxn ang="0">
                <a:pos x="11" y="5011"/>
              </a:cxn>
              <a:cxn ang="0">
                <a:pos x="95" y="5634"/>
              </a:cxn>
              <a:cxn ang="0">
                <a:pos x="258" y="6229"/>
              </a:cxn>
              <a:cxn ang="0">
                <a:pos x="1247" y="6041"/>
              </a:cxn>
              <a:cxn ang="0">
                <a:pos x="1068" y="5439"/>
              </a:cxn>
              <a:cxn ang="0">
                <a:pos x="994" y="4800"/>
              </a:cxn>
            </a:cxnLst>
            <a:rect l="0" t="0" r="r" b="b"/>
            <a:pathLst>
              <a:path w="9378" h="6324">
                <a:moveTo>
                  <a:pt x="992" y="4689"/>
                </a:moveTo>
                <a:lnTo>
                  <a:pt x="992" y="4689"/>
                </a:lnTo>
                <a:lnTo>
                  <a:pt x="992" y="4595"/>
                </a:lnTo>
                <a:lnTo>
                  <a:pt x="998" y="4500"/>
                </a:lnTo>
                <a:lnTo>
                  <a:pt x="1003" y="4405"/>
                </a:lnTo>
                <a:lnTo>
                  <a:pt x="1012" y="4312"/>
                </a:lnTo>
                <a:lnTo>
                  <a:pt x="1022" y="4219"/>
                </a:lnTo>
                <a:lnTo>
                  <a:pt x="1034" y="4128"/>
                </a:lnTo>
                <a:lnTo>
                  <a:pt x="1050" y="4035"/>
                </a:lnTo>
                <a:lnTo>
                  <a:pt x="1068" y="3945"/>
                </a:lnTo>
                <a:lnTo>
                  <a:pt x="1087" y="3855"/>
                </a:lnTo>
                <a:lnTo>
                  <a:pt x="1108" y="3766"/>
                </a:lnTo>
                <a:lnTo>
                  <a:pt x="1133" y="3678"/>
                </a:lnTo>
                <a:lnTo>
                  <a:pt x="1157" y="3590"/>
                </a:lnTo>
                <a:lnTo>
                  <a:pt x="1185" y="3504"/>
                </a:lnTo>
                <a:lnTo>
                  <a:pt x="1217" y="3418"/>
                </a:lnTo>
                <a:lnTo>
                  <a:pt x="1249" y="3334"/>
                </a:lnTo>
                <a:lnTo>
                  <a:pt x="1282" y="3251"/>
                </a:lnTo>
                <a:lnTo>
                  <a:pt x="1319" y="3169"/>
                </a:lnTo>
                <a:lnTo>
                  <a:pt x="1356" y="3086"/>
                </a:lnTo>
                <a:lnTo>
                  <a:pt x="1396" y="3007"/>
                </a:lnTo>
                <a:lnTo>
                  <a:pt x="1438" y="2927"/>
                </a:lnTo>
                <a:lnTo>
                  <a:pt x="1482" y="2849"/>
                </a:lnTo>
                <a:lnTo>
                  <a:pt x="1528" y="2772"/>
                </a:lnTo>
                <a:lnTo>
                  <a:pt x="1575" y="2697"/>
                </a:lnTo>
                <a:lnTo>
                  <a:pt x="1623" y="2623"/>
                </a:lnTo>
                <a:lnTo>
                  <a:pt x="1673" y="2549"/>
                </a:lnTo>
                <a:lnTo>
                  <a:pt x="1726" y="2477"/>
                </a:lnTo>
                <a:lnTo>
                  <a:pt x="1781" y="2407"/>
                </a:lnTo>
                <a:lnTo>
                  <a:pt x="1837" y="2338"/>
                </a:lnTo>
                <a:lnTo>
                  <a:pt x="1893" y="2270"/>
                </a:lnTo>
                <a:lnTo>
                  <a:pt x="1953" y="2203"/>
                </a:lnTo>
                <a:lnTo>
                  <a:pt x="2012" y="2138"/>
                </a:lnTo>
                <a:lnTo>
                  <a:pt x="2075" y="2075"/>
                </a:lnTo>
                <a:lnTo>
                  <a:pt x="2139" y="2014"/>
                </a:lnTo>
                <a:lnTo>
                  <a:pt x="2204" y="1952"/>
                </a:lnTo>
                <a:lnTo>
                  <a:pt x="2270" y="1894"/>
                </a:lnTo>
                <a:lnTo>
                  <a:pt x="2337" y="1836"/>
                </a:lnTo>
                <a:lnTo>
                  <a:pt x="2407" y="1782"/>
                </a:lnTo>
                <a:lnTo>
                  <a:pt x="2477" y="1727"/>
                </a:lnTo>
                <a:lnTo>
                  <a:pt x="2549" y="1675"/>
                </a:lnTo>
                <a:lnTo>
                  <a:pt x="2621" y="1624"/>
                </a:lnTo>
                <a:lnTo>
                  <a:pt x="2697" y="1575"/>
                </a:lnTo>
                <a:lnTo>
                  <a:pt x="2772" y="1527"/>
                </a:lnTo>
                <a:lnTo>
                  <a:pt x="2848" y="1482"/>
                </a:lnTo>
                <a:lnTo>
                  <a:pt x="2927" y="1440"/>
                </a:lnTo>
                <a:lnTo>
                  <a:pt x="3006" y="1397"/>
                </a:lnTo>
                <a:lnTo>
                  <a:pt x="3087" y="1357"/>
                </a:lnTo>
                <a:lnTo>
                  <a:pt x="3167" y="1318"/>
                </a:lnTo>
                <a:lnTo>
                  <a:pt x="3250" y="1283"/>
                </a:lnTo>
                <a:lnTo>
                  <a:pt x="3332" y="1248"/>
                </a:lnTo>
                <a:lnTo>
                  <a:pt x="3418" y="1217"/>
                </a:lnTo>
                <a:lnTo>
                  <a:pt x="3503" y="1187"/>
                </a:lnTo>
                <a:lnTo>
                  <a:pt x="3589" y="1159"/>
                </a:lnTo>
                <a:lnTo>
                  <a:pt x="3676" y="1132"/>
                </a:lnTo>
                <a:lnTo>
                  <a:pt x="3764" y="1109"/>
                </a:lnTo>
                <a:lnTo>
                  <a:pt x="3854" y="1087"/>
                </a:lnTo>
                <a:lnTo>
                  <a:pt x="3943" y="1067"/>
                </a:lnTo>
                <a:lnTo>
                  <a:pt x="4035" y="1050"/>
                </a:lnTo>
                <a:lnTo>
                  <a:pt x="4126" y="1036"/>
                </a:lnTo>
                <a:lnTo>
                  <a:pt x="4217" y="1022"/>
                </a:lnTo>
                <a:lnTo>
                  <a:pt x="4310" y="1011"/>
                </a:lnTo>
                <a:lnTo>
                  <a:pt x="4405" y="1004"/>
                </a:lnTo>
                <a:lnTo>
                  <a:pt x="4498" y="997"/>
                </a:lnTo>
                <a:lnTo>
                  <a:pt x="4593" y="994"/>
                </a:lnTo>
                <a:lnTo>
                  <a:pt x="4689" y="992"/>
                </a:lnTo>
                <a:lnTo>
                  <a:pt x="4689" y="992"/>
                </a:lnTo>
                <a:lnTo>
                  <a:pt x="4784" y="994"/>
                </a:lnTo>
                <a:lnTo>
                  <a:pt x="4879" y="997"/>
                </a:lnTo>
                <a:lnTo>
                  <a:pt x="4974" y="1004"/>
                </a:lnTo>
                <a:lnTo>
                  <a:pt x="5067" y="1011"/>
                </a:lnTo>
                <a:lnTo>
                  <a:pt x="5160" y="1022"/>
                </a:lnTo>
                <a:lnTo>
                  <a:pt x="5251" y="1036"/>
                </a:lnTo>
                <a:lnTo>
                  <a:pt x="5342" y="1050"/>
                </a:lnTo>
                <a:lnTo>
                  <a:pt x="5434" y="1067"/>
                </a:lnTo>
                <a:lnTo>
                  <a:pt x="5523" y="1087"/>
                </a:lnTo>
                <a:lnTo>
                  <a:pt x="5613" y="1109"/>
                </a:lnTo>
                <a:lnTo>
                  <a:pt x="5701" y="1132"/>
                </a:lnTo>
                <a:lnTo>
                  <a:pt x="5788" y="1159"/>
                </a:lnTo>
                <a:lnTo>
                  <a:pt x="5874" y="1187"/>
                </a:lnTo>
                <a:lnTo>
                  <a:pt x="5960" y="1217"/>
                </a:lnTo>
                <a:lnTo>
                  <a:pt x="6045" y="1248"/>
                </a:lnTo>
                <a:lnTo>
                  <a:pt x="6127" y="1283"/>
                </a:lnTo>
                <a:lnTo>
                  <a:pt x="6210" y="1318"/>
                </a:lnTo>
                <a:lnTo>
                  <a:pt x="6292" y="1357"/>
                </a:lnTo>
                <a:lnTo>
                  <a:pt x="6371" y="1397"/>
                </a:lnTo>
                <a:lnTo>
                  <a:pt x="6450" y="1440"/>
                </a:lnTo>
                <a:lnTo>
                  <a:pt x="6529" y="1482"/>
                </a:lnTo>
                <a:lnTo>
                  <a:pt x="6606" y="1527"/>
                </a:lnTo>
                <a:lnTo>
                  <a:pt x="6682" y="1575"/>
                </a:lnTo>
                <a:lnTo>
                  <a:pt x="6756" y="1624"/>
                </a:lnTo>
                <a:lnTo>
                  <a:pt x="6829" y="1675"/>
                </a:lnTo>
                <a:lnTo>
                  <a:pt x="6901" y="1727"/>
                </a:lnTo>
                <a:lnTo>
                  <a:pt x="6972" y="1782"/>
                </a:lnTo>
                <a:lnTo>
                  <a:pt x="7040" y="1836"/>
                </a:lnTo>
                <a:lnTo>
                  <a:pt x="7109" y="1894"/>
                </a:lnTo>
                <a:lnTo>
                  <a:pt x="7175" y="1952"/>
                </a:lnTo>
                <a:lnTo>
                  <a:pt x="7240" y="2014"/>
                </a:lnTo>
                <a:lnTo>
                  <a:pt x="7303" y="2075"/>
                </a:lnTo>
                <a:lnTo>
                  <a:pt x="7365" y="2138"/>
                </a:lnTo>
                <a:lnTo>
                  <a:pt x="7425" y="2203"/>
                </a:lnTo>
                <a:lnTo>
                  <a:pt x="7484" y="2270"/>
                </a:lnTo>
                <a:lnTo>
                  <a:pt x="7542" y="2338"/>
                </a:lnTo>
                <a:lnTo>
                  <a:pt x="7597" y="2407"/>
                </a:lnTo>
                <a:lnTo>
                  <a:pt x="7651" y="2477"/>
                </a:lnTo>
                <a:lnTo>
                  <a:pt x="7704" y="2549"/>
                </a:lnTo>
                <a:lnTo>
                  <a:pt x="7755" y="2623"/>
                </a:lnTo>
                <a:lnTo>
                  <a:pt x="7804" y="2697"/>
                </a:lnTo>
                <a:lnTo>
                  <a:pt x="7851" y="2772"/>
                </a:lnTo>
                <a:lnTo>
                  <a:pt x="7895" y="2849"/>
                </a:lnTo>
                <a:lnTo>
                  <a:pt x="7939" y="2927"/>
                </a:lnTo>
                <a:lnTo>
                  <a:pt x="7981" y="3007"/>
                </a:lnTo>
                <a:lnTo>
                  <a:pt x="8021" y="3086"/>
                </a:lnTo>
                <a:lnTo>
                  <a:pt x="8058" y="3169"/>
                </a:lnTo>
                <a:lnTo>
                  <a:pt x="8095" y="3251"/>
                </a:lnTo>
                <a:lnTo>
                  <a:pt x="8128" y="3334"/>
                </a:lnTo>
                <a:lnTo>
                  <a:pt x="8162" y="3418"/>
                </a:lnTo>
                <a:lnTo>
                  <a:pt x="8192" y="3504"/>
                </a:lnTo>
                <a:lnTo>
                  <a:pt x="8220" y="3590"/>
                </a:lnTo>
                <a:lnTo>
                  <a:pt x="8246" y="3678"/>
                </a:lnTo>
                <a:lnTo>
                  <a:pt x="8269" y="3766"/>
                </a:lnTo>
                <a:lnTo>
                  <a:pt x="8292" y="3855"/>
                </a:lnTo>
                <a:lnTo>
                  <a:pt x="8311" y="3945"/>
                </a:lnTo>
                <a:lnTo>
                  <a:pt x="8329" y="4035"/>
                </a:lnTo>
                <a:lnTo>
                  <a:pt x="8343" y="4128"/>
                </a:lnTo>
                <a:lnTo>
                  <a:pt x="8357" y="4219"/>
                </a:lnTo>
                <a:lnTo>
                  <a:pt x="8367" y="4312"/>
                </a:lnTo>
                <a:lnTo>
                  <a:pt x="8374" y="4405"/>
                </a:lnTo>
                <a:lnTo>
                  <a:pt x="8381" y="4500"/>
                </a:lnTo>
                <a:lnTo>
                  <a:pt x="8385" y="4595"/>
                </a:lnTo>
                <a:lnTo>
                  <a:pt x="8385" y="4689"/>
                </a:lnTo>
                <a:lnTo>
                  <a:pt x="8385" y="4689"/>
                </a:lnTo>
                <a:lnTo>
                  <a:pt x="8385" y="4800"/>
                </a:lnTo>
                <a:lnTo>
                  <a:pt x="8380" y="4909"/>
                </a:lnTo>
                <a:lnTo>
                  <a:pt x="8371" y="5016"/>
                </a:lnTo>
                <a:lnTo>
                  <a:pt x="8360" y="5123"/>
                </a:lnTo>
                <a:lnTo>
                  <a:pt x="8346" y="5230"/>
                </a:lnTo>
                <a:lnTo>
                  <a:pt x="8329" y="5336"/>
                </a:lnTo>
                <a:lnTo>
                  <a:pt x="8309" y="5439"/>
                </a:lnTo>
                <a:lnTo>
                  <a:pt x="8286" y="5543"/>
                </a:lnTo>
                <a:lnTo>
                  <a:pt x="8260" y="5645"/>
                </a:lnTo>
                <a:lnTo>
                  <a:pt x="8232" y="5746"/>
                </a:lnTo>
                <a:lnTo>
                  <a:pt x="8200" y="5845"/>
                </a:lnTo>
                <a:lnTo>
                  <a:pt x="8167" y="5943"/>
                </a:lnTo>
                <a:lnTo>
                  <a:pt x="8130" y="6041"/>
                </a:lnTo>
                <a:lnTo>
                  <a:pt x="8092" y="6136"/>
                </a:lnTo>
                <a:lnTo>
                  <a:pt x="8049" y="6231"/>
                </a:lnTo>
                <a:lnTo>
                  <a:pt x="8006" y="6324"/>
                </a:lnTo>
                <a:lnTo>
                  <a:pt x="9085" y="6324"/>
                </a:lnTo>
                <a:lnTo>
                  <a:pt x="9085" y="6324"/>
                </a:lnTo>
                <a:lnTo>
                  <a:pt x="9119" y="6229"/>
                </a:lnTo>
                <a:lnTo>
                  <a:pt x="9152" y="6133"/>
                </a:lnTo>
                <a:lnTo>
                  <a:pt x="9182" y="6034"/>
                </a:lnTo>
                <a:lnTo>
                  <a:pt x="9210" y="5936"/>
                </a:lnTo>
                <a:lnTo>
                  <a:pt x="9236" y="5836"/>
                </a:lnTo>
                <a:lnTo>
                  <a:pt x="9261" y="5736"/>
                </a:lnTo>
                <a:lnTo>
                  <a:pt x="9282" y="5634"/>
                </a:lnTo>
                <a:lnTo>
                  <a:pt x="9303" y="5532"/>
                </a:lnTo>
                <a:lnTo>
                  <a:pt x="9319" y="5429"/>
                </a:lnTo>
                <a:lnTo>
                  <a:pt x="9335" y="5325"/>
                </a:lnTo>
                <a:lnTo>
                  <a:pt x="9349" y="5221"/>
                </a:lnTo>
                <a:lnTo>
                  <a:pt x="9359" y="5116"/>
                </a:lnTo>
                <a:lnTo>
                  <a:pt x="9366" y="5011"/>
                </a:lnTo>
                <a:lnTo>
                  <a:pt x="9373" y="4904"/>
                </a:lnTo>
                <a:lnTo>
                  <a:pt x="9377" y="4797"/>
                </a:lnTo>
                <a:lnTo>
                  <a:pt x="9378" y="4689"/>
                </a:lnTo>
                <a:lnTo>
                  <a:pt x="9378" y="4689"/>
                </a:lnTo>
                <a:lnTo>
                  <a:pt x="9377" y="4568"/>
                </a:lnTo>
                <a:lnTo>
                  <a:pt x="9371" y="4449"/>
                </a:lnTo>
                <a:lnTo>
                  <a:pt x="9364" y="4329"/>
                </a:lnTo>
                <a:lnTo>
                  <a:pt x="9354" y="4210"/>
                </a:lnTo>
                <a:lnTo>
                  <a:pt x="9340" y="4092"/>
                </a:lnTo>
                <a:lnTo>
                  <a:pt x="9324" y="3975"/>
                </a:lnTo>
                <a:lnTo>
                  <a:pt x="9305" y="3859"/>
                </a:lnTo>
                <a:lnTo>
                  <a:pt x="9282" y="3745"/>
                </a:lnTo>
                <a:lnTo>
                  <a:pt x="9257" y="3631"/>
                </a:lnTo>
                <a:lnTo>
                  <a:pt x="9229" y="3518"/>
                </a:lnTo>
                <a:lnTo>
                  <a:pt x="9199" y="3406"/>
                </a:lnTo>
                <a:lnTo>
                  <a:pt x="9166" y="3295"/>
                </a:lnTo>
                <a:lnTo>
                  <a:pt x="9131" y="3187"/>
                </a:lnTo>
                <a:lnTo>
                  <a:pt x="9092" y="3078"/>
                </a:lnTo>
                <a:lnTo>
                  <a:pt x="9052" y="2971"/>
                </a:lnTo>
                <a:lnTo>
                  <a:pt x="9010" y="2865"/>
                </a:lnTo>
                <a:lnTo>
                  <a:pt x="8964" y="2760"/>
                </a:lnTo>
                <a:lnTo>
                  <a:pt x="8915" y="2656"/>
                </a:lnTo>
                <a:lnTo>
                  <a:pt x="8864" y="2554"/>
                </a:lnTo>
                <a:lnTo>
                  <a:pt x="8811" y="2454"/>
                </a:lnTo>
                <a:lnTo>
                  <a:pt x="8757" y="2356"/>
                </a:lnTo>
                <a:lnTo>
                  <a:pt x="8699" y="2258"/>
                </a:lnTo>
                <a:lnTo>
                  <a:pt x="8639" y="2163"/>
                </a:lnTo>
                <a:lnTo>
                  <a:pt x="8576" y="2068"/>
                </a:lnTo>
                <a:lnTo>
                  <a:pt x="8513" y="1975"/>
                </a:lnTo>
                <a:lnTo>
                  <a:pt x="8446" y="1884"/>
                </a:lnTo>
                <a:lnTo>
                  <a:pt x="8378" y="1794"/>
                </a:lnTo>
                <a:lnTo>
                  <a:pt x="8308" y="1706"/>
                </a:lnTo>
                <a:lnTo>
                  <a:pt x="8234" y="1620"/>
                </a:lnTo>
                <a:lnTo>
                  <a:pt x="8160" y="1536"/>
                </a:lnTo>
                <a:lnTo>
                  <a:pt x="8083" y="1454"/>
                </a:lnTo>
                <a:lnTo>
                  <a:pt x="8004" y="1375"/>
                </a:lnTo>
                <a:lnTo>
                  <a:pt x="7923" y="1296"/>
                </a:lnTo>
                <a:lnTo>
                  <a:pt x="7841" y="1218"/>
                </a:lnTo>
                <a:lnTo>
                  <a:pt x="7758" y="1145"/>
                </a:lnTo>
                <a:lnTo>
                  <a:pt x="7672" y="1071"/>
                </a:lnTo>
                <a:lnTo>
                  <a:pt x="7584" y="1001"/>
                </a:lnTo>
                <a:lnTo>
                  <a:pt x="7495" y="932"/>
                </a:lnTo>
                <a:lnTo>
                  <a:pt x="7403" y="865"/>
                </a:lnTo>
                <a:lnTo>
                  <a:pt x="7310" y="802"/>
                </a:lnTo>
                <a:lnTo>
                  <a:pt x="7216" y="739"/>
                </a:lnTo>
                <a:lnTo>
                  <a:pt x="7121" y="679"/>
                </a:lnTo>
                <a:lnTo>
                  <a:pt x="7023" y="621"/>
                </a:lnTo>
                <a:lnTo>
                  <a:pt x="6924" y="567"/>
                </a:lnTo>
                <a:lnTo>
                  <a:pt x="6824" y="514"/>
                </a:lnTo>
                <a:lnTo>
                  <a:pt x="6722" y="463"/>
                </a:lnTo>
                <a:lnTo>
                  <a:pt x="6619" y="414"/>
                </a:lnTo>
                <a:lnTo>
                  <a:pt x="6513" y="369"/>
                </a:lnTo>
                <a:lnTo>
                  <a:pt x="6408" y="326"/>
                </a:lnTo>
                <a:lnTo>
                  <a:pt x="6301" y="284"/>
                </a:lnTo>
                <a:lnTo>
                  <a:pt x="6192" y="247"/>
                </a:lnTo>
                <a:lnTo>
                  <a:pt x="6083" y="211"/>
                </a:lnTo>
                <a:lnTo>
                  <a:pt x="5973" y="179"/>
                </a:lnTo>
                <a:lnTo>
                  <a:pt x="5860" y="147"/>
                </a:lnTo>
                <a:lnTo>
                  <a:pt x="5748" y="121"/>
                </a:lnTo>
                <a:lnTo>
                  <a:pt x="5634" y="96"/>
                </a:lnTo>
                <a:lnTo>
                  <a:pt x="5518" y="74"/>
                </a:lnTo>
                <a:lnTo>
                  <a:pt x="5402" y="54"/>
                </a:lnTo>
                <a:lnTo>
                  <a:pt x="5286" y="38"/>
                </a:lnTo>
                <a:lnTo>
                  <a:pt x="5169" y="24"/>
                </a:lnTo>
                <a:lnTo>
                  <a:pt x="5049" y="14"/>
                </a:lnTo>
                <a:lnTo>
                  <a:pt x="4930" y="7"/>
                </a:lnTo>
                <a:lnTo>
                  <a:pt x="4811" y="2"/>
                </a:lnTo>
                <a:lnTo>
                  <a:pt x="4689" y="0"/>
                </a:lnTo>
                <a:lnTo>
                  <a:pt x="4689" y="0"/>
                </a:lnTo>
                <a:lnTo>
                  <a:pt x="4568" y="2"/>
                </a:lnTo>
                <a:lnTo>
                  <a:pt x="4447" y="7"/>
                </a:lnTo>
                <a:lnTo>
                  <a:pt x="4328" y="14"/>
                </a:lnTo>
                <a:lnTo>
                  <a:pt x="4210" y="24"/>
                </a:lnTo>
                <a:lnTo>
                  <a:pt x="4091" y="38"/>
                </a:lnTo>
                <a:lnTo>
                  <a:pt x="3975" y="54"/>
                </a:lnTo>
                <a:lnTo>
                  <a:pt x="3859" y="74"/>
                </a:lnTo>
                <a:lnTo>
                  <a:pt x="3743" y="96"/>
                </a:lnTo>
                <a:lnTo>
                  <a:pt x="3629" y="121"/>
                </a:lnTo>
                <a:lnTo>
                  <a:pt x="3517" y="147"/>
                </a:lnTo>
                <a:lnTo>
                  <a:pt x="3404" y="179"/>
                </a:lnTo>
                <a:lnTo>
                  <a:pt x="3294" y="211"/>
                </a:lnTo>
                <a:lnTo>
                  <a:pt x="3185" y="247"/>
                </a:lnTo>
                <a:lnTo>
                  <a:pt x="3076" y="284"/>
                </a:lnTo>
                <a:lnTo>
                  <a:pt x="2969" y="326"/>
                </a:lnTo>
                <a:lnTo>
                  <a:pt x="2864" y="369"/>
                </a:lnTo>
                <a:lnTo>
                  <a:pt x="2758" y="414"/>
                </a:lnTo>
                <a:lnTo>
                  <a:pt x="2657" y="463"/>
                </a:lnTo>
                <a:lnTo>
                  <a:pt x="2555" y="514"/>
                </a:lnTo>
                <a:lnTo>
                  <a:pt x="2455" y="567"/>
                </a:lnTo>
                <a:lnTo>
                  <a:pt x="2355" y="621"/>
                </a:lnTo>
                <a:lnTo>
                  <a:pt x="2258" y="679"/>
                </a:lnTo>
                <a:lnTo>
                  <a:pt x="2161" y="739"/>
                </a:lnTo>
                <a:lnTo>
                  <a:pt x="2067" y="802"/>
                </a:lnTo>
                <a:lnTo>
                  <a:pt x="1975" y="865"/>
                </a:lnTo>
                <a:lnTo>
                  <a:pt x="1884" y="932"/>
                </a:lnTo>
                <a:lnTo>
                  <a:pt x="1795" y="1001"/>
                </a:lnTo>
                <a:lnTo>
                  <a:pt x="1707" y="1071"/>
                </a:lnTo>
                <a:lnTo>
                  <a:pt x="1621" y="1145"/>
                </a:lnTo>
                <a:lnTo>
                  <a:pt x="1536" y="1218"/>
                </a:lnTo>
                <a:lnTo>
                  <a:pt x="1454" y="1296"/>
                </a:lnTo>
                <a:lnTo>
                  <a:pt x="1373" y="1375"/>
                </a:lnTo>
                <a:lnTo>
                  <a:pt x="1294" y="1454"/>
                </a:lnTo>
                <a:lnTo>
                  <a:pt x="1219" y="1536"/>
                </a:lnTo>
                <a:lnTo>
                  <a:pt x="1143" y="1620"/>
                </a:lnTo>
                <a:lnTo>
                  <a:pt x="1071" y="1706"/>
                </a:lnTo>
                <a:lnTo>
                  <a:pt x="999" y="1794"/>
                </a:lnTo>
                <a:lnTo>
                  <a:pt x="931" y="1884"/>
                </a:lnTo>
                <a:lnTo>
                  <a:pt x="866" y="1975"/>
                </a:lnTo>
                <a:lnTo>
                  <a:pt x="801" y="2068"/>
                </a:lnTo>
                <a:lnTo>
                  <a:pt x="739" y="2163"/>
                </a:lnTo>
                <a:lnTo>
                  <a:pt x="678" y="2258"/>
                </a:lnTo>
                <a:lnTo>
                  <a:pt x="622" y="2356"/>
                </a:lnTo>
                <a:lnTo>
                  <a:pt x="566" y="2454"/>
                </a:lnTo>
                <a:lnTo>
                  <a:pt x="513" y="2554"/>
                </a:lnTo>
                <a:lnTo>
                  <a:pt x="462" y="2656"/>
                </a:lnTo>
                <a:lnTo>
                  <a:pt x="415" y="2760"/>
                </a:lnTo>
                <a:lnTo>
                  <a:pt x="369" y="2865"/>
                </a:lnTo>
                <a:lnTo>
                  <a:pt x="325" y="2971"/>
                </a:lnTo>
                <a:lnTo>
                  <a:pt x="285" y="3078"/>
                </a:lnTo>
                <a:lnTo>
                  <a:pt x="246" y="3187"/>
                </a:lnTo>
                <a:lnTo>
                  <a:pt x="211" y="3295"/>
                </a:lnTo>
                <a:lnTo>
                  <a:pt x="178" y="3406"/>
                </a:lnTo>
                <a:lnTo>
                  <a:pt x="148" y="3518"/>
                </a:lnTo>
                <a:lnTo>
                  <a:pt x="120" y="3631"/>
                </a:lnTo>
                <a:lnTo>
                  <a:pt x="95" y="3745"/>
                </a:lnTo>
                <a:lnTo>
                  <a:pt x="72" y="3859"/>
                </a:lnTo>
                <a:lnTo>
                  <a:pt x="55" y="3975"/>
                </a:lnTo>
                <a:lnTo>
                  <a:pt x="37" y="4092"/>
                </a:lnTo>
                <a:lnTo>
                  <a:pt x="25" y="4210"/>
                </a:lnTo>
                <a:lnTo>
                  <a:pt x="14" y="4329"/>
                </a:lnTo>
                <a:lnTo>
                  <a:pt x="6" y="4449"/>
                </a:lnTo>
                <a:lnTo>
                  <a:pt x="2" y="4568"/>
                </a:lnTo>
                <a:lnTo>
                  <a:pt x="0" y="4689"/>
                </a:lnTo>
                <a:lnTo>
                  <a:pt x="0" y="4689"/>
                </a:lnTo>
                <a:lnTo>
                  <a:pt x="0" y="4797"/>
                </a:lnTo>
                <a:lnTo>
                  <a:pt x="6" y="4904"/>
                </a:lnTo>
                <a:lnTo>
                  <a:pt x="11" y="5011"/>
                </a:lnTo>
                <a:lnTo>
                  <a:pt x="20" y="5116"/>
                </a:lnTo>
                <a:lnTo>
                  <a:pt x="30" y="5221"/>
                </a:lnTo>
                <a:lnTo>
                  <a:pt x="43" y="5325"/>
                </a:lnTo>
                <a:lnTo>
                  <a:pt x="58" y="5429"/>
                </a:lnTo>
                <a:lnTo>
                  <a:pt x="76" y="5532"/>
                </a:lnTo>
                <a:lnTo>
                  <a:pt x="95" y="5634"/>
                </a:lnTo>
                <a:lnTo>
                  <a:pt x="116" y="5736"/>
                </a:lnTo>
                <a:lnTo>
                  <a:pt x="141" y="5836"/>
                </a:lnTo>
                <a:lnTo>
                  <a:pt x="167" y="5936"/>
                </a:lnTo>
                <a:lnTo>
                  <a:pt x="195" y="6034"/>
                </a:lnTo>
                <a:lnTo>
                  <a:pt x="227" y="6133"/>
                </a:lnTo>
                <a:lnTo>
                  <a:pt x="258" y="6229"/>
                </a:lnTo>
                <a:lnTo>
                  <a:pt x="294" y="6324"/>
                </a:lnTo>
                <a:lnTo>
                  <a:pt x="1373" y="6324"/>
                </a:lnTo>
                <a:lnTo>
                  <a:pt x="1373" y="6324"/>
                </a:lnTo>
                <a:lnTo>
                  <a:pt x="1328" y="6231"/>
                </a:lnTo>
                <a:lnTo>
                  <a:pt x="1285" y="6136"/>
                </a:lnTo>
                <a:lnTo>
                  <a:pt x="1247" y="6041"/>
                </a:lnTo>
                <a:lnTo>
                  <a:pt x="1210" y="5943"/>
                </a:lnTo>
                <a:lnTo>
                  <a:pt x="1177" y="5845"/>
                </a:lnTo>
                <a:lnTo>
                  <a:pt x="1145" y="5746"/>
                </a:lnTo>
                <a:lnTo>
                  <a:pt x="1117" y="5645"/>
                </a:lnTo>
                <a:lnTo>
                  <a:pt x="1091" y="5543"/>
                </a:lnTo>
                <a:lnTo>
                  <a:pt x="1068" y="5439"/>
                </a:lnTo>
                <a:lnTo>
                  <a:pt x="1048" y="5336"/>
                </a:lnTo>
                <a:lnTo>
                  <a:pt x="1031" y="5230"/>
                </a:lnTo>
                <a:lnTo>
                  <a:pt x="1017" y="5123"/>
                </a:lnTo>
                <a:lnTo>
                  <a:pt x="1006" y="5016"/>
                </a:lnTo>
                <a:lnTo>
                  <a:pt x="998" y="4909"/>
                </a:lnTo>
                <a:lnTo>
                  <a:pt x="994" y="4800"/>
                </a:lnTo>
                <a:lnTo>
                  <a:pt x="992" y="4689"/>
                </a:lnTo>
                <a:lnTo>
                  <a:pt x="992" y="4689"/>
                </a:lnTo>
                <a:close/>
              </a:path>
            </a:pathLst>
          </a:custGeom>
          <a:gradFill flip="none" rotWithShape="1">
            <a:gsLst>
              <a:gs pos="0">
                <a:schemeClr val="bg1">
                  <a:lumMod val="85000"/>
                  <a:alpha val="40000"/>
                </a:schemeClr>
              </a:gs>
              <a:gs pos="100000">
                <a:schemeClr val="bg1">
                  <a:lumMod val="50000"/>
                </a:schemeClr>
              </a:gs>
            </a:gsLst>
            <a:lin ang="4440000" scaled="0"/>
            <a:tileRect/>
          </a:gradFill>
          <a:ln w="4">
            <a:noFill/>
            <a:prstDash val="solid"/>
            <a:round/>
            <a:headEnd/>
            <a:tailEnd/>
          </a:ln>
        </p:spPr>
        <p:txBody>
          <a:bodyPr vert="horz" wrap="square" lIns="91440" tIns="45720" rIns="91440" bIns="45720" numCol="1" anchor="t" anchorCtr="0" compatLnSpc="1">
            <a:prstTxWarp prst="textNoShape">
              <a:avLst/>
            </a:prstTxWarp>
          </a:bodyPr>
          <a:lstStyle/>
          <a:p>
            <a:endParaRPr lang="en-US" sz="1200"/>
          </a:p>
        </p:txBody>
      </p:sp>
      <p:grpSp>
        <p:nvGrpSpPr>
          <p:cNvPr id="10" name="Group 9"/>
          <p:cNvGrpSpPr/>
          <p:nvPr/>
        </p:nvGrpSpPr>
        <p:grpSpPr>
          <a:xfrm>
            <a:off x="369114" y="3744808"/>
            <a:ext cx="4514851" cy="2465607"/>
            <a:chOff x="336550" y="3365281"/>
            <a:chExt cx="4514850" cy="2465607"/>
          </a:xfrm>
          <a:effectLst/>
        </p:grpSpPr>
        <p:sp>
          <p:nvSpPr>
            <p:cNvPr id="11" name="Freeform 11"/>
            <p:cNvSpPr>
              <a:spLocks/>
            </p:cNvSpPr>
            <p:nvPr/>
          </p:nvSpPr>
          <p:spPr bwMode="auto">
            <a:xfrm>
              <a:off x="336550" y="3865563"/>
              <a:ext cx="4514850" cy="1965325"/>
            </a:xfrm>
            <a:custGeom>
              <a:avLst/>
              <a:gdLst/>
              <a:ahLst/>
              <a:cxnLst>
                <a:cxn ang="0">
                  <a:pos x="0" y="2258"/>
                </a:cxn>
                <a:cxn ang="0">
                  <a:pos x="6" y="2302"/>
                </a:cxn>
                <a:cxn ang="0">
                  <a:pos x="18" y="2344"/>
                </a:cxn>
                <a:cxn ang="0">
                  <a:pos x="37" y="2381"/>
                </a:cxn>
                <a:cxn ang="0">
                  <a:pos x="63" y="2413"/>
                </a:cxn>
                <a:cxn ang="0">
                  <a:pos x="97" y="2439"/>
                </a:cxn>
                <a:cxn ang="0">
                  <a:pos x="134" y="2460"/>
                </a:cxn>
                <a:cxn ang="0">
                  <a:pos x="174" y="2473"/>
                </a:cxn>
                <a:cxn ang="0">
                  <a:pos x="218" y="2476"/>
                </a:cxn>
                <a:cxn ang="0">
                  <a:pos x="5690" y="2476"/>
                </a:cxn>
                <a:cxn ang="0">
                  <a:pos x="5611" y="2397"/>
                </a:cxn>
                <a:cxn ang="0">
                  <a:pos x="5537" y="2314"/>
                </a:cxn>
                <a:cxn ang="0">
                  <a:pos x="5467" y="2227"/>
                </a:cxn>
                <a:cxn ang="0">
                  <a:pos x="5400" y="2137"/>
                </a:cxn>
                <a:cxn ang="0">
                  <a:pos x="5339" y="2044"/>
                </a:cxn>
                <a:cxn ang="0">
                  <a:pos x="5283" y="1948"/>
                </a:cxn>
                <a:cxn ang="0">
                  <a:pos x="5230" y="1847"/>
                </a:cxn>
                <a:cxn ang="0">
                  <a:pos x="5183" y="1746"/>
                </a:cxn>
                <a:cxn ang="0">
                  <a:pos x="5139" y="1640"/>
                </a:cxn>
                <a:cxn ang="0">
                  <a:pos x="5102" y="1533"/>
                </a:cxn>
                <a:cxn ang="0">
                  <a:pos x="5070" y="1423"/>
                </a:cxn>
                <a:cxn ang="0">
                  <a:pos x="5044" y="1310"/>
                </a:cxn>
                <a:cxn ang="0">
                  <a:pos x="5023" y="1196"/>
                </a:cxn>
                <a:cxn ang="0">
                  <a:pos x="5007" y="1080"/>
                </a:cxn>
                <a:cxn ang="0">
                  <a:pos x="4998" y="961"/>
                </a:cxn>
                <a:cxn ang="0">
                  <a:pos x="4995" y="841"/>
                </a:cxn>
                <a:cxn ang="0">
                  <a:pos x="4997" y="787"/>
                </a:cxn>
                <a:cxn ang="0">
                  <a:pos x="5002" y="676"/>
                </a:cxn>
                <a:cxn ang="0">
                  <a:pos x="5012" y="568"/>
                </a:cxn>
                <a:cxn ang="0">
                  <a:pos x="5026" y="460"/>
                </a:cxn>
                <a:cxn ang="0">
                  <a:pos x="5047" y="355"/>
                </a:cxn>
                <a:cxn ang="0">
                  <a:pos x="5074" y="251"/>
                </a:cxn>
                <a:cxn ang="0">
                  <a:pos x="5104" y="150"/>
                </a:cxn>
                <a:cxn ang="0">
                  <a:pos x="5137" y="50"/>
                </a:cxn>
                <a:cxn ang="0">
                  <a:pos x="0" y="0"/>
                </a:cxn>
              </a:cxnLst>
              <a:rect l="0" t="0" r="r" b="b"/>
              <a:pathLst>
                <a:path w="5690" h="2476">
                  <a:moveTo>
                    <a:pt x="0" y="2258"/>
                  </a:moveTo>
                  <a:lnTo>
                    <a:pt x="0" y="2258"/>
                  </a:lnTo>
                  <a:lnTo>
                    <a:pt x="2" y="2281"/>
                  </a:lnTo>
                  <a:lnTo>
                    <a:pt x="6" y="2302"/>
                  </a:lnTo>
                  <a:lnTo>
                    <a:pt x="11" y="2323"/>
                  </a:lnTo>
                  <a:lnTo>
                    <a:pt x="18" y="2344"/>
                  </a:lnTo>
                  <a:lnTo>
                    <a:pt x="27" y="2362"/>
                  </a:lnTo>
                  <a:lnTo>
                    <a:pt x="37" y="2381"/>
                  </a:lnTo>
                  <a:lnTo>
                    <a:pt x="49" y="2397"/>
                  </a:lnTo>
                  <a:lnTo>
                    <a:pt x="63" y="2413"/>
                  </a:lnTo>
                  <a:lnTo>
                    <a:pt x="79" y="2427"/>
                  </a:lnTo>
                  <a:lnTo>
                    <a:pt x="97" y="2439"/>
                  </a:lnTo>
                  <a:lnTo>
                    <a:pt x="114" y="2450"/>
                  </a:lnTo>
                  <a:lnTo>
                    <a:pt x="134" y="2460"/>
                  </a:lnTo>
                  <a:lnTo>
                    <a:pt x="153" y="2467"/>
                  </a:lnTo>
                  <a:lnTo>
                    <a:pt x="174" y="2473"/>
                  </a:lnTo>
                  <a:lnTo>
                    <a:pt x="197" y="2476"/>
                  </a:lnTo>
                  <a:lnTo>
                    <a:pt x="218" y="2476"/>
                  </a:lnTo>
                  <a:lnTo>
                    <a:pt x="5690" y="2476"/>
                  </a:lnTo>
                  <a:lnTo>
                    <a:pt x="5690" y="2476"/>
                  </a:lnTo>
                  <a:lnTo>
                    <a:pt x="5651" y="2437"/>
                  </a:lnTo>
                  <a:lnTo>
                    <a:pt x="5611" y="2397"/>
                  </a:lnTo>
                  <a:lnTo>
                    <a:pt x="5574" y="2357"/>
                  </a:lnTo>
                  <a:lnTo>
                    <a:pt x="5537" y="2314"/>
                  </a:lnTo>
                  <a:lnTo>
                    <a:pt x="5502" y="2271"/>
                  </a:lnTo>
                  <a:lnTo>
                    <a:pt x="5467" y="2227"/>
                  </a:lnTo>
                  <a:lnTo>
                    <a:pt x="5434" y="2183"/>
                  </a:lnTo>
                  <a:lnTo>
                    <a:pt x="5400" y="2137"/>
                  </a:lnTo>
                  <a:lnTo>
                    <a:pt x="5369" y="2092"/>
                  </a:lnTo>
                  <a:lnTo>
                    <a:pt x="5339" y="2044"/>
                  </a:lnTo>
                  <a:lnTo>
                    <a:pt x="5311" y="1997"/>
                  </a:lnTo>
                  <a:lnTo>
                    <a:pt x="5283" y="1948"/>
                  </a:lnTo>
                  <a:lnTo>
                    <a:pt x="5255" y="1898"/>
                  </a:lnTo>
                  <a:lnTo>
                    <a:pt x="5230" y="1847"/>
                  </a:lnTo>
                  <a:lnTo>
                    <a:pt x="5205" y="1797"/>
                  </a:lnTo>
                  <a:lnTo>
                    <a:pt x="5183" y="1746"/>
                  </a:lnTo>
                  <a:lnTo>
                    <a:pt x="5160" y="1693"/>
                  </a:lnTo>
                  <a:lnTo>
                    <a:pt x="5139" y="1640"/>
                  </a:lnTo>
                  <a:lnTo>
                    <a:pt x="5119" y="1586"/>
                  </a:lnTo>
                  <a:lnTo>
                    <a:pt x="5102" y="1533"/>
                  </a:lnTo>
                  <a:lnTo>
                    <a:pt x="5086" y="1477"/>
                  </a:lnTo>
                  <a:lnTo>
                    <a:pt x="5070" y="1423"/>
                  </a:lnTo>
                  <a:lnTo>
                    <a:pt x="5056" y="1366"/>
                  </a:lnTo>
                  <a:lnTo>
                    <a:pt x="5044" y="1310"/>
                  </a:lnTo>
                  <a:lnTo>
                    <a:pt x="5032" y="1254"/>
                  </a:lnTo>
                  <a:lnTo>
                    <a:pt x="5023" y="1196"/>
                  </a:lnTo>
                  <a:lnTo>
                    <a:pt x="5014" y="1138"/>
                  </a:lnTo>
                  <a:lnTo>
                    <a:pt x="5007" y="1080"/>
                  </a:lnTo>
                  <a:lnTo>
                    <a:pt x="5002" y="1021"/>
                  </a:lnTo>
                  <a:lnTo>
                    <a:pt x="4998" y="961"/>
                  </a:lnTo>
                  <a:lnTo>
                    <a:pt x="4997" y="901"/>
                  </a:lnTo>
                  <a:lnTo>
                    <a:pt x="4995" y="841"/>
                  </a:lnTo>
                  <a:lnTo>
                    <a:pt x="4995" y="841"/>
                  </a:lnTo>
                  <a:lnTo>
                    <a:pt x="4997" y="787"/>
                  </a:lnTo>
                  <a:lnTo>
                    <a:pt x="4998" y="731"/>
                  </a:lnTo>
                  <a:lnTo>
                    <a:pt x="5002" y="676"/>
                  </a:lnTo>
                  <a:lnTo>
                    <a:pt x="5005" y="622"/>
                  </a:lnTo>
                  <a:lnTo>
                    <a:pt x="5012" y="568"/>
                  </a:lnTo>
                  <a:lnTo>
                    <a:pt x="5019" y="513"/>
                  </a:lnTo>
                  <a:lnTo>
                    <a:pt x="5026" y="460"/>
                  </a:lnTo>
                  <a:lnTo>
                    <a:pt x="5037" y="408"/>
                  </a:lnTo>
                  <a:lnTo>
                    <a:pt x="5047" y="355"/>
                  </a:lnTo>
                  <a:lnTo>
                    <a:pt x="5060" y="302"/>
                  </a:lnTo>
                  <a:lnTo>
                    <a:pt x="5074" y="251"/>
                  </a:lnTo>
                  <a:lnTo>
                    <a:pt x="5088" y="199"/>
                  </a:lnTo>
                  <a:lnTo>
                    <a:pt x="5104" y="150"/>
                  </a:lnTo>
                  <a:lnTo>
                    <a:pt x="5119" y="99"/>
                  </a:lnTo>
                  <a:lnTo>
                    <a:pt x="5137" y="50"/>
                  </a:lnTo>
                  <a:lnTo>
                    <a:pt x="5156" y="0"/>
                  </a:lnTo>
                  <a:lnTo>
                    <a:pt x="0" y="0"/>
                  </a:lnTo>
                  <a:lnTo>
                    <a:pt x="0" y="2258"/>
                  </a:lnTo>
                  <a:close/>
                </a:path>
              </a:pathLst>
            </a:cu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sz="1100"/>
            </a:p>
          </p:txBody>
        </p:sp>
        <p:sp>
          <p:nvSpPr>
            <p:cNvPr id="12" name="Freeform 13"/>
            <p:cNvSpPr>
              <a:spLocks/>
            </p:cNvSpPr>
            <p:nvPr/>
          </p:nvSpPr>
          <p:spPr bwMode="auto">
            <a:xfrm>
              <a:off x="336550" y="3365281"/>
              <a:ext cx="4405313" cy="514350"/>
            </a:xfrm>
            <a:custGeom>
              <a:avLst/>
              <a:gdLst/>
              <a:ahLst/>
              <a:cxnLst>
                <a:cxn ang="0">
                  <a:pos x="218" y="0"/>
                </a:cxn>
                <a:cxn ang="0">
                  <a:pos x="218" y="0"/>
                </a:cxn>
                <a:cxn ang="0">
                  <a:pos x="197" y="0"/>
                </a:cxn>
                <a:cxn ang="0">
                  <a:pos x="174" y="3"/>
                </a:cxn>
                <a:cxn ang="0">
                  <a:pos x="153" y="8"/>
                </a:cxn>
                <a:cxn ang="0">
                  <a:pos x="134" y="17"/>
                </a:cxn>
                <a:cxn ang="0">
                  <a:pos x="114" y="26"/>
                </a:cxn>
                <a:cxn ang="0">
                  <a:pos x="97" y="36"/>
                </a:cxn>
                <a:cxn ang="0">
                  <a:pos x="79" y="49"/>
                </a:cxn>
                <a:cxn ang="0">
                  <a:pos x="63" y="63"/>
                </a:cxn>
                <a:cxn ang="0">
                  <a:pos x="49" y="79"/>
                </a:cxn>
                <a:cxn ang="0">
                  <a:pos x="37" y="96"/>
                </a:cxn>
                <a:cxn ang="0">
                  <a:pos x="27" y="114"/>
                </a:cxn>
                <a:cxn ang="0">
                  <a:pos x="18" y="133"/>
                </a:cxn>
                <a:cxn ang="0">
                  <a:pos x="11" y="152"/>
                </a:cxn>
                <a:cxn ang="0">
                  <a:pos x="6" y="173"/>
                </a:cxn>
                <a:cxn ang="0">
                  <a:pos x="2" y="194"/>
                </a:cxn>
                <a:cxn ang="0">
                  <a:pos x="0" y="217"/>
                </a:cxn>
                <a:cxn ang="0">
                  <a:pos x="0" y="647"/>
                </a:cxn>
                <a:cxn ang="0">
                  <a:pos x="5156" y="647"/>
                </a:cxn>
                <a:cxn ang="0">
                  <a:pos x="5156" y="647"/>
                </a:cxn>
                <a:cxn ang="0">
                  <a:pos x="5193" y="558"/>
                </a:cxn>
                <a:cxn ang="0">
                  <a:pos x="5235" y="472"/>
                </a:cxn>
                <a:cxn ang="0">
                  <a:pos x="5279" y="388"/>
                </a:cxn>
                <a:cxn ang="0">
                  <a:pos x="5328" y="305"/>
                </a:cxn>
                <a:cxn ang="0">
                  <a:pos x="5379" y="224"/>
                </a:cxn>
                <a:cxn ang="0">
                  <a:pos x="5434" y="147"/>
                </a:cxn>
                <a:cxn ang="0">
                  <a:pos x="5492" y="72"/>
                </a:cxn>
                <a:cxn ang="0">
                  <a:pos x="5551" y="0"/>
                </a:cxn>
                <a:cxn ang="0">
                  <a:pos x="218" y="0"/>
                </a:cxn>
              </a:cxnLst>
              <a:rect l="0" t="0" r="r" b="b"/>
              <a:pathLst>
                <a:path w="5551" h="647">
                  <a:moveTo>
                    <a:pt x="218" y="0"/>
                  </a:moveTo>
                  <a:lnTo>
                    <a:pt x="218" y="0"/>
                  </a:lnTo>
                  <a:lnTo>
                    <a:pt x="197" y="0"/>
                  </a:lnTo>
                  <a:lnTo>
                    <a:pt x="174" y="3"/>
                  </a:lnTo>
                  <a:lnTo>
                    <a:pt x="153" y="8"/>
                  </a:lnTo>
                  <a:lnTo>
                    <a:pt x="134" y="17"/>
                  </a:lnTo>
                  <a:lnTo>
                    <a:pt x="114" y="26"/>
                  </a:lnTo>
                  <a:lnTo>
                    <a:pt x="97" y="36"/>
                  </a:lnTo>
                  <a:lnTo>
                    <a:pt x="79" y="49"/>
                  </a:lnTo>
                  <a:lnTo>
                    <a:pt x="63" y="63"/>
                  </a:lnTo>
                  <a:lnTo>
                    <a:pt x="49" y="79"/>
                  </a:lnTo>
                  <a:lnTo>
                    <a:pt x="37" y="96"/>
                  </a:lnTo>
                  <a:lnTo>
                    <a:pt x="27" y="114"/>
                  </a:lnTo>
                  <a:lnTo>
                    <a:pt x="18" y="133"/>
                  </a:lnTo>
                  <a:lnTo>
                    <a:pt x="11" y="152"/>
                  </a:lnTo>
                  <a:lnTo>
                    <a:pt x="6" y="173"/>
                  </a:lnTo>
                  <a:lnTo>
                    <a:pt x="2" y="194"/>
                  </a:lnTo>
                  <a:lnTo>
                    <a:pt x="0" y="217"/>
                  </a:lnTo>
                  <a:lnTo>
                    <a:pt x="0" y="647"/>
                  </a:lnTo>
                  <a:lnTo>
                    <a:pt x="5156" y="647"/>
                  </a:lnTo>
                  <a:lnTo>
                    <a:pt x="5156" y="647"/>
                  </a:lnTo>
                  <a:lnTo>
                    <a:pt x="5193" y="558"/>
                  </a:lnTo>
                  <a:lnTo>
                    <a:pt x="5235" y="472"/>
                  </a:lnTo>
                  <a:lnTo>
                    <a:pt x="5279" y="388"/>
                  </a:lnTo>
                  <a:lnTo>
                    <a:pt x="5328" y="305"/>
                  </a:lnTo>
                  <a:lnTo>
                    <a:pt x="5379" y="224"/>
                  </a:lnTo>
                  <a:lnTo>
                    <a:pt x="5434" y="147"/>
                  </a:lnTo>
                  <a:lnTo>
                    <a:pt x="5492" y="72"/>
                  </a:lnTo>
                  <a:lnTo>
                    <a:pt x="5551" y="0"/>
                  </a:lnTo>
                  <a:lnTo>
                    <a:pt x="218" y="0"/>
                  </a:lnTo>
                  <a:close/>
                </a:path>
              </a:pathLst>
            </a:cu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sz="1100"/>
            </a:p>
          </p:txBody>
        </p:sp>
        <p:sp>
          <p:nvSpPr>
            <p:cNvPr id="13" name="TextBox 12"/>
            <p:cNvSpPr txBox="1"/>
            <p:nvPr/>
          </p:nvSpPr>
          <p:spPr>
            <a:xfrm>
              <a:off x="436455" y="4001364"/>
              <a:ext cx="4090958" cy="1446550"/>
            </a:xfrm>
            <a:prstGeom prst="rect">
              <a:avLst/>
            </a:pr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defPPr>
                <a:defRPr lang="en-US"/>
              </a:defPPr>
              <a:lvl1pPr>
                <a:defRPr sz="1100"/>
              </a:lvl1pPr>
            </a:lstStyle>
            <a:p>
              <a:pPr marL="285750" indent="-285750">
                <a:lnSpc>
                  <a:spcPct val="70000"/>
                </a:lnSpc>
                <a:spcBef>
                  <a:spcPts val="1480"/>
                </a:spcBef>
                <a:buSzPct val="90000"/>
                <a:buFont typeface="Arial"/>
                <a:buChar char="•"/>
              </a:pPr>
              <a:r>
                <a:rPr lang="en-US" sz="1400" dirty="0">
                  <a:solidFill>
                    <a:schemeClr val="bg1"/>
                  </a:solidFill>
                </a:rPr>
                <a:t>Customer BYOD challenge exists today</a:t>
              </a:r>
            </a:p>
            <a:p>
              <a:pPr marL="285750" indent="-285750">
                <a:lnSpc>
                  <a:spcPct val="70000"/>
                </a:lnSpc>
                <a:spcBef>
                  <a:spcPts val="1480"/>
                </a:spcBef>
                <a:buSzPct val="90000"/>
                <a:buFont typeface="Arial"/>
                <a:buChar char="•"/>
              </a:pPr>
              <a:r>
                <a:rPr lang="en-US" sz="1400" dirty="0">
                  <a:solidFill>
                    <a:schemeClr val="bg1"/>
                  </a:solidFill>
                </a:rPr>
                <a:t>The competition is looking </a:t>
              </a:r>
              <a:br>
                <a:rPr lang="en-US" sz="1400" dirty="0">
                  <a:solidFill>
                    <a:schemeClr val="bg1"/>
                  </a:solidFill>
                </a:rPr>
              </a:br>
              <a:r>
                <a:rPr lang="en-US" sz="1400" dirty="0">
                  <a:solidFill>
                    <a:schemeClr val="bg1"/>
                  </a:solidFill>
                </a:rPr>
                <a:t>for a way in</a:t>
              </a:r>
            </a:p>
            <a:p>
              <a:pPr marL="285750" indent="-285750">
                <a:lnSpc>
                  <a:spcPct val="70000"/>
                </a:lnSpc>
                <a:spcBef>
                  <a:spcPts val="1480"/>
                </a:spcBef>
                <a:buSzPct val="90000"/>
                <a:buFont typeface="Arial"/>
                <a:buChar char="•"/>
              </a:pPr>
              <a:r>
                <a:rPr lang="en-US" sz="1400" dirty="0">
                  <a:solidFill>
                    <a:schemeClr val="bg1"/>
                  </a:solidFill>
                </a:rPr>
                <a:t>First vendor in will “Set </a:t>
              </a:r>
              <a:br>
                <a:rPr lang="en-US" sz="1400" dirty="0">
                  <a:solidFill>
                    <a:schemeClr val="bg1"/>
                  </a:solidFill>
                </a:rPr>
              </a:br>
              <a:r>
                <a:rPr lang="en-US" sz="1400" dirty="0">
                  <a:solidFill>
                    <a:schemeClr val="bg1"/>
                  </a:solidFill>
                </a:rPr>
                <a:t>the Agenda”</a:t>
              </a:r>
            </a:p>
          </p:txBody>
        </p:sp>
        <p:sp>
          <p:nvSpPr>
            <p:cNvPr id="14" name="TextBox 13"/>
            <p:cNvSpPr txBox="1"/>
            <p:nvPr/>
          </p:nvSpPr>
          <p:spPr>
            <a:xfrm>
              <a:off x="407547" y="3475509"/>
              <a:ext cx="4040188" cy="318036"/>
            </a:xfrm>
            <a:prstGeom prst="rect">
              <a:avLst/>
            </a:pr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defPPr>
                <a:defRPr lang="en-US"/>
              </a:defPPr>
              <a:lvl1pPr>
                <a:defRPr sz="1100"/>
              </a:lvl1pPr>
            </a:lstStyle>
            <a:p>
              <a:pPr algn="ctr">
                <a:lnSpc>
                  <a:spcPct val="90000"/>
                </a:lnSpc>
                <a:spcBef>
                  <a:spcPts val="1200"/>
                </a:spcBef>
              </a:pPr>
              <a:r>
                <a:rPr lang="en-US" sz="1600" b="1" dirty="0">
                  <a:solidFill>
                    <a:schemeClr val="bg1"/>
                  </a:solidFill>
                  <a:effectLst>
                    <a:outerShdw blurRad="38100" dist="38100" dir="2700000" algn="tl">
                      <a:srgbClr val="000000">
                        <a:alpha val="43137"/>
                      </a:srgbClr>
                    </a:outerShdw>
                  </a:effectLst>
                </a:rPr>
                <a:t>Challenge &amp; Threat</a:t>
              </a:r>
            </a:p>
          </p:txBody>
        </p:sp>
      </p:grpSp>
      <p:grpSp>
        <p:nvGrpSpPr>
          <p:cNvPr id="15" name="Group 14"/>
          <p:cNvGrpSpPr/>
          <p:nvPr/>
        </p:nvGrpSpPr>
        <p:grpSpPr>
          <a:xfrm>
            <a:off x="2844059" y="377525"/>
            <a:ext cx="6500707" cy="3203875"/>
            <a:chOff x="3394590" y="631825"/>
            <a:chExt cx="5383650" cy="2478087"/>
          </a:xfrm>
        </p:grpSpPr>
        <p:sp>
          <p:nvSpPr>
            <p:cNvPr id="16" name="Freeform 9"/>
            <p:cNvSpPr>
              <a:spLocks/>
            </p:cNvSpPr>
            <p:nvPr/>
          </p:nvSpPr>
          <p:spPr bwMode="auto">
            <a:xfrm>
              <a:off x="3494088" y="1198563"/>
              <a:ext cx="5237163" cy="1911349"/>
            </a:xfrm>
            <a:custGeom>
              <a:avLst/>
              <a:gdLst/>
              <a:ahLst/>
              <a:cxnLst>
                <a:cxn ang="0">
                  <a:pos x="0" y="2191"/>
                </a:cxn>
                <a:cxn ang="0">
                  <a:pos x="4" y="2235"/>
                </a:cxn>
                <a:cxn ang="0">
                  <a:pos x="18" y="2277"/>
                </a:cxn>
                <a:cxn ang="0">
                  <a:pos x="37" y="2314"/>
                </a:cxn>
                <a:cxn ang="0">
                  <a:pos x="64" y="2346"/>
                </a:cxn>
                <a:cxn ang="0">
                  <a:pos x="97" y="2372"/>
                </a:cxn>
                <a:cxn ang="0">
                  <a:pos x="134" y="2393"/>
                </a:cxn>
                <a:cxn ang="0">
                  <a:pos x="174" y="2405"/>
                </a:cxn>
                <a:cxn ang="0">
                  <a:pos x="218" y="2409"/>
                </a:cxn>
                <a:cxn ang="0">
                  <a:pos x="1893" y="2409"/>
                </a:cxn>
                <a:cxn ang="0">
                  <a:pos x="2042" y="2303"/>
                </a:cxn>
                <a:cxn ang="0">
                  <a:pos x="2200" y="2209"/>
                </a:cxn>
                <a:cxn ang="0">
                  <a:pos x="2365" y="2126"/>
                </a:cxn>
                <a:cxn ang="0">
                  <a:pos x="2537" y="2058"/>
                </a:cxn>
                <a:cxn ang="0">
                  <a:pos x="2718" y="2003"/>
                </a:cxn>
                <a:cxn ang="0">
                  <a:pos x="2902" y="1963"/>
                </a:cxn>
                <a:cxn ang="0">
                  <a:pos x="3094" y="1940"/>
                </a:cxn>
                <a:cxn ang="0">
                  <a:pos x="3288" y="1931"/>
                </a:cxn>
                <a:cxn ang="0">
                  <a:pos x="3385" y="1933"/>
                </a:cxn>
                <a:cxn ang="0">
                  <a:pos x="3578" y="1949"/>
                </a:cxn>
                <a:cxn ang="0">
                  <a:pos x="3766" y="1982"/>
                </a:cxn>
                <a:cxn ang="0">
                  <a:pos x="3948" y="2030"/>
                </a:cxn>
                <a:cxn ang="0">
                  <a:pos x="4124" y="2091"/>
                </a:cxn>
                <a:cxn ang="0">
                  <a:pos x="4294" y="2167"/>
                </a:cxn>
                <a:cxn ang="0">
                  <a:pos x="4456" y="2254"/>
                </a:cxn>
                <a:cxn ang="0">
                  <a:pos x="4609" y="2354"/>
                </a:cxn>
                <a:cxn ang="0">
                  <a:pos x="6382" y="2409"/>
                </a:cxn>
                <a:cxn ang="0">
                  <a:pos x="6404" y="2409"/>
                </a:cxn>
                <a:cxn ang="0">
                  <a:pos x="6447" y="2400"/>
                </a:cxn>
                <a:cxn ang="0">
                  <a:pos x="6485" y="2382"/>
                </a:cxn>
                <a:cxn ang="0">
                  <a:pos x="6520" y="2360"/>
                </a:cxn>
                <a:cxn ang="0">
                  <a:pos x="6550" y="2330"/>
                </a:cxn>
                <a:cxn ang="0">
                  <a:pos x="6573" y="2295"/>
                </a:cxn>
                <a:cxn ang="0">
                  <a:pos x="6591" y="2256"/>
                </a:cxn>
                <a:cxn ang="0">
                  <a:pos x="6598" y="2214"/>
                </a:cxn>
                <a:cxn ang="0">
                  <a:pos x="6599" y="0"/>
                </a:cxn>
                <a:cxn ang="0">
                  <a:pos x="0" y="2191"/>
                </a:cxn>
              </a:cxnLst>
              <a:rect l="0" t="0" r="r" b="b"/>
              <a:pathLst>
                <a:path w="6599" h="2409">
                  <a:moveTo>
                    <a:pt x="0" y="2191"/>
                  </a:moveTo>
                  <a:lnTo>
                    <a:pt x="0" y="2191"/>
                  </a:lnTo>
                  <a:lnTo>
                    <a:pt x="2" y="2214"/>
                  </a:lnTo>
                  <a:lnTo>
                    <a:pt x="4" y="2235"/>
                  </a:lnTo>
                  <a:lnTo>
                    <a:pt x="9" y="2256"/>
                  </a:lnTo>
                  <a:lnTo>
                    <a:pt x="18" y="2277"/>
                  </a:lnTo>
                  <a:lnTo>
                    <a:pt x="27" y="2295"/>
                  </a:lnTo>
                  <a:lnTo>
                    <a:pt x="37" y="2314"/>
                  </a:lnTo>
                  <a:lnTo>
                    <a:pt x="49" y="2330"/>
                  </a:lnTo>
                  <a:lnTo>
                    <a:pt x="64" y="2346"/>
                  </a:lnTo>
                  <a:lnTo>
                    <a:pt x="79" y="2360"/>
                  </a:lnTo>
                  <a:lnTo>
                    <a:pt x="97" y="2372"/>
                  </a:lnTo>
                  <a:lnTo>
                    <a:pt x="114" y="2382"/>
                  </a:lnTo>
                  <a:lnTo>
                    <a:pt x="134" y="2393"/>
                  </a:lnTo>
                  <a:lnTo>
                    <a:pt x="153" y="2400"/>
                  </a:lnTo>
                  <a:lnTo>
                    <a:pt x="174" y="2405"/>
                  </a:lnTo>
                  <a:lnTo>
                    <a:pt x="195" y="2409"/>
                  </a:lnTo>
                  <a:lnTo>
                    <a:pt x="218" y="2409"/>
                  </a:lnTo>
                  <a:lnTo>
                    <a:pt x="1893" y="2409"/>
                  </a:lnTo>
                  <a:lnTo>
                    <a:pt x="1893" y="2409"/>
                  </a:lnTo>
                  <a:lnTo>
                    <a:pt x="1966" y="2354"/>
                  </a:lnTo>
                  <a:lnTo>
                    <a:pt x="2042" y="2303"/>
                  </a:lnTo>
                  <a:lnTo>
                    <a:pt x="2121" y="2254"/>
                  </a:lnTo>
                  <a:lnTo>
                    <a:pt x="2200" y="2209"/>
                  </a:lnTo>
                  <a:lnTo>
                    <a:pt x="2282" y="2167"/>
                  </a:lnTo>
                  <a:lnTo>
                    <a:pt x="2365" y="2126"/>
                  </a:lnTo>
                  <a:lnTo>
                    <a:pt x="2451" y="2091"/>
                  </a:lnTo>
                  <a:lnTo>
                    <a:pt x="2537" y="2058"/>
                  </a:lnTo>
                  <a:lnTo>
                    <a:pt x="2627" y="2030"/>
                  </a:lnTo>
                  <a:lnTo>
                    <a:pt x="2718" y="2003"/>
                  </a:lnTo>
                  <a:lnTo>
                    <a:pt x="2809" y="1982"/>
                  </a:lnTo>
                  <a:lnTo>
                    <a:pt x="2902" y="1963"/>
                  </a:lnTo>
                  <a:lnTo>
                    <a:pt x="2997" y="1949"/>
                  </a:lnTo>
                  <a:lnTo>
                    <a:pt x="3094" y="1940"/>
                  </a:lnTo>
                  <a:lnTo>
                    <a:pt x="3190" y="1933"/>
                  </a:lnTo>
                  <a:lnTo>
                    <a:pt x="3288" y="1931"/>
                  </a:lnTo>
                  <a:lnTo>
                    <a:pt x="3288" y="1931"/>
                  </a:lnTo>
                  <a:lnTo>
                    <a:pt x="3385" y="1933"/>
                  </a:lnTo>
                  <a:lnTo>
                    <a:pt x="3483" y="1940"/>
                  </a:lnTo>
                  <a:lnTo>
                    <a:pt x="3578" y="1949"/>
                  </a:lnTo>
                  <a:lnTo>
                    <a:pt x="3673" y="1963"/>
                  </a:lnTo>
                  <a:lnTo>
                    <a:pt x="3766" y="1982"/>
                  </a:lnTo>
                  <a:lnTo>
                    <a:pt x="3859" y="2003"/>
                  </a:lnTo>
                  <a:lnTo>
                    <a:pt x="3948" y="2030"/>
                  </a:lnTo>
                  <a:lnTo>
                    <a:pt x="4038" y="2058"/>
                  </a:lnTo>
                  <a:lnTo>
                    <a:pt x="4124" y="2091"/>
                  </a:lnTo>
                  <a:lnTo>
                    <a:pt x="4210" y="2126"/>
                  </a:lnTo>
                  <a:lnTo>
                    <a:pt x="4294" y="2167"/>
                  </a:lnTo>
                  <a:lnTo>
                    <a:pt x="4375" y="2209"/>
                  </a:lnTo>
                  <a:lnTo>
                    <a:pt x="4456" y="2254"/>
                  </a:lnTo>
                  <a:lnTo>
                    <a:pt x="4533" y="2303"/>
                  </a:lnTo>
                  <a:lnTo>
                    <a:pt x="4609" y="2354"/>
                  </a:lnTo>
                  <a:lnTo>
                    <a:pt x="4682" y="2409"/>
                  </a:lnTo>
                  <a:lnTo>
                    <a:pt x="6382" y="2409"/>
                  </a:lnTo>
                  <a:lnTo>
                    <a:pt x="6382" y="2409"/>
                  </a:lnTo>
                  <a:lnTo>
                    <a:pt x="6404" y="2409"/>
                  </a:lnTo>
                  <a:lnTo>
                    <a:pt x="6426" y="2405"/>
                  </a:lnTo>
                  <a:lnTo>
                    <a:pt x="6447" y="2400"/>
                  </a:lnTo>
                  <a:lnTo>
                    <a:pt x="6466" y="2393"/>
                  </a:lnTo>
                  <a:lnTo>
                    <a:pt x="6485" y="2382"/>
                  </a:lnTo>
                  <a:lnTo>
                    <a:pt x="6503" y="2372"/>
                  </a:lnTo>
                  <a:lnTo>
                    <a:pt x="6520" y="2360"/>
                  </a:lnTo>
                  <a:lnTo>
                    <a:pt x="6536" y="2346"/>
                  </a:lnTo>
                  <a:lnTo>
                    <a:pt x="6550" y="2330"/>
                  </a:lnTo>
                  <a:lnTo>
                    <a:pt x="6562" y="2314"/>
                  </a:lnTo>
                  <a:lnTo>
                    <a:pt x="6573" y="2295"/>
                  </a:lnTo>
                  <a:lnTo>
                    <a:pt x="6582" y="2277"/>
                  </a:lnTo>
                  <a:lnTo>
                    <a:pt x="6591" y="2256"/>
                  </a:lnTo>
                  <a:lnTo>
                    <a:pt x="6596" y="2235"/>
                  </a:lnTo>
                  <a:lnTo>
                    <a:pt x="6598" y="2214"/>
                  </a:lnTo>
                  <a:lnTo>
                    <a:pt x="6599" y="2191"/>
                  </a:lnTo>
                  <a:lnTo>
                    <a:pt x="6599" y="0"/>
                  </a:lnTo>
                  <a:lnTo>
                    <a:pt x="0" y="0"/>
                  </a:lnTo>
                  <a:lnTo>
                    <a:pt x="0" y="2191"/>
                  </a:lnTo>
                  <a:close/>
                </a:path>
              </a:pathLst>
            </a:cu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sz="1100"/>
            </a:p>
          </p:txBody>
        </p:sp>
        <p:sp>
          <p:nvSpPr>
            <p:cNvPr id="17" name="Freeform 10"/>
            <p:cNvSpPr>
              <a:spLocks/>
            </p:cNvSpPr>
            <p:nvPr/>
          </p:nvSpPr>
          <p:spPr bwMode="auto">
            <a:xfrm>
              <a:off x="3494088" y="631825"/>
              <a:ext cx="5237163" cy="566738"/>
            </a:xfrm>
            <a:custGeom>
              <a:avLst/>
              <a:gdLst/>
              <a:ahLst/>
              <a:cxnLst>
                <a:cxn ang="0">
                  <a:pos x="6382" y="0"/>
                </a:cxn>
                <a:cxn ang="0">
                  <a:pos x="218" y="0"/>
                </a:cxn>
                <a:cxn ang="0">
                  <a:pos x="218" y="0"/>
                </a:cxn>
                <a:cxn ang="0">
                  <a:pos x="195" y="0"/>
                </a:cxn>
                <a:cxn ang="0">
                  <a:pos x="174" y="4"/>
                </a:cxn>
                <a:cxn ang="0">
                  <a:pos x="153" y="9"/>
                </a:cxn>
                <a:cxn ang="0">
                  <a:pos x="134" y="18"/>
                </a:cxn>
                <a:cxn ang="0">
                  <a:pos x="114" y="27"/>
                </a:cxn>
                <a:cxn ang="0">
                  <a:pos x="97" y="37"/>
                </a:cxn>
                <a:cxn ang="0">
                  <a:pos x="79" y="50"/>
                </a:cxn>
                <a:cxn ang="0">
                  <a:pos x="64" y="64"/>
                </a:cxn>
                <a:cxn ang="0">
                  <a:pos x="49" y="79"/>
                </a:cxn>
                <a:cxn ang="0">
                  <a:pos x="37" y="97"/>
                </a:cxn>
                <a:cxn ang="0">
                  <a:pos x="27" y="114"/>
                </a:cxn>
                <a:cxn ang="0">
                  <a:pos x="18" y="134"/>
                </a:cxn>
                <a:cxn ang="0">
                  <a:pos x="9" y="153"/>
                </a:cxn>
                <a:cxn ang="0">
                  <a:pos x="4" y="174"/>
                </a:cxn>
                <a:cxn ang="0">
                  <a:pos x="2" y="195"/>
                </a:cxn>
                <a:cxn ang="0">
                  <a:pos x="0" y="218"/>
                </a:cxn>
                <a:cxn ang="0">
                  <a:pos x="0" y="715"/>
                </a:cxn>
                <a:cxn ang="0">
                  <a:pos x="6599" y="715"/>
                </a:cxn>
                <a:cxn ang="0">
                  <a:pos x="6599" y="218"/>
                </a:cxn>
                <a:cxn ang="0">
                  <a:pos x="6599" y="218"/>
                </a:cxn>
                <a:cxn ang="0">
                  <a:pos x="6598" y="195"/>
                </a:cxn>
                <a:cxn ang="0">
                  <a:pos x="6596" y="174"/>
                </a:cxn>
                <a:cxn ang="0">
                  <a:pos x="6591" y="153"/>
                </a:cxn>
                <a:cxn ang="0">
                  <a:pos x="6582" y="134"/>
                </a:cxn>
                <a:cxn ang="0">
                  <a:pos x="6573" y="114"/>
                </a:cxn>
                <a:cxn ang="0">
                  <a:pos x="6562" y="97"/>
                </a:cxn>
                <a:cxn ang="0">
                  <a:pos x="6550" y="79"/>
                </a:cxn>
                <a:cxn ang="0">
                  <a:pos x="6536" y="64"/>
                </a:cxn>
                <a:cxn ang="0">
                  <a:pos x="6520" y="50"/>
                </a:cxn>
                <a:cxn ang="0">
                  <a:pos x="6503" y="37"/>
                </a:cxn>
                <a:cxn ang="0">
                  <a:pos x="6485" y="27"/>
                </a:cxn>
                <a:cxn ang="0">
                  <a:pos x="6466" y="18"/>
                </a:cxn>
                <a:cxn ang="0">
                  <a:pos x="6447" y="9"/>
                </a:cxn>
                <a:cxn ang="0">
                  <a:pos x="6426" y="4"/>
                </a:cxn>
                <a:cxn ang="0">
                  <a:pos x="6404" y="0"/>
                </a:cxn>
                <a:cxn ang="0">
                  <a:pos x="6382" y="0"/>
                </a:cxn>
                <a:cxn ang="0">
                  <a:pos x="6382" y="0"/>
                </a:cxn>
              </a:cxnLst>
              <a:rect l="0" t="0" r="r" b="b"/>
              <a:pathLst>
                <a:path w="6599" h="715">
                  <a:moveTo>
                    <a:pt x="6382" y="0"/>
                  </a:moveTo>
                  <a:lnTo>
                    <a:pt x="218" y="0"/>
                  </a:lnTo>
                  <a:lnTo>
                    <a:pt x="218" y="0"/>
                  </a:lnTo>
                  <a:lnTo>
                    <a:pt x="195" y="0"/>
                  </a:lnTo>
                  <a:lnTo>
                    <a:pt x="174" y="4"/>
                  </a:lnTo>
                  <a:lnTo>
                    <a:pt x="153" y="9"/>
                  </a:lnTo>
                  <a:lnTo>
                    <a:pt x="134" y="18"/>
                  </a:lnTo>
                  <a:lnTo>
                    <a:pt x="114" y="27"/>
                  </a:lnTo>
                  <a:lnTo>
                    <a:pt x="97" y="37"/>
                  </a:lnTo>
                  <a:lnTo>
                    <a:pt x="79" y="50"/>
                  </a:lnTo>
                  <a:lnTo>
                    <a:pt x="64" y="64"/>
                  </a:lnTo>
                  <a:lnTo>
                    <a:pt x="49" y="79"/>
                  </a:lnTo>
                  <a:lnTo>
                    <a:pt x="37" y="97"/>
                  </a:lnTo>
                  <a:lnTo>
                    <a:pt x="27" y="114"/>
                  </a:lnTo>
                  <a:lnTo>
                    <a:pt x="18" y="134"/>
                  </a:lnTo>
                  <a:lnTo>
                    <a:pt x="9" y="153"/>
                  </a:lnTo>
                  <a:lnTo>
                    <a:pt x="4" y="174"/>
                  </a:lnTo>
                  <a:lnTo>
                    <a:pt x="2" y="195"/>
                  </a:lnTo>
                  <a:lnTo>
                    <a:pt x="0" y="218"/>
                  </a:lnTo>
                  <a:lnTo>
                    <a:pt x="0" y="715"/>
                  </a:lnTo>
                  <a:lnTo>
                    <a:pt x="6599" y="715"/>
                  </a:lnTo>
                  <a:lnTo>
                    <a:pt x="6599" y="218"/>
                  </a:lnTo>
                  <a:lnTo>
                    <a:pt x="6599" y="218"/>
                  </a:lnTo>
                  <a:lnTo>
                    <a:pt x="6598" y="195"/>
                  </a:lnTo>
                  <a:lnTo>
                    <a:pt x="6596" y="174"/>
                  </a:lnTo>
                  <a:lnTo>
                    <a:pt x="6591" y="153"/>
                  </a:lnTo>
                  <a:lnTo>
                    <a:pt x="6582" y="134"/>
                  </a:lnTo>
                  <a:lnTo>
                    <a:pt x="6573" y="114"/>
                  </a:lnTo>
                  <a:lnTo>
                    <a:pt x="6562" y="97"/>
                  </a:lnTo>
                  <a:lnTo>
                    <a:pt x="6550" y="79"/>
                  </a:lnTo>
                  <a:lnTo>
                    <a:pt x="6536" y="64"/>
                  </a:lnTo>
                  <a:lnTo>
                    <a:pt x="6520" y="50"/>
                  </a:lnTo>
                  <a:lnTo>
                    <a:pt x="6503" y="37"/>
                  </a:lnTo>
                  <a:lnTo>
                    <a:pt x="6485" y="27"/>
                  </a:lnTo>
                  <a:lnTo>
                    <a:pt x="6466" y="18"/>
                  </a:lnTo>
                  <a:lnTo>
                    <a:pt x="6447" y="9"/>
                  </a:lnTo>
                  <a:lnTo>
                    <a:pt x="6426" y="4"/>
                  </a:lnTo>
                  <a:lnTo>
                    <a:pt x="6404" y="0"/>
                  </a:lnTo>
                  <a:lnTo>
                    <a:pt x="6382" y="0"/>
                  </a:lnTo>
                  <a:lnTo>
                    <a:pt x="6382" y="0"/>
                  </a:lnTo>
                  <a:close/>
                </a:path>
              </a:pathLst>
            </a:cu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w="4">
              <a:noFill/>
              <a:prstDash val="solid"/>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endParaRPr lang="en-US" sz="1100"/>
            </a:p>
          </p:txBody>
        </p:sp>
        <p:sp>
          <p:nvSpPr>
            <p:cNvPr id="18" name="TextBox 17"/>
            <p:cNvSpPr txBox="1"/>
            <p:nvPr/>
          </p:nvSpPr>
          <p:spPr>
            <a:xfrm>
              <a:off x="3394590" y="808639"/>
              <a:ext cx="5383650" cy="245990"/>
            </a:xfrm>
            <a:prstGeom prst="rect">
              <a:avLst/>
            </a:prstGeom>
            <a:noFill/>
          </p:spPr>
          <p:txBody>
            <a:bodyPr wrap="square" rtlCol="0">
              <a:spAutoFit/>
            </a:bodyPr>
            <a:lstStyle/>
            <a:p>
              <a:pPr algn="ctr">
                <a:lnSpc>
                  <a:spcPct val="90000"/>
                </a:lnSpc>
                <a:spcBef>
                  <a:spcPts val="1200"/>
                </a:spcBef>
              </a:pPr>
              <a:r>
                <a:rPr lang="en-US" sz="1600" b="1" dirty="0" smtClean="0">
                  <a:solidFill>
                    <a:schemeClr val="bg1"/>
                  </a:solidFill>
                  <a:effectLst>
                    <a:outerShdw blurRad="38100" dist="38100" dir="2700000" algn="tl">
                      <a:srgbClr val="000000">
                        <a:alpha val="43137"/>
                      </a:srgbClr>
                    </a:outerShdw>
                  </a:effectLst>
                </a:rPr>
                <a:t>Act Now!!</a:t>
              </a:r>
              <a:endParaRPr lang="en-US" sz="1600" dirty="0">
                <a:solidFill>
                  <a:schemeClr val="bg1"/>
                </a:solidFill>
                <a:effectLst>
                  <a:outerShdw blurRad="38100" dist="38100" dir="2700000" algn="tl">
                    <a:srgbClr val="000000">
                      <a:alpha val="43137"/>
                    </a:srgbClr>
                  </a:outerShdw>
                </a:effectLst>
              </a:endParaRPr>
            </a:p>
          </p:txBody>
        </p:sp>
        <p:sp>
          <p:nvSpPr>
            <p:cNvPr id="19" name="TextBox 18"/>
            <p:cNvSpPr txBox="1"/>
            <p:nvPr/>
          </p:nvSpPr>
          <p:spPr>
            <a:xfrm>
              <a:off x="3615649" y="1339083"/>
              <a:ext cx="5156132" cy="1250183"/>
            </a:xfrm>
            <a:prstGeom prst="rect">
              <a:avLst/>
            </a:prstGeom>
            <a:noFill/>
          </p:spPr>
          <p:txBody>
            <a:bodyPr wrap="square" rtlCol="0">
              <a:spAutoFit/>
            </a:bodyPr>
            <a:lstStyle/>
            <a:p>
              <a:pPr marL="285750" indent="-285750">
                <a:lnSpc>
                  <a:spcPct val="70000"/>
                </a:lnSpc>
                <a:spcBef>
                  <a:spcPts val="1480"/>
                </a:spcBef>
                <a:buSzPct val="90000"/>
                <a:buFont typeface="Arial"/>
                <a:buChar char="•"/>
              </a:pPr>
              <a:r>
                <a:rPr lang="en-US" sz="1400" dirty="0">
                  <a:solidFill>
                    <a:schemeClr val="bg1"/>
                  </a:solidFill>
                </a:rPr>
                <a:t>Discuss BYOD with your customers</a:t>
              </a:r>
            </a:p>
            <a:p>
              <a:pPr marL="285750" indent="-285750">
                <a:lnSpc>
                  <a:spcPct val="70000"/>
                </a:lnSpc>
                <a:spcBef>
                  <a:spcPts val="1480"/>
                </a:spcBef>
                <a:buSzPct val="90000"/>
                <a:buFont typeface="Arial"/>
                <a:buChar char="•"/>
              </a:pPr>
              <a:r>
                <a:rPr lang="en-US" sz="1400" dirty="0">
                  <a:solidFill>
                    <a:schemeClr val="bg1"/>
                  </a:solidFill>
                </a:rPr>
                <a:t>Set the agenda, position Unified Access</a:t>
              </a:r>
            </a:p>
            <a:p>
              <a:pPr marL="285750" indent="-285750">
                <a:lnSpc>
                  <a:spcPct val="70000"/>
                </a:lnSpc>
                <a:spcBef>
                  <a:spcPts val="1480"/>
                </a:spcBef>
                <a:buSzPct val="90000"/>
                <a:buFont typeface="Arial"/>
                <a:buChar char="•"/>
              </a:pPr>
              <a:r>
                <a:rPr lang="en-US" sz="1400" dirty="0">
                  <a:solidFill>
                    <a:schemeClr val="bg1"/>
                  </a:solidFill>
                </a:rPr>
                <a:t>Leverage non-wireless UA deals</a:t>
              </a:r>
            </a:p>
            <a:p>
              <a:pPr marL="285750" indent="-285750">
                <a:lnSpc>
                  <a:spcPct val="70000"/>
                </a:lnSpc>
                <a:spcBef>
                  <a:spcPts val="1480"/>
                </a:spcBef>
                <a:buSzPct val="90000"/>
                <a:buFont typeface="Arial"/>
                <a:buChar char="•"/>
              </a:pPr>
              <a:r>
                <a:rPr lang="en-US" sz="1400" dirty="0">
                  <a:solidFill>
                    <a:schemeClr val="bg1"/>
                  </a:solidFill>
                </a:rPr>
                <a:t>Engage early with support </a:t>
              </a:r>
              <a:r>
                <a:rPr lang="en-US" sz="1400" dirty="0" smtClean="0">
                  <a:solidFill>
                    <a:schemeClr val="bg1"/>
                  </a:solidFill>
                </a:rPr>
                <a:t>resources</a:t>
              </a:r>
            </a:p>
            <a:p>
              <a:pPr marL="285750" indent="-285750">
                <a:lnSpc>
                  <a:spcPct val="70000"/>
                </a:lnSpc>
                <a:spcBef>
                  <a:spcPts val="1480"/>
                </a:spcBef>
                <a:buSzPct val="90000"/>
                <a:buFont typeface="Arial"/>
                <a:buChar char="•"/>
              </a:pPr>
              <a:r>
                <a:rPr lang="en-US" sz="1400" dirty="0" smtClean="0">
                  <a:solidFill>
                    <a:schemeClr val="bg1"/>
                  </a:solidFill>
                </a:rPr>
                <a:t>Lookout </a:t>
              </a:r>
              <a:r>
                <a:rPr lang="en-US" sz="1400" dirty="0">
                  <a:solidFill>
                    <a:schemeClr val="bg1"/>
                  </a:solidFill>
                </a:rPr>
                <a:t>for the UA Roadshow</a:t>
              </a:r>
            </a:p>
          </p:txBody>
        </p:sp>
      </p:grpSp>
      <p:grpSp>
        <p:nvGrpSpPr>
          <p:cNvPr id="20" name="Group 19"/>
          <p:cNvGrpSpPr/>
          <p:nvPr/>
        </p:nvGrpSpPr>
        <p:grpSpPr>
          <a:xfrm>
            <a:off x="7385866" y="3744808"/>
            <a:ext cx="4516438" cy="2465607"/>
            <a:chOff x="7353300" y="3365281"/>
            <a:chExt cx="4516438" cy="2465607"/>
          </a:xfrm>
          <a:effectLst/>
        </p:grpSpPr>
        <p:sp>
          <p:nvSpPr>
            <p:cNvPr id="21" name="Freeform 12"/>
            <p:cNvSpPr>
              <a:spLocks/>
            </p:cNvSpPr>
            <p:nvPr/>
          </p:nvSpPr>
          <p:spPr bwMode="auto">
            <a:xfrm>
              <a:off x="7353300" y="3865563"/>
              <a:ext cx="4516438" cy="1965325"/>
            </a:xfrm>
            <a:custGeom>
              <a:avLst/>
              <a:gdLst/>
              <a:ahLst/>
              <a:cxnLst>
                <a:cxn ang="0">
                  <a:pos x="695" y="841"/>
                </a:cxn>
                <a:cxn ang="0">
                  <a:pos x="692" y="961"/>
                </a:cxn>
                <a:cxn ang="0">
                  <a:pos x="683" y="1080"/>
                </a:cxn>
                <a:cxn ang="0">
                  <a:pos x="667" y="1196"/>
                </a:cxn>
                <a:cxn ang="0">
                  <a:pos x="646" y="1310"/>
                </a:cxn>
                <a:cxn ang="0">
                  <a:pos x="620" y="1423"/>
                </a:cxn>
                <a:cxn ang="0">
                  <a:pos x="588" y="1533"/>
                </a:cxn>
                <a:cxn ang="0">
                  <a:pos x="551" y="1640"/>
                </a:cxn>
                <a:cxn ang="0">
                  <a:pos x="509" y="1746"/>
                </a:cxn>
                <a:cxn ang="0">
                  <a:pos x="460" y="1847"/>
                </a:cxn>
                <a:cxn ang="0">
                  <a:pos x="409" y="1948"/>
                </a:cxn>
                <a:cxn ang="0">
                  <a:pos x="351" y="2044"/>
                </a:cxn>
                <a:cxn ang="0">
                  <a:pos x="290" y="2137"/>
                </a:cxn>
                <a:cxn ang="0">
                  <a:pos x="223" y="2227"/>
                </a:cxn>
                <a:cxn ang="0">
                  <a:pos x="153" y="2314"/>
                </a:cxn>
                <a:cxn ang="0">
                  <a:pos x="79" y="2397"/>
                </a:cxn>
                <a:cxn ang="0">
                  <a:pos x="0" y="2476"/>
                </a:cxn>
                <a:cxn ang="0">
                  <a:pos x="5472" y="2476"/>
                </a:cxn>
                <a:cxn ang="0">
                  <a:pos x="5516" y="2473"/>
                </a:cxn>
                <a:cxn ang="0">
                  <a:pos x="5556" y="2460"/>
                </a:cxn>
                <a:cxn ang="0">
                  <a:pos x="5593" y="2439"/>
                </a:cxn>
                <a:cxn ang="0">
                  <a:pos x="5627" y="2413"/>
                </a:cxn>
                <a:cxn ang="0">
                  <a:pos x="5653" y="2381"/>
                </a:cxn>
                <a:cxn ang="0">
                  <a:pos x="5672" y="2344"/>
                </a:cxn>
                <a:cxn ang="0">
                  <a:pos x="5686" y="2302"/>
                </a:cxn>
                <a:cxn ang="0">
                  <a:pos x="5690" y="2258"/>
                </a:cxn>
                <a:cxn ang="0">
                  <a:pos x="534" y="0"/>
                </a:cxn>
                <a:cxn ang="0">
                  <a:pos x="553" y="50"/>
                </a:cxn>
                <a:cxn ang="0">
                  <a:pos x="588" y="150"/>
                </a:cxn>
                <a:cxn ang="0">
                  <a:pos x="618" y="251"/>
                </a:cxn>
                <a:cxn ang="0">
                  <a:pos x="643" y="355"/>
                </a:cxn>
                <a:cxn ang="0">
                  <a:pos x="664" y="460"/>
                </a:cxn>
                <a:cxn ang="0">
                  <a:pos x="680" y="568"/>
                </a:cxn>
                <a:cxn ang="0">
                  <a:pos x="690" y="676"/>
                </a:cxn>
                <a:cxn ang="0">
                  <a:pos x="695" y="787"/>
                </a:cxn>
                <a:cxn ang="0">
                  <a:pos x="695" y="841"/>
                </a:cxn>
              </a:cxnLst>
              <a:rect l="0" t="0" r="r" b="b"/>
              <a:pathLst>
                <a:path w="5690" h="2476">
                  <a:moveTo>
                    <a:pt x="695" y="841"/>
                  </a:moveTo>
                  <a:lnTo>
                    <a:pt x="695" y="841"/>
                  </a:lnTo>
                  <a:lnTo>
                    <a:pt x="695" y="901"/>
                  </a:lnTo>
                  <a:lnTo>
                    <a:pt x="692" y="961"/>
                  </a:lnTo>
                  <a:lnTo>
                    <a:pt x="688" y="1021"/>
                  </a:lnTo>
                  <a:lnTo>
                    <a:pt x="683" y="1080"/>
                  </a:lnTo>
                  <a:lnTo>
                    <a:pt x="676" y="1138"/>
                  </a:lnTo>
                  <a:lnTo>
                    <a:pt x="667" y="1196"/>
                  </a:lnTo>
                  <a:lnTo>
                    <a:pt x="658" y="1254"/>
                  </a:lnTo>
                  <a:lnTo>
                    <a:pt x="646" y="1310"/>
                  </a:lnTo>
                  <a:lnTo>
                    <a:pt x="634" y="1366"/>
                  </a:lnTo>
                  <a:lnTo>
                    <a:pt x="620" y="1423"/>
                  </a:lnTo>
                  <a:lnTo>
                    <a:pt x="606" y="1477"/>
                  </a:lnTo>
                  <a:lnTo>
                    <a:pt x="588" y="1533"/>
                  </a:lnTo>
                  <a:lnTo>
                    <a:pt x="571" y="1586"/>
                  </a:lnTo>
                  <a:lnTo>
                    <a:pt x="551" y="1640"/>
                  </a:lnTo>
                  <a:lnTo>
                    <a:pt x="530" y="1693"/>
                  </a:lnTo>
                  <a:lnTo>
                    <a:pt x="509" y="1746"/>
                  </a:lnTo>
                  <a:lnTo>
                    <a:pt x="485" y="1797"/>
                  </a:lnTo>
                  <a:lnTo>
                    <a:pt x="460" y="1847"/>
                  </a:lnTo>
                  <a:lnTo>
                    <a:pt x="435" y="1898"/>
                  </a:lnTo>
                  <a:lnTo>
                    <a:pt x="409" y="1948"/>
                  </a:lnTo>
                  <a:lnTo>
                    <a:pt x="381" y="1997"/>
                  </a:lnTo>
                  <a:lnTo>
                    <a:pt x="351" y="2044"/>
                  </a:lnTo>
                  <a:lnTo>
                    <a:pt x="321" y="2092"/>
                  </a:lnTo>
                  <a:lnTo>
                    <a:pt x="290" y="2137"/>
                  </a:lnTo>
                  <a:lnTo>
                    <a:pt x="256" y="2183"/>
                  </a:lnTo>
                  <a:lnTo>
                    <a:pt x="223" y="2227"/>
                  </a:lnTo>
                  <a:lnTo>
                    <a:pt x="190" y="2271"/>
                  </a:lnTo>
                  <a:lnTo>
                    <a:pt x="153" y="2314"/>
                  </a:lnTo>
                  <a:lnTo>
                    <a:pt x="116" y="2357"/>
                  </a:lnTo>
                  <a:lnTo>
                    <a:pt x="79" y="2397"/>
                  </a:lnTo>
                  <a:lnTo>
                    <a:pt x="40" y="2437"/>
                  </a:lnTo>
                  <a:lnTo>
                    <a:pt x="0" y="2476"/>
                  </a:lnTo>
                  <a:lnTo>
                    <a:pt x="5472" y="2476"/>
                  </a:lnTo>
                  <a:lnTo>
                    <a:pt x="5472" y="2476"/>
                  </a:lnTo>
                  <a:lnTo>
                    <a:pt x="5495" y="2476"/>
                  </a:lnTo>
                  <a:lnTo>
                    <a:pt x="5516" y="2473"/>
                  </a:lnTo>
                  <a:lnTo>
                    <a:pt x="5537" y="2467"/>
                  </a:lnTo>
                  <a:lnTo>
                    <a:pt x="5556" y="2460"/>
                  </a:lnTo>
                  <a:lnTo>
                    <a:pt x="5576" y="2450"/>
                  </a:lnTo>
                  <a:lnTo>
                    <a:pt x="5593" y="2439"/>
                  </a:lnTo>
                  <a:lnTo>
                    <a:pt x="5611" y="2427"/>
                  </a:lnTo>
                  <a:lnTo>
                    <a:pt x="5627" y="2413"/>
                  </a:lnTo>
                  <a:lnTo>
                    <a:pt x="5641" y="2397"/>
                  </a:lnTo>
                  <a:lnTo>
                    <a:pt x="5653" y="2381"/>
                  </a:lnTo>
                  <a:lnTo>
                    <a:pt x="5663" y="2362"/>
                  </a:lnTo>
                  <a:lnTo>
                    <a:pt x="5672" y="2344"/>
                  </a:lnTo>
                  <a:lnTo>
                    <a:pt x="5681" y="2323"/>
                  </a:lnTo>
                  <a:lnTo>
                    <a:pt x="5686" y="2302"/>
                  </a:lnTo>
                  <a:lnTo>
                    <a:pt x="5690" y="2281"/>
                  </a:lnTo>
                  <a:lnTo>
                    <a:pt x="5690" y="2258"/>
                  </a:lnTo>
                  <a:lnTo>
                    <a:pt x="5690" y="0"/>
                  </a:lnTo>
                  <a:lnTo>
                    <a:pt x="534" y="0"/>
                  </a:lnTo>
                  <a:lnTo>
                    <a:pt x="534" y="0"/>
                  </a:lnTo>
                  <a:lnTo>
                    <a:pt x="553" y="50"/>
                  </a:lnTo>
                  <a:lnTo>
                    <a:pt x="571" y="99"/>
                  </a:lnTo>
                  <a:lnTo>
                    <a:pt x="588" y="150"/>
                  </a:lnTo>
                  <a:lnTo>
                    <a:pt x="602" y="199"/>
                  </a:lnTo>
                  <a:lnTo>
                    <a:pt x="618" y="251"/>
                  </a:lnTo>
                  <a:lnTo>
                    <a:pt x="630" y="302"/>
                  </a:lnTo>
                  <a:lnTo>
                    <a:pt x="643" y="355"/>
                  </a:lnTo>
                  <a:lnTo>
                    <a:pt x="653" y="408"/>
                  </a:lnTo>
                  <a:lnTo>
                    <a:pt x="664" y="460"/>
                  </a:lnTo>
                  <a:lnTo>
                    <a:pt x="672" y="513"/>
                  </a:lnTo>
                  <a:lnTo>
                    <a:pt x="680" y="568"/>
                  </a:lnTo>
                  <a:lnTo>
                    <a:pt x="685" y="622"/>
                  </a:lnTo>
                  <a:lnTo>
                    <a:pt x="690" y="676"/>
                  </a:lnTo>
                  <a:lnTo>
                    <a:pt x="692" y="731"/>
                  </a:lnTo>
                  <a:lnTo>
                    <a:pt x="695" y="787"/>
                  </a:lnTo>
                  <a:lnTo>
                    <a:pt x="695" y="841"/>
                  </a:lnTo>
                  <a:lnTo>
                    <a:pt x="695" y="841"/>
                  </a:lnTo>
                  <a:close/>
                </a:path>
              </a:pathLst>
            </a:cu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sz="1100"/>
            </a:p>
          </p:txBody>
        </p:sp>
        <p:sp>
          <p:nvSpPr>
            <p:cNvPr id="22" name="Freeform 14"/>
            <p:cNvSpPr>
              <a:spLocks/>
            </p:cNvSpPr>
            <p:nvPr/>
          </p:nvSpPr>
          <p:spPr bwMode="auto">
            <a:xfrm>
              <a:off x="7462838" y="3365281"/>
              <a:ext cx="4406900" cy="514350"/>
            </a:xfrm>
            <a:custGeom>
              <a:avLst/>
              <a:gdLst/>
              <a:ahLst/>
              <a:cxnLst>
                <a:cxn ang="0">
                  <a:pos x="5333" y="0"/>
                </a:cxn>
                <a:cxn ang="0">
                  <a:pos x="0" y="0"/>
                </a:cxn>
                <a:cxn ang="0">
                  <a:pos x="0" y="0"/>
                </a:cxn>
                <a:cxn ang="0">
                  <a:pos x="59" y="72"/>
                </a:cxn>
                <a:cxn ang="0">
                  <a:pos x="117" y="147"/>
                </a:cxn>
                <a:cxn ang="0">
                  <a:pos x="172" y="224"/>
                </a:cxn>
                <a:cxn ang="0">
                  <a:pos x="225" y="305"/>
                </a:cxn>
                <a:cxn ang="0">
                  <a:pos x="272" y="388"/>
                </a:cxn>
                <a:cxn ang="0">
                  <a:pos x="316" y="472"/>
                </a:cxn>
                <a:cxn ang="0">
                  <a:pos x="358" y="558"/>
                </a:cxn>
                <a:cxn ang="0">
                  <a:pos x="395" y="647"/>
                </a:cxn>
                <a:cxn ang="0">
                  <a:pos x="5551" y="647"/>
                </a:cxn>
                <a:cxn ang="0">
                  <a:pos x="5551" y="217"/>
                </a:cxn>
                <a:cxn ang="0">
                  <a:pos x="5551" y="217"/>
                </a:cxn>
                <a:cxn ang="0">
                  <a:pos x="5551" y="194"/>
                </a:cxn>
                <a:cxn ang="0">
                  <a:pos x="5547" y="173"/>
                </a:cxn>
                <a:cxn ang="0">
                  <a:pos x="5542" y="152"/>
                </a:cxn>
                <a:cxn ang="0">
                  <a:pos x="5533" y="133"/>
                </a:cxn>
                <a:cxn ang="0">
                  <a:pos x="5524" y="114"/>
                </a:cxn>
                <a:cxn ang="0">
                  <a:pos x="5514" y="96"/>
                </a:cxn>
                <a:cxn ang="0">
                  <a:pos x="5502" y="79"/>
                </a:cxn>
                <a:cxn ang="0">
                  <a:pos x="5488" y="63"/>
                </a:cxn>
                <a:cxn ang="0">
                  <a:pos x="5472" y="49"/>
                </a:cxn>
                <a:cxn ang="0">
                  <a:pos x="5454" y="36"/>
                </a:cxn>
                <a:cxn ang="0">
                  <a:pos x="5437" y="26"/>
                </a:cxn>
                <a:cxn ang="0">
                  <a:pos x="5417" y="17"/>
                </a:cxn>
                <a:cxn ang="0">
                  <a:pos x="5398" y="8"/>
                </a:cxn>
                <a:cxn ang="0">
                  <a:pos x="5377" y="3"/>
                </a:cxn>
                <a:cxn ang="0">
                  <a:pos x="5356" y="0"/>
                </a:cxn>
                <a:cxn ang="0">
                  <a:pos x="5333" y="0"/>
                </a:cxn>
                <a:cxn ang="0">
                  <a:pos x="5333" y="0"/>
                </a:cxn>
              </a:cxnLst>
              <a:rect l="0" t="0" r="r" b="b"/>
              <a:pathLst>
                <a:path w="5551" h="647">
                  <a:moveTo>
                    <a:pt x="5333" y="0"/>
                  </a:moveTo>
                  <a:lnTo>
                    <a:pt x="0" y="0"/>
                  </a:lnTo>
                  <a:lnTo>
                    <a:pt x="0" y="0"/>
                  </a:lnTo>
                  <a:lnTo>
                    <a:pt x="59" y="72"/>
                  </a:lnTo>
                  <a:lnTo>
                    <a:pt x="117" y="147"/>
                  </a:lnTo>
                  <a:lnTo>
                    <a:pt x="172" y="224"/>
                  </a:lnTo>
                  <a:lnTo>
                    <a:pt x="225" y="305"/>
                  </a:lnTo>
                  <a:lnTo>
                    <a:pt x="272" y="388"/>
                  </a:lnTo>
                  <a:lnTo>
                    <a:pt x="316" y="472"/>
                  </a:lnTo>
                  <a:lnTo>
                    <a:pt x="358" y="558"/>
                  </a:lnTo>
                  <a:lnTo>
                    <a:pt x="395" y="647"/>
                  </a:lnTo>
                  <a:lnTo>
                    <a:pt x="5551" y="647"/>
                  </a:lnTo>
                  <a:lnTo>
                    <a:pt x="5551" y="217"/>
                  </a:lnTo>
                  <a:lnTo>
                    <a:pt x="5551" y="217"/>
                  </a:lnTo>
                  <a:lnTo>
                    <a:pt x="5551" y="194"/>
                  </a:lnTo>
                  <a:lnTo>
                    <a:pt x="5547" y="173"/>
                  </a:lnTo>
                  <a:lnTo>
                    <a:pt x="5542" y="152"/>
                  </a:lnTo>
                  <a:lnTo>
                    <a:pt x="5533" y="133"/>
                  </a:lnTo>
                  <a:lnTo>
                    <a:pt x="5524" y="114"/>
                  </a:lnTo>
                  <a:lnTo>
                    <a:pt x="5514" y="96"/>
                  </a:lnTo>
                  <a:lnTo>
                    <a:pt x="5502" y="79"/>
                  </a:lnTo>
                  <a:lnTo>
                    <a:pt x="5488" y="63"/>
                  </a:lnTo>
                  <a:lnTo>
                    <a:pt x="5472" y="49"/>
                  </a:lnTo>
                  <a:lnTo>
                    <a:pt x="5454" y="36"/>
                  </a:lnTo>
                  <a:lnTo>
                    <a:pt x="5437" y="26"/>
                  </a:lnTo>
                  <a:lnTo>
                    <a:pt x="5417" y="17"/>
                  </a:lnTo>
                  <a:lnTo>
                    <a:pt x="5398" y="8"/>
                  </a:lnTo>
                  <a:lnTo>
                    <a:pt x="5377" y="3"/>
                  </a:lnTo>
                  <a:lnTo>
                    <a:pt x="5356" y="0"/>
                  </a:lnTo>
                  <a:lnTo>
                    <a:pt x="5333" y="0"/>
                  </a:lnTo>
                  <a:lnTo>
                    <a:pt x="5333" y="0"/>
                  </a:lnTo>
                  <a:close/>
                </a:path>
              </a:pathLst>
            </a:cu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sz="1100"/>
            </a:p>
          </p:txBody>
        </p:sp>
        <p:sp>
          <p:nvSpPr>
            <p:cNvPr id="23" name="TextBox 22"/>
            <p:cNvSpPr txBox="1"/>
            <p:nvPr/>
          </p:nvSpPr>
          <p:spPr>
            <a:xfrm>
              <a:off x="7804808" y="3468780"/>
              <a:ext cx="4040189" cy="318036"/>
            </a:xfrm>
            <a:prstGeom prst="rect">
              <a:avLst/>
            </a:pr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defPPr>
                <a:defRPr lang="en-US"/>
              </a:defPPr>
              <a:lvl1pPr>
                <a:defRPr sz="1100"/>
              </a:lvl1pPr>
            </a:lstStyle>
            <a:p>
              <a:pPr algn="ctr">
                <a:lnSpc>
                  <a:spcPct val="90000"/>
                </a:lnSpc>
                <a:spcBef>
                  <a:spcPts val="1200"/>
                </a:spcBef>
              </a:pPr>
              <a:r>
                <a:rPr lang="en-US" sz="1600" b="1" dirty="0">
                  <a:solidFill>
                    <a:schemeClr val="bg1"/>
                  </a:solidFill>
                  <a:effectLst>
                    <a:outerShdw blurRad="38100" dist="38100" dir="2700000" algn="tl">
                      <a:srgbClr val="000000">
                        <a:alpha val="43137"/>
                      </a:srgbClr>
                    </a:outerShdw>
                  </a:effectLst>
                </a:rPr>
                <a:t>Solution - Unified Access</a:t>
              </a:r>
            </a:p>
          </p:txBody>
        </p:sp>
        <p:sp>
          <p:nvSpPr>
            <p:cNvPr id="24" name="TextBox 23"/>
            <p:cNvSpPr txBox="1"/>
            <p:nvPr/>
          </p:nvSpPr>
          <p:spPr>
            <a:xfrm>
              <a:off x="7953692" y="3990873"/>
              <a:ext cx="3863765" cy="1318823"/>
            </a:xfrm>
            <a:prstGeom prst="rect">
              <a:avLst/>
            </a:prstGeom>
            <a:gradFill flip="none" rotWithShape="1">
              <a:gsLst>
                <a:gs pos="0">
                  <a:schemeClr val="tx2">
                    <a:shade val="30000"/>
                    <a:satMod val="115000"/>
                  </a:schemeClr>
                </a:gs>
                <a:gs pos="50000">
                  <a:schemeClr val="tx2">
                    <a:shade val="67500"/>
                    <a:satMod val="115000"/>
                    <a:alpha val="82000"/>
                  </a:schemeClr>
                </a:gs>
                <a:gs pos="100000">
                  <a:schemeClr val="tx2">
                    <a:shade val="100000"/>
                    <a:satMod val="115000"/>
                  </a:schemeClr>
                </a:gs>
              </a:gsLst>
              <a:lin ang="16200000" scaled="1"/>
              <a:tileRect/>
            </a:gradFill>
            <a:ln w="4">
              <a:noFill/>
              <a:prstDash val="solid"/>
              <a:round/>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defPPr>
                <a:defRPr lang="en-US"/>
              </a:defPPr>
              <a:lvl1pPr>
                <a:defRPr sz="1100"/>
              </a:lvl1pPr>
            </a:lstStyle>
            <a:p>
              <a:pPr marL="285750" indent="-285750">
                <a:lnSpc>
                  <a:spcPct val="70000"/>
                </a:lnSpc>
                <a:spcBef>
                  <a:spcPts val="1480"/>
                </a:spcBef>
                <a:buSzPct val="90000"/>
                <a:buFont typeface="Arial"/>
                <a:buChar char="•"/>
              </a:pPr>
              <a:r>
                <a:rPr lang="en-US" sz="1400" dirty="0">
                  <a:solidFill>
                    <a:schemeClr val="bg1"/>
                  </a:solidFill>
                </a:rPr>
                <a:t>Cisco is the ONE!</a:t>
              </a:r>
            </a:p>
            <a:p>
              <a:pPr marL="285750" indent="-285750">
                <a:lnSpc>
                  <a:spcPct val="70000"/>
                </a:lnSpc>
                <a:spcBef>
                  <a:spcPts val="1480"/>
                </a:spcBef>
                <a:buSzPct val="90000"/>
                <a:buFont typeface="Arial"/>
                <a:buChar char="•"/>
              </a:pPr>
              <a:r>
                <a:rPr lang="en-US" sz="1400" dirty="0">
                  <a:solidFill>
                    <a:schemeClr val="bg1"/>
                  </a:solidFill>
                </a:rPr>
                <a:t>ONE Policy</a:t>
              </a:r>
            </a:p>
            <a:p>
              <a:pPr marL="285750" indent="-285750">
                <a:lnSpc>
                  <a:spcPct val="70000"/>
                </a:lnSpc>
                <a:spcBef>
                  <a:spcPts val="1480"/>
                </a:spcBef>
                <a:buSzPct val="90000"/>
                <a:buFont typeface="Arial"/>
                <a:buChar char="•"/>
              </a:pPr>
              <a:r>
                <a:rPr lang="en-US" sz="1400" dirty="0">
                  <a:solidFill>
                    <a:schemeClr val="bg1"/>
                  </a:solidFill>
                </a:rPr>
                <a:t>ONE Management</a:t>
              </a:r>
            </a:p>
            <a:p>
              <a:pPr marL="285750" indent="-285750">
                <a:lnSpc>
                  <a:spcPct val="70000"/>
                </a:lnSpc>
                <a:spcBef>
                  <a:spcPts val="1480"/>
                </a:spcBef>
                <a:buSzPct val="90000"/>
                <a:buFont typeface="Arial"/>
                <a:buChar char="•"/>
              </a:pPr>
              <a:r>
                <a:rPr lang="en-US" sz="1400" dirty="0">
                  <a:solidFill>
                    <a:schemeClr val="bg1"/>
                  </a:solidFill>
                </a:rPr>
                <a:t>ONE Network</a:t>
              </a:r>
            </a:p>
          </p:txBody>
        </p:sp>
      </p:grpSp>
      <p:sp>
        <p:nvSpPr>
          <p:cNvPr id="25" name="Oval 24"/>
          <p:cNvSpPr>
            <a:spLocks noChangeAspect="1"/>
          </p:cNvSpPr>
          <p:nvPr/>
        </p:nvSpPr>
        <p:spPr>
          <a:xfrm>
            <a:off x="4605345" y="3733800"/>
            <a:ext cx="3047206" cy="2407506"/>
          </a:xfrm>
          <a:prstGeom prst="ellipse">
            <a:avLst/>
          </a:prstGeom>
          <a:gradFill flip="none" rotWithShape="1">
            <a:gsLst>
              <a:gs pos="43000">
                <a:schemeClr val="tx2"/>
              </a:gs>
              <a:gs pos="0">
                <a:schemeClr val="accent5"/>
              </a:gs>
              <a:gs pos="100000">
                <a:schemeClr val="tx1"/>
              </a:gs>
            </a:gsLst>
            <a:path path="circle">
              <a:fillToRect r="100000" b="100000"/>
            </a:path>
            <a:tileRect l="-100000" t="-100000"/>
          </a:gradFill>
          <a:ln>
            <a:noFill/>
          </a:ln>
          <a:effectLst>
            <a:innerShdw blurRad="571500" dist="241300" dir="54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rPr>
              <a:t>Call to Action</a:t>
            </a:r>
            <a:endParaRPr lang="en-US" sz="2400" b="1" dirty="0">
              <a:solidFill>
                <a:schemeClr val="tx1"/>
              </a:solidFill>
            </a:endParaRPr>
          </a:p>
        </p:txBody>
      </p:sp>
    </p:spTree>
    <p:extLst>
      <p:ext uri="{BB962C8B-B14F-4D97-AF65-F5344CB8AC3E}">
        <p14:creationId xmlns:p14="http://schemas.microsoft.com/office/powerpoint/2010/main" val="233415111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22" presetClass="entr" presetSubtype="2"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wipe(right)">
                                      <p:cBhvr>
                                        <p:cTn id="9" dur="10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left)">
                                      <p:cBhvr>
                                        <p:cTn id="14" dur="10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22" presetClass="entr" presetSubtype="4"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down)">
                                      <p:cBhvr>
                                        <p:cTn id="2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ltGray">
          <a:xfrm>
            <a:off x="10640200" y="6584513"/>
            <a:ext cx="791023" cy="175257"/>
          </a:xfrm>
          <a:prstGeom prst="rect">
            <a:avLst/>
          </a:prstGeom>
          <a:noFill/>
          <a:ln w="9525">
            <a:noFill/>
            <a:miter lim="800000"/>
            <a:headEnd/>
            <a:tailEnd/>
          </a:ln>
          <a:effectLst/>
        </p:spPr>
        <p:txBody>
          <a:bodyPr wrap="none" lIns="82124" tIns="41061" rIns="82124" bIns="41061" anchor="b">
            <a:spAutoFit/>
          </a:bodyPr>
          <a:lstStyle/>
          <a:p>
            <a:pPr algn="r" defTabSz="814388">
              <a:lnSpc>
                <a:spcPct val="100000"/>
              </a:lnSpc>
            </a:pPr>
            <a:r>
              <a:rPr lang="en-US" sz="600" dirty="0">
                <a:solidFill>
                  <a:schemeClr val="bg2"/>
                </a:solidFill>
                <a:latin typeface="+mj-lt"/>
              </a:rPr>
              <a:t>Cisco Confidential</a:t>
            </a:r>
          </a:p>
        </p:txBody>
      </p:sp>
    </p:spTree>
    <p:extLst>
      <p:ext uri="{BB962C8B-B14F-4D97-AF65-F5344CB8AC3E}">
        <p14:creationId xmlns:p14="http://schemas.microsoft.com/office/powerpoint/2010/main" val="833656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 name="Picture 144"/>
          <p:cNvPicPr>
            <a:picLocks noChangeAspect="1"/>
          </p:cNvPicPr>
          <p:nvPr/>
        </p:nvPicPr>
        <p:blipFill rotWithShape="1">
          <a:blip r:embed="rId3" cstate="print">
            <a:extLst>
              <a:ext uri="{28A0092B-C50C-407E-A947-70E740481C1C}">
                <a14:useLocalDpi xmlns:a14="http://schemas.microsoft.com/office/drawing/2010/main"/>
              </a:ext>
            </a:extLst>
          </a:blip>
          <a:srcRect l="-2"/>
          <a:stretch/>
        </p:blipFill>
        <p:spPr>
          <a:xfrm>
            <a:off x="6130056" y="1346200"/>
            <a:ext cx="6058769" cy="5444164"/>
          </a:xfrm>
          <a:prstGeom prst="rect">
            <a:avLst/>
          </a:prstGeom>
        </p:spPr>
      </p:pic>
      <p:pic>
        <p:nvPicPr>
          <p:cNvPr id="34" name="Picture 3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1362020"/>
            <a:ext cx="6053906" cy="5423410"/>
          </a:xfrm>
          <a:prstGeom prst="rect">
            <a:avLst/>
          </a:prstGeom>
        </p:spPr>
      </p:pic>
      <p:sp>
        <p:nvSpPr>
          <p:cNvPr id="36" name="Rectangle 35"/>
          <p:cNvSpPr/>
          <p:nvPr/>
        </p:nvSpPr>
        <p:spPr>
          <a:xfrm>
            <a:off x="1" y="0"/>
            <a:ext cx="12188824" cy="5435600"/>
          </a:xfrm>
          <a:prstGeom prst="rect">
            <a:avLst/>
          </a:prstGeom>
          <a:gradFill flip="none" rotWithShape="1">
            <a:gsLst>
              <a:gs pos="23000">
                <a:srgbClr val="000000"/>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5" name="Rectangle 14"/>
          <p:cNvSpPr/>
          <p:nvPr/>
        </p:nvSpPr>
        <p:spPr>
          <a:xfrm>
            <a:off x="0" y="2758399"/>
            <a:ext cx="6053906" cy="4027031"/>
          </a:xfrm>
          <a:prstGeom prst="rect">
            <a:avLst/>
          </a:prstGeom>
          <a:gradFill flip="none" rotWithShape="1">
            <a:gsLst>
              <a:gs pos="50000">
                <a:schemeClr val="bg2">
                  <a:lumMod val="75000"/>
                  <a:alpha val="60000"/>
                </a:schemeClr>
              </a:gs>
              <a:gs pos="0">
                <a:schemeClr val="bg2">
                  <a:lumMod val="75000"/>
                </a:schemeClr>
              </a:gs>
              <a:gs pos="100000">
                <a:srgbClr val="000000">
                  <a:lumMod val="20000"/>
                  <a:lumOff val="80000"/>
                  <a:alpha val="0"/>
                </a:srgb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flipH="1">
            <a:off x="6130057" y="2844800"/>
            <a:ext cx="6058768" cy="3940630"/>
          </a:xfrm>
          <a:prstGeom prst="rect">
            <a:avLst/>
          </a:prstGeom>
          <a:gradFill flip="none" rotWithShape="1">
            <a:gsLst>
              <a:gs pos="50000">
                <a:schemeClr val="bg2">
                  <a:lumMod val="75000"/>
                  <a:alpha val="60000"/>
                </a:schemeClr>
              </a:gs>
              <a:gs pos="0">
                <a:schemeClr val="bg2">
                  <a:lumMod val="75000"/>
                </a:schemeClr>
              </a:gs>
              <a:gs pos="100000">
                <a:srgbClr val="000000">
                  <a:lumMod val="20000"/>
                  <a:lumOff val="80000"/>
                  <a:alpha val="0"/>
                </a:srgb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p:cNvSpPr/>
          <p:nvPr/>
        </p:nvSpPr>
        <p:spPr>
          <a:xfrm>
            <a:off x="1986156" y="1612543"/>
            <a:ext cx="3934235" cy="1938992"/>
          </a:xfrm>
          <a:prstGeom prst="rect">
            <a:avLst/>
          </a:prstGeom>
        </p:spPr>
        <p:txBody>
          <a:bodyPr wrap="square">
            <a:spAutoFit/>
          </a:bodyPr>
          <a:lstStyle/>
          <a:p>
            <a:pPr marL="114300" indent="-114300"/>
            <a:r>
              <a:rPr lang="en-US" sz="2000" dirty="0"/>
              <a:t>“In order generate more </a:t>
            </a:r>
            <a:r>
              <a:rPr lang="en-US" sz="2000" dirty="0" smtClean="0"/>
              <a:t/>
            </a:r>
            <a:br>
              <a:rPr lang="en-US" sz="2000" dirty="0" smtClean="0"/>
            </a:br>
            <a:r>
              <a:rPr lang="en-US" sz="2000" dirty="0" smtClean="0"/>
              <a:t>sales</a:t>
            </a:r>
            <a:r>
              <a:rPr lang="en-US" sz="2000" dirty="0"/>
              <a:t>, we are opening </a:t>
            </a:r>
            <a:r>
              <a:rPr lang="en-US" sz="2000" dirty="0" smtClean="0"/>
              <a:t>our </a:t>
            </a:r>
            <a:r>
              <a:rPr lang="en-US" sz="2000" dirty="0" err="1"/>
              <a:t>EBC</a:t>
            </a:r>
            <a:r>
              <a:rPr lang="en-US" sz="2000" dirty="0"/>
              <a:t> </a:t>
            </a:r>
            <a:r>
              <a:rPr lang="en-US" sz="2000" dirty="0" smtClean="0"/>
              <a:t>to </a:t>
            </a:r>
            <a:r>
              <a:rPr lang="en-US" sz="2000" dirty="0"/>
              <a:t>sales partners, they need network access </a:t>
            </a:r>
            <a:r>
              <a:rPr lang="en-US" sz="2000" dirty="0" smtClean="0"/>
              <a:t>from </a:t>
            </a:r>
            <a:r>
              <a:rPr lang="en-US" sz="2000" dirty="0"/>
              <a:t>their </a:t>
            </a:r>
            <a:r>
              <a:rPr lang="en-US" sz="2000" dirty="0" err="1"/>
              <a:t>iPads</a:t>
            </a:r>
            <a:r>
              <a:rPr lang="en-US" sz="2000" dirty="0"/>
              <a:t> to control the demos </a:t>
            </a:r>
            <a:r>
              <a:rPr lang="en-US" sz="2000" dirty="0" smtClean="0"/>
              <a:t>and </a:t>
            </a:r>
            <a:r>
              <a:rPr lang="en-US" sz="2000" dirty="0"/>
              <a:t>video conference with </a:t>
            </a:r>
            <a:r>
              <a:rPr lang="en-US" sz="2000" dirty="0" smtClean="0"/>
              <a:t>customers.”</a:t>
            </a:r>
            <a:endParaRPr lang="en-US" sz="2000" dirty="0"/>
          </a:p>
        </p:txBody>
      </p:sp>
      <p:sp>
        <p:nvSpPr>
          <p:cNvPr id="59" name="Rectangle 58"/>
          <p:cNvSpPr/>
          <p:nvPr/>
        </p:nvSpPr>
        <p:spPr>
          <a:xfrm>
            <a:off x="6338261" y="4618786"/>
            <a:ext cx="3030080" cy="1015663"/>
          </a:xfrm>
          <a:prstGeom prst="rect">
            <a:avLst/>
          </a:prstGeom>
        </p:spPr>
        <p:txBody>
          <a:bodyPr wrap="square">
            <a:spAutoFit/>
          </a:bodyPr>
          <a:lstStyle/>
          <a:p>
            <a:pPr marL="114300" indent="-114300"/>
            <a:r>
              <a:rPr lang="en-US" sz="2000" dirty="0" smtClean="0"/>
              <a:t>“This </a:t>
            </a:r>
            <a:r>
              <a:rPr lang="en-US" sz="2000" dirty="0"/>
              <a:t>is a large </a:t>
            </a:r>
            <a:r>
              <a:rPr lang="en-US" sz="2000" dirty="0" smtClean="0"/>
              <a:t/>
            </a:r>
            <a:br>
              <a:rPr lang="en-US" sz="2000" dirty="0" smtClean="0"/>
            </a:br>
            <a:r>
              <a:rPr lang="en-US" sz="2000" dirty="0" smtClean="0"/>
              <a:t>project that will </a:t>
            </a:r>
            <a:br>
              <a:rPr lang="en-US" sz="2000" dirty="0" smtClean="0"/>
            </a:br>
            <a:r>
              <a:rPr lang="en-US" sz="2000" dirty="0" smtClean="0"/>
              <a:t>take 3–4 months.”</a:t>
            </a:r>
            <a:endParaRPr lang="en-US" sz="2000" dirty="0"/>
          </a:p>
        </p:txBody>
      </p:sp>
      <p:pic>
        <p:nvPicPr>
          <p:cNvPr id="3" name="Picture 2" descr="C:\Users\Mel.DUARTE\Desktop\IMG_6823.png"/>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0" y="1565701"/>
            <a:ext cx="4998823" cy="4298070"/>
          </a:xfrm>
          <a:prstGeom prst="rect">
            <a:avLst/>
          </a:prstGeom>
          <a:noFill/>
          <a:extLst>
            <a:ext uri="{909E8E84-426E-40DD-AFC4-6F175D3DCCD1}">
              <a14:hiddenFill xmlns:a14="http://schemas.microsoft.com/office/drawing/2010/main">
                <a:solidFill>
                  <a:srgbClr val="FFFFFF"/>
                </a:solidFill>
              </a14:hiddenFill>
            </a:ext>
          </a:extLst>
        </p:spPr>
      </p:pic>
      <p:sp>
        <p:nvSpPr>
          <p:cNvPr id="272" name="Rectangle 271"/>
          <p:cNvSpPr/>
          <p:nvPr/>
        </p:nvSpPr>
        <p:spPr>
          <a:xfrm>
            <a:off x="6338261" y="4618786"/>
            <a:ext cx="3030080" cy="1015663"/>
          </a:xfrm>
          <a:prstGeom prst="rect">
            <a:avLst/>
          </a:prstGeom>
        </p:spPr>
        <p:txBody>
          <a:bodyPr wrap="square">
            <a:spAutoFit/>
          </a:bodyPr>
          <a:lstStyle/>
          <a:p>
            <a:pPr marL="114300" indent="-114300"/>
            <a:r>
              <a:rPr lang="en-US" sz="2000" dirty="0"/>
              <a:t>“No </a:t>
            </a:r>
            <a:r>
              <a:rPr lang="en-US" sz="2000" dirty="0" smtClean="0"/>
              <a:t>problem</a:t>
            </a:r>
            <a:r>
              <a:rPr lang="en-US" sz="2000" dirty="0"/>
              <a:t>, </a:t>
            </a:r>
            <a:r>
              <a:rPr lang="en-US" sz="2000" dirty="0" smtClean="0"/>
              <a:t>give me </a:t>
            </a:r>
            <a:br>
              <a:rPr lang="en-US" sz="2000" dirty="0" smtClean="0"/>
            </a:br>
            <a:r>
              <a:rPr lang="en-US" sz="2000" dirty="0" smtClean="0"/>
              <a:t>a week—should </a:t>
            </a:r>
            <a:r>
              <a:rPr lang="en-US" sz="2000" dirty="0"/>
              <a:t>only be a few </a:t>
            </a:r>
            <a:r>
              <a:rPr lang="en-US" sz="2000" dirty="0" smtClean="0"/>
              <a:t>days.”</a:t>
            </a:r>
            <a:endParaRPr lang="en-US" sz="2000" dirty="0"/>
          </a:p>
        </p:txBody>
      </p:sp>
      <p:grpSp>
        <p:nvGrpSpPr>
          <p:cNvPr id="134" name="Group 133"/>
          <p:cNvGrpSpPr/>
          <p:nvPr/>
        </p:nvGrpSpPr>
        <p:grpSpPr>
          <a:xfrm>
            <a:off x="231" y="5747657"/>
            <a:ext cx="6052225" cy="1049109"/>
            <a:chOff x="275998" y="5895250"/>
            <a:chExt cx="5777908" cy="587193"/>
          </a:xfrm>
        </p:grpSpPr>
        <p:sp>
          <p:nvSpPr>
            <p:cNvPr id="29" name="Rectangle 28"/>
            <p:cNvSpPr/>
            <p:nvPr/>
          </p:nvSpPr>
          <p:spPr>
            <a:xfrm>
              <a:off x="275998" y="5895250"/>
              <a:ext cx="5777908" cy="587193"/>
            </a:xfrm>
            <a:prstGeom prst="rect">
              <a:avLst/>
            </a:prstGeom>
            <a:gradFill flip="none" rotWithShape="1">
              <a:gsLst>
                <a:gs pos="0">
                  <a:srgbClr val="C6F5FE">
                    <a:alpha val="0"/>
                  </a:srgbClr>
                </a:gs>
                <a:gs pos="100000">
                  <a:srgbClr val="0000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1" name="TextBox 30"/>
            <p:cNvSpPr txBox="1"/>
            <p:nvPr/>
          </p:nvSpPr>
          <p:spPr>
            <a:xfrm>
              <a:off x="2593321" y="6059648"/>
              <a:ext cx="1143262" cy="258397"/>
            </a:xfrm>
            <a:prstGeom prst="rect">
              <a:avLst/>
            </a:prstGeom>
            <a:noFill/>
          </p:spPr>
          <p:txBody>
            <a:bodyPr wrap="square" rtlCol="0">
              <a:spAutoFit/>
            </a:bodyPr>
            <a:lstStyle/>
            <a:p>
              <a:pPr algn="ctr"/>
              <a:r>
                <a:rPr lang="en-US" sz="2400" dirty="0" smtClean="0">
                  <a:effectLst>
                    <a:outerShdw blurRad="127000" algn="ctr" rotWithShape="0">
                      <a:prstClr val="black">
                        <a:alpha val="40000"/>
                      </a:prstClr>
                    </a:outerShdw>
                  </a:effectLst>
                </a:rPr>
                <a:t>CHRIS</a:t>
              </a:r>
              <a:endParaRPr lang="en-US" sz="2400" dirty="0">
                <a:effectLst>
                  <a:outerShdw blurRad="127000" algn="ctr" rotWithShape="0">
                    <a:prstClr val="black">
                      <a:alpha val="40000"/>
                    </a:prstClr>
                  </a:outerShdw>
                </a:effectLst>
              </a:endParaRPr>
            </a:p>
          </p:txBody>
        </p:sp>
      </p:grpSp>
      <p:grpSp>
        <p:nvGrpSpPr>
          <p:cNvPr id="138" name="Group 137"/>
          <p:cNvGrpSpPr/>
          <p:nvPr/>
        </p:nvGrpSpPr>
        <p:grpSpPr>
          <a:xfrm>
            <a:off x="6125029" y="5762171"/>
            <a:ext cx="6063796" cy="1034595"/>
            <a:chOff x="6130057" y="5895250"/>
            <a:chExt cx="5777908" cy="587193"/>
          </a:xfrm>
        </p:grpSpPr>
        <p:sp>
          <p:nvSpPr>
            <p:cNvPr id="30" name="Rectangle 29"/>
            <p:cNvSpPr/>
            <p:nvPr/>
          </p:nvSpPr>
          <p:spPr>
            <a:xfrm>
              <a:off x="6130057" y="5895250"/>
              <a:ext cx="5777908" cy="587193"/>
            </a:xfrm>
            <a:prstGeom prst="rect">
              <a:avLst/>
            </a:prstGeom>
            <a:gradFill flip="none" rotWithShape="1">
              <a:gsLst>
                <a:gs pos="0">
                  <a:srgbClr val="C6F5FE">
                    <a:alpha val="0"/>
                  </a:srgbClr>
                </a:gs>
                <a:gs pos="100000">
                  <a:srgbClr val="0000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3" name="TextBox 32"/>
            <p:cNvSpPr txBox="1"/>
            <p:nvPr/>
          </p:nvSpPr>
          <p:spPr>
            <a:xfrm>
              <a:off x="8518906" y="6057836"/>
              <a:ext cx="1000210" cy="262022"/>
            </a:xfrm>
            <a:prstGeom prst="rect">
              <a:avLst/>
            </a:prstGeom>
            <a:noFill/>
          </p:spPr>
          <p:txBody>
            <a:bodyPr wrap="square" rtlCol="0">
              <a:spAutoFit/>
            </a:bodyPr>
            <a:lstStyle/>
            <a:p>
              <a:pPr algn="ctr"/>
              <a:r>
                <a:rPr lang="en-US" sz="2400" dirty="0" smtClean="0">
                  <a:effectLst>
                    <a:outerShdw blurRad="127000" algn="ctr" rotWithShape="0">
                      <a:prstClr val="black">
                        <a:alpha val="40000"/>
                      </a:prstClr>
                    </a:outerShdw>
                  </a:effectLst>
                </a:rPr>
                <a:t>DAVE</a:t>
              </a:r>
              <a:endParaRPr lang="en-US" sz="2400" dirty="0">
                <a:effectLst>
                  <a:outerShdw blurRad="127000" algn="ctr" rotWithShape="0">
                    <a:prstClr val="black">
                      <a:alpha val="40000"/>
                    </a:prstClr>
                  </a:outerShdw>
                </a:effectLst>
              </a:endParaRPr>
            </a:p>
          </p:txBody>
        </p:sp>
      </p:grpSp>
      <p:cxnSp>
        <p:nvCxnSpPr>
          <p:cNvPr id="98" name="Straight Connector 97"/>
          <p:cNvCxnSpPr/>
          <p:nvPr/>
        </p:nvCxnSpPr>
        <p:spPr>
          <a:xfrm>
            <a:off x="-12700" y="5851088"/>
            <a:ext cx="12188826" cy="0"/>
          </a:xfrm>
          <a:prstGeom prst="line">
            <a:avLst/>
          </a:prstGeom>
          <a:ln>
            <a:solidFill>
              <a:schemeClr val="bg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06190" y="432215"/>
            <a:ext cx="11448832" cy="838200"/>
          </a:xfrm>
        </p:spPr>
        <p:txBody>
          <a:bodyPr/>
          <a:lstStyle/>
          <a:p>
            <a:r>
              <a:rPr lang="en-US" dirty="0" smtClean="0"/>
              <a:t>Extending Access to Partners</a:t>
            </a:r>
            <a:br>
              <a:rPr lang="en-US" dirty="0" smtClean="0"/>
            </a:br>
            <a:r>
              <a:rPr lang="en-US" sz="2800" b="0" spc="-50" dirty="0">
                <a:latin typeface="+mn-lt"/>
                <a:ea typeface="+mn-ea"/>
                <a:cs typeface="+mn-cs"/>
              </a:rPr>
              <a:t>Traditional Approach </a:t>
            </a:r>
          </a:p>
        </p:txBody>
      </p:sp>
      <p:sp>
        <p:nvSpPr>
          <p:cNvPr id="183" name="Title 1"/>
          <p:cNvSpPr txBox="1">
            <a:spLocks/>
          </p:cNvSpPr>
          <p:nvPr/>
        </p:nvSpPr>
        <p:spPr>
          <a:xfrm>
            <a:off x="293490" y="394115"/>
            <a:ext cx="7284781" cy="838200"/>
          </a:xfrm>
          <a:prstGeom prst="rect">
            <a:avLst/>
          </a:prstGeom>
          <a:noFill/>
        </p:spPr>
        <p:txBody>
          <a:bodyPr vert="horz" lIns="82296" tIns="45720" rIns="82296" bIns="45720" rtlCol="0" anchor="b" anchorCtr="0">
            <a:no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r>
              <a:rPr lang="en-US" b="1" dirty="0" smtClean="0">
                <a:solidFill>
                  <a:schemeClr val="tx1"/>
                </a:solidFill>
              </a:rPr>
              <a:t>Extending Access to Partners</a:t>
            </a:r>
            <a:br>
              <a:rPr lang="en-US" b="1" dirty="0" smtClean="0">
                <a:solidFill>
                  <a:schemeClr val="tx1"/>
                </a:solidFill>
              </a:rPr>
            </a:br>
            <a:r>
              <a:rPr lang="en-US" sz="2800" spc="-50" dirty="0">
                <a:solidFill>
                  <a:schemeClr val="tx1"/>
                </a:solidFill>
                <a:latin typeface="+mn-lt"/>
                <a:ea typeface="+mn-ea"/>
                <a:cs typeface="+mn-cs"/>
              </a:rPr>
              <a:t>Unified Access Approach </a:t>
            </a:r>
          </a:p>
        </p:txBody>
      </p:sp>
      <p:cxnSp>
        <p:nvCxnSpPr>
          <p:cNvPr id="109" name="Straight Connector 108"/>
          <p:cNvCxnSpPr/>
          <p:nvPr/>
        </p:nvCxnSpPr>
        <p:spPr>
          <a:xfrm>
            <a:off x="-12700" y="1418788"/>
            <a:ext cx="12188826" cy="0"/>
          </a:xfrm>
          <a:prstGeom prst="line">
            <a:avLst/>
          </a:prstGeom>
          <a:ln>
            <a:solidFill>
              <a:schemeClr val="bg1">
                <a:lumMod val="60000"/>
                <a:lumOff val="40000"/>
              </a:schemeClr>
            </a:solidFill>
          </a:ln>
        </p:spPr>
        <p:style>
          <a:lnRef idx="1">
            <a:schemeClr val="accent1"/>
          </a:lnRef>
          <a:fillRef idx="0">
            <a:schemeClr val="accent1"/>
          </a:fillRef>
          <a:effectRef idx="0">
            <a:schemeClr val="accent1"/>
          </a:effectRef>
          <a:fontRef idx="minor">
            <a:schemeClr val="tx1"/>
          </a:fontRef>
        </p:style>
      </p:cxnSp>
      <p:grpSp>
        <p:nvGrpSpPr>
          <p:cNvPr id="62" name="Group 61"/>
          <p:cNvGrpSpPr/>
          <p:nvPr/>
        </p:nvGrpSpPr>
        <p:grpSpPr>
          <a:xfrm>
            <a:off x="5776913" y="-419100"/>
            <a:ext cx="6973887" cy="4571643"/>
            <a:chOff x="6094413" y="-419100"/>
            <a:chExt cx="6973887" cy="4571643"/>
          </a:xfrm>
        </p:grpSpPr>
        <p:sp>
          <p:nvSpPr>
            <p:cNvPr id="61" name="Oval 60"/>
            <p:cNvSpPr/>
            <p:nvPr/>
          </p:nvSpPr>
          <p:spPr>
            <a:xfrm>
              <a:off x="6094413" y="92500"/>
              <a:ext cx="2540000" cy="25400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3" name="Oval 62"/>
            <p:cNvSpPr/>
            <p:nvPr/>
          </p:nvSpPr>
          <p:spPr>
            <a:xfrm>
              <a:off x="7399993" y="1612543"/>
              <a:ext cx="2540000" cy="25400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4" name="Oval 63"/>
            <p:cNvSpPr/>
            <p:nvPr/>
          </p:nvSpPr>
          <p:spPr>
            <a:xfrm>
              <a:off x="6251944" y="1612543"/>
              <a:ext cx="1858866" cy="1858866"/>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5" name="Oval 64"/>
            <p:cNvSpPr/>
            <p:nvPr/>
          </p:nvSpPr>
          <p:spPr>
            <a:xfrm>
              <a:off x="8647340" y="944675"/>
              <a:ext cx="2540000" cy="25400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6" name="Oval 65"/>
            <p:cNvSpPr/>
            <p:nvPr/>
          </p:nvSpPr>
          <p:spPr>
            <a:xfrm>
              <a:off x="7756763" y="52046"/>
              <a:ext cx="2540000" cy="25400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8" name="Oval 67"/>
            <p:cNvSpPr/>
            <p:nvPr/>
          </p:nvSpPr>
          <p:spPr>
            <a:xfrm>
              <a:off x="10412285" y="1106000"/>
              <a:ext cx="1776543" cy="1776543"/>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99" name="Oval 98"/>
            <p:cNvSpPr/>
            <p:nvPr/>
          </p:nvSpPr>
          <p:spPr>
            <a:xfrm>
              <a:off x="9599485" y="-240200"/>
              <a:ext cx="1776543" cy="1776543"/>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2" name="Oval 101"/>
            <p:cNvSpPr/>
            <p:nvPr/>
          </p:nvSpPr>
          <p:spPr>
            <a:xfrm>
              <a:off x="10729785" y="-419100"/>
              <a:ext cx="2338515" cy="1955443"/>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grpSp>
        <p:nvGrpSpPr>
          <p:cNvPr id="101" name="Group 100"/>
          <p:cNvGrpSpPr/>
          <p:nvPr/>
        </p:nvGrpSpPr>
        <p:grpSpPr>
          <a:xfrm>
            <a:off x="6263239" y="471024"/>
            <a:ext cx="1413383" cy="1092473"/>
            <a:chOff x="6163305" y="688074"/>
            <a:chExt cx="1413383" cy="1092473"/>
          </a:xfrm>
        </p:grpSpPr>
        <p:sp>
          <p:nvSpPr>
            <p:cNvPr id="2052" name="Rectangle 2051"/>
            <p:cNvSpPr/>
            <p:nvPr/>
          </p:nvSpPr>
          <p:spPr>
            <a:xfrm>
              <a:off x="6388100" y="803423"/>
              <a:ext cx="1188587" cy="861774"/>
            </a:xfrm>
            <a:prstGeom prst="rect">
              <a:avLst/>
            </a:prstGeom>
          </p:spPr>
          <p:txBody>
            <a:bodyPr wrap="square">
              <a:spAutoFit/>
            </a:bodyPr>
            <a:lstStyle/>
            <a:p>
              <a:r>
                <a:rPr lang="en-US" sz="1000" dirty="0"/>
                <a:t>Get experts </a:t>
              </a:r>
              <a:r>
                <a:rPr lang="en-US" sz="1000" dirty="0" smtClean="0"/>
                <a:t/>
              </a:r>
              <a:br>
                <a:rPr lang="en-US" sz="1000" dirty="0" smtClean="0"/>
              </a:br>
              <a:r>
                <a:rPr lang="en-US" sz="1000" dirty="0" smtClean="0"/>
                <a:t>from </a:t>
              </a:r>
              <a:r>
                <a:rPr lang="en-US" sz="1000" dirty="0"/>
                <a:t>the </a:t>
              </a:r>
              <a:r>
                <a:rPr lang="en-US" sz="1000" b="1" dirty="0">
                  <a:solidFill>
                    <a:schemeClr val="accent2"/>
                  </a:solidFill>
                </a:rPr>
                <a:t>wireless</a:t>
              </a:r>
              <a:r>
                <a:rPr lang="en-US" sz="1000" dirty="0"/>
                <a:t>, </a:t>
              </a:r>
              <a:r>
                <a:rPr lang="en-US" sz="1000" b="1" dirty="0">
                  <a:solidFill>
                    <a:schemeClr val="accent1"/>
                  </a:solidFill>
                </a:rPr>
                <a:t>wired</a:t>
              </a:r>
              <a:r>
                <a:rPr lang="en-US" sz="1000" dirty="0">
                  <a:solidFill>
                    <a:srgbClr val="08252E"/>
                  </a:solidFill>
                </a:rPr>
                <a:t> </a:t>
              </a:r>
              <a:r>
                <a:rPr lang="en-US" sz="1000" dirty="0"/>
                <a:t>and </a:t>
              </a:r>
              <a:r>
                <a:rPr lang="en-US" sz="1000" b="1" dirty="0"/>
                <a:t>security</a:t>
              </a:r>
              <a:r>
                <a:rPr lang="en-US" sz="1000" dirty="0"/>
                <a:t> teams together</a:t>
              </a:r>
            </a:p>
          </p:txBody>
        </p:sp>
        <p:sp>
          <p:nvSpPr>
            <p:cNvPr id="2053" name="Rectangle 2052"/>
            <p:cNvSpPr/>
            <p:nvPr/>
          </p:nvSpPr>
          <p:spPr>
            <a:xfrm>
              <a:off x="6305080" y="688074"/>
              <a:ext cx="1271608" cy="1092473"/>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2051" name="Oval 2050"/>
            <p:cNvSpPr/>
            <p:nvPr/>
          </p:nvSpPr>
          <p:spPr>
            <a:xfrm>
              <a:off x="6163305" y="1092535"/>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a:t>
              </a:r>
            </a:p>
          </p:txBody>
        </p:sp>
      </p:grpSp>
      <p:grpSp>
        <p:nvGrpSpPr>
          <p:cNvPr id="139" name="Group 138"/>
          <p:cNvGrpSpPr/>
          <p:nvPr/>
        </p:nvGrpSpPr>
        <p:grpSpPr>
          <a:xfrm>
            <a:off x="7676622" y="323129"/>
            <a:ext cx="1309074" cy="746173"/>
            <a:chOff x="7676622" y="323129"/>
            <a:chExt cx="1309074" cy="746173"/>
          </a:xfrm>
        </p:grpSpPr>
        <p:cxnSp>
          <p:nvCxnSpPr>
            <p:cNvPr id="2055" name="Elbow Connector 2054"/>
            <p:cNvCxnSpPr>
              <a:stCxn id="2053" idx="3"/>
              <a:endCxn id="73" idx="4"/>
            </p:cNvCxnSpPr>
            <p:nvPr/>
          </p:nvCxnSpPr>
          <p:spPr>
            <a:xfrm flipV="1">
              <a:off x="7676622" y="837990"/>
              <a:ext cx="342926" cy="179271"/>
            </a:xfrm>
            <a:prstGeom prst="bentConnector2">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nvGrpSpPr>
            <p:cNvPr id="2058" name="Group 2057"/>
            <p:cNvGrpSpPr/>
            <p:nvPr/>
          </p:nvGrpSpPr>
          <p:grpSpPr>
            <a:xfrm>
              <a:off x="7877773" y="323129"/>
              <a:ext cx="1107923" cy="746173"/>
              <a:chOff x="8268660" y="3847"/>
              <a:chExt cx="1107923" cy="746173"/>
            </a:xfrm>
          </p:grpSpPr>
          <p:sp>
            <p:nvSpPr>
              <p:cNvPr id="2057" name="Rectangle 2056"/>
              <p:cNvSpPr/>
              <p:nvPr/>
            </p:nvSpPr>
            <p:spPr>
              <a:xfrm>
                <a:off x="8596106" y="34428"/>
                <a:ext cx="780477" cy="707886"/>
              </a:xfrm>
              <a:prstGeom prst="rect">
                <a:avLst/>
              </a:prstGeom>
            </p:spPr>
            <p:txBody>
              <a:bodyPr wrap="square">
                <a:spAutoFit/>
              </a:bodyPr>
              <a:lstStyle/>
              <a:p>
                <a:pPr algn="ctr"/>
                <a:r>
                  <a:rPr lang="en-US" sz="1000" dirty="0"/>
                  <a:t>Work </a:t>
                </a:r>
                <a:r>
                  <a:rPr lang="en-US" sz="1000" dirty="0" smtClean="0"/>
                  <a:t/>
                </a:r>
                <a:br>
                  <a:rPr lang="en-US" sz="1000" dirty="0" smtClean="0"/>
                </a:br>
                <a:r>
                  <a:rPr lang="en-US" sz="1000" dirty="0" smtClean="0"/>
                  <a:t>out </a:t>
                </a:r>
                <a:r>
                  <a:rPr lang="en-US" sz="1000" dirty="0"/>
                  <a:t>a project </a:t>
                </a:r>
                <a:r>
                  <a:rPr lang="en-US" sz="1000" dirty="0" smtClean="0"/>
                  <a:t>plan</a:t>
                </a:r>
                <a:endParaRPr lang="en-US" sz="1000" dirty="0"/>
              </a:p>
            </p:txBody>
          </p:sp>
          <p:sp>
            <p:nvSpPr>
              <p:cNvPr id="79" name="Rectangle 78"/>
              <p:cNvSpPr/>
              <p:nvPr/>
            </p:nvSpPr>
            <p:spPr>
              <a:xfrm rot="2700000">
                <a:off x="8612609" y="4762"/>
                <a:ext cx="746173" cy="744343"/>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73" name="Oval 72"/>
              <p:cNvSpPr/>
              <p:nvPr/>
            </p:nvSpPr>
            <p:spPr>
              <a:xfrm>
                <a:off x="8268660" y="235158"/>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a:t>
                </a:r>
              </a:p>
            </p:txBody>
          </p:sp>
        </p:grpSp>
      </p:grpSp>
      <p:grpSp>
        <p:nvGrpSpPr>
          <p:cNvPr id="140" name="Group 139"/>
          <p:cNvGrpSpPr/>
          <p:nvPr/>
        </p:nvGrpSpPr>
        <p:grpSpPr>
          <a:xfrm>
            <a:off x="8857974" y="193508"/>
            <a:ext cx="2876826" cy="751167"/>
            <a:chOff x="8857974" y="193508"/>
            <a:chExt cx="2876826" cy="751167"/>
          </a:xfrm>
        </p:grpSpPr>
        <p:sp>
          <p:nvSpPr>
            <p:cNvPr id="2062" name="Oval 2061"/>
            <p:cNvSpPr/>
            <p:nvPr/>
          </p:nvSpPr>
          <p:spPr>
            <a:xfrm>
              <a:off x="9715813" y="193508"/>
              <a:ext cx="2018987" cy="751167"/>
            </a:xfrm>
            <a:prstGeom prst="ellipse">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Oval 83"/>
            <p:cNvSpPr/>
            <p:nvPr/>
          </p:nvSpPr>
          <p:spPr>
            <a:xfrm>
              <a:off x="9583038" y="427316"/>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a:t>
              </a:r>
            </a:p>
          </p:txBody>
        </p:sp>
        <p:sp>
          <p:nvSpPr>
            <p:cNvPr id="2063" name="Rectangle 2062"/>
            <p:cNvSpPr/>
            <p:nvPr/>
          </p:nvSpPr>
          <p:spPr>
            <a:xfrm>
              <a:off x="9939993" y="292092"/>
              <a:ext cx="1688128" cy="553998"/>
            </a:xfrm>
            <a:prstGeom prst="rect">
              <a:avLst/>
            </a:prstGeom>
          </p:spPr>
          <p:txBody>
            <a:bodyPr wrap="square">
              <a:spAutoFit/>
            </a:bodyPr>
            <a:lstStyle/>
            <a:p>
              <a:pPr algn="ctr"/>
              <a:r>
                <a:rPr lang="en-US" sz="1000" dirty="0"/>
                <a:t>Redesign the </a:t>
              </a:r>
              <a:r>
                <a:rPr lang="en-US" sz="1000" dirty="0" err="1"/>
                <a:t>EBC</a:t>
              </a:r>
              <a:r>
                <a:rPr lang="en-US" sz="1000" dirty="0"/>
                <a:t> to </a:t>
              </a:r>
              <a:r>
                <a:rPr lang="en-US" sz="1000" dirty="0" smtClean="0"/>
                <a:t/>
              </a:r>
              <a:br>
                <a:rPr lang="en-US" sz="1000" dirty="0" smtClean="0"/>
              </a:br>
              <a:r>
                <a:rPr lang="en-US" sz="1000" dirty="0" smtClean="0"/>
                <a:t>be </a:t>
              </a:r>
              <a:r>
                <a:rPr lang="en-US" sz="1000" dirty="0"/>
                <a:t>segmented from the production network</a:t>
              </a:r>
            </a:p>
          </p:txBody>
        </p:sp>
        <p:cxnSp>
          <p:nvCxnSpPr>
            <p:cNvPr id="87" name="Elbow Connector 86"/>
            <p:cNvCxnSpPr>
              <a:stCxn id="79" idx="0"/>
              <a:endCxn id="84" idx="2"/>
            </p:cNvCxnSpPr>
            <p:nvPr/>
          </p:nvCxnSpPr>
          <p:spPr>
            <a:xfrm>
              <a:off x="8857974" y="433051"/>
              <a:ext cx="725064" cy="136040"/>
            </a:xfrm>
            <a:prstGeom prst="bentConnector3">
              <a:avLst>
                <a:gd name="adj1" fmla="val 50000"/>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1" name="Group 140"/>
          <p:cNvGrpSpPr/>
          <p:nvPr/>
        </p:nvGrpSpPr>
        <p:grpSpPr>
          <a:xfrm>
            <a:off x="8911293" y="944675"/>
            <a:ext cx="2055314" cy="1009132"/>
            <a:chOff x="8669993" y="944675"/>
            <a:chExt cx="2055314" cy="1009132"/>
          </a:xfrm>
        </p:grpSpPr>
        <p:grpSp>
          <p:nvGrpSpPr>
            <p:cNvPr id="106" name="Group 105"/>
            <p:cNvGrpSpPr/>
            <p:nvPr/>
          </p:nvGrpSpPr>
          <p:grpSpPr>
            <a:xfrm>
              <a:off x="8669993" y="1186833"/>
              <a:ext cx="1568881" cy="766974"/>
              <a:chOff x="8669993" y="1339511"/>
              <a:chExt cx="1568881" cy="766974"/>
            </a:xfrm>
          </p:grpSpPr>
          <p:sp>
            <p:nvSpPr>
              <p:cNvPr id="93" name="Rectangle 92"/>
              <p:cNvSpPr/>
              <p:nvPr/>
            </p:nvSpPr>
            <p:spPr>
              <a:xfrm>
                <a:off x="8984942" y="1522078"/>
                <a:ext cx="1208387" cy="400110"/>
              </a:xfrm>
              <a:prstGeom prst="rect">
                <a:avLst/>
              </a:prstGeom>
            </p:spPr>
            <p:txBody>
              <a:bodyPr wrap="square">
                <a:spAutoFit/>
              </a:bodyPr>
              <a:lstStyle/>
              <a:p>
                <a:r>
                  <a:rPr lang="en-US" sz="1000" dirty="0"/>
                  <a:t>Configure each switch using CLI</a:t>
                </a:r>
              </a:p>
            </p:txBody>
          </p:sp>
          <p:sp>
            <p:nvSpPr>
              <p:cNvPr id="103" name="Rectangle 102"/>
              <p:cNvSpPr/>
              <p:nvPr/>
            </p:nvSpPr>
            <p:spPr>
              <a:xfrm>
                <a:off x="8843168" y="1505902"/>
                <a:ext cx="1395706" cy="432758"/>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94" name="Oval 93"/>
              <p:cNvSpPr/>
              <p:nvPr/>
            </p:nvSpPr>
            <p:spPr>
              <a:xfrm>
                <a:off x="8669993" y="1580506"/>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p>
            </p:txBody>
          </p:sp>
          <p:sp>
            <p:nvSpPr>
              <p:cNvPr id="104" name="Rectangle 103"/>
              <p:cNvSpPr/>
              <p:nvPr/>
            </p:nvSpPr>
            <p:spPr>
              <a:xfrm>
                <a:off x="8843168" y="1339511"/>
                <a:ext cx="1395706" cy="108189"/>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105" name="Rectangle 104"/>
              <p:cNvSpPr/>
              <p:nvPr/>
            </p:nvSpPr>
            <p:spPr>
              <a:xfrm>
                <a:off x="8843168" y="1998296"/>
                <a:ext cx="1395706" cy="108189"/>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grpSp>
        <p:cxnSp>
          <p:nvCxnSpPr>
            <p:cNvPr id="107" name="Elbow Connector 106"/>
            <p:cNvCxnSpPr>
              <a:stCxn id="2062" idx="4"/>
              <a:endCxn id="104" idx="0"/>
            </p:cNvCxnSpPr>
            <p:nvPr/>
          </p:nvCxnSpPr>
          <p:spPr>
            <a:xfrm rot="5400000">
              <a:off x="10012085" y="473611"/>
              <a:ext cx="242158" cy="1184286"/>
            </a:xfrm>
            <a:prstGeom prst="bentConnector3">
              <a:avLst>
                <a:gd name="adj1" fmla="val 50000"/>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2" name="Group 141"/>
          <p:cNvGrpSpPr/>
          <p:nvPr/>
        </p:nvGrpSpPr>
        <p:grpSpPr>
          <a:xfrm>
            <a:off x="6544867" y="1569603"/>
            <a:ext cx="2366427" cy="1004759"/>
            <a:chOff x="6544867" y="1569603"/>
            <a:chExt cx="2366427" cy="1004759"/>
          </a:xfrm>
        </p:grpSpPr>
        <p:grpSp>
          <p:nvGrpSpPr>
            <p:cNvPr id="92" name="Group 91"/>
            <p:cNvGrpSpPr/>
            <p:nvPr/>
          </p:nvGrpSpPr>
          <p:grpSpPr>
            <a:xfrm>
              <a:off x="6544867" y="1686971"/>
              <a:ext cx="1741883" cy="887391"/>
              <a:chOff x="6599222" y="1950480"/>
              <a:chExt cx="1741883" cy="887391"/>
            </a:xfrm>
          </p:grpSpPr>
          <p:sp>
            <p:nvSpPr>
              <p:cNvPr id="2078" name="Flowchart: Alternate Process 2077"/>
              <p:cNvSpPr/>
              <p:nvPr/>
            </p:nvSpPr>
            <p:spPr>
              <a:xfrm>
                <a:off x="6736072" y="1950480"/>
                <a:ext cx="1605033" cy="887391"/>
              </a:xfrm>
              <a:prstGeom prst="flowChartAlternateProcess">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115" name="Rectangle 114"/>
              <p:cNvSpPr/>
              <p:nvPr/>
            </p:nvSpPr>
            <p:spPr>
              <a:xfrm>
                <a:off x="6882772" y="1963288"/>
                <a:ext cx="1403978" cy="861774"/>
              </a:xfrm>
              <a:prstGeom prst="rect">
                <a:avLst/>
              </a:prstGeom>
            </p:spPr>
            <p:txBody>
              <a:bodyPr wrap="square">
                <a:spAutoFit/>
              </a:bodyPr>
              <a:lstStyle/>
              <a:p>
                <a:r>
                  <a:rPr lang="en-US" sz="1000" dirty="0"/>
                  <a:t>Set-up multiple policies </a:t>
                </a:r>
                <a:r>
                  <a:rPr lang="en-US" sz="1000" dirty="0" smtClean="0"/>
                  <a:t>on </a:t>
                </a:r>
                <a:r>
                  <a:rPr lang="en-US" sz="1000" b="1" dirty="0" smtClean="0">
                    <a:solidFill>
                      <a:schemeClr val="accent1"/>
                    </a:solidFill>
                  </a:rPr>
                  <a:t>wired</a:t>
                </a:r>
                <a:r>
                  <a:rPr lang="en-US" sz="1000" dirty="0" smtClean="0"/>
                  <a:t>, </a:t>
                </a:r>
                <a:r>
                  <a:rPr lang="en-US" sz="1000" b="1" dirty="0">
                    <a:solidFill>
                      <a:schemeClr val="accent2"/>
                    </a:solidFill>
                  </a:rPr>
                  <a:t>wireless</a:t>
                </a:r>
                <a:r>
                  <a:rPr lang="en-US" sz="1000" dirty="0"/>
                  <a:t>, based on user and device on multiple systems</a:t>
                </a:r>
              </a:p>
            </p:txBody>
          </p:sp>
          <p:sp>
            <p:nvSpPr>
              <p:cNvPr id="116" name="Oval 115"/>
              <p:cNvSpPr/>
              <p:nvPr/>
            </p:nvSpPr>
            <p:spPr>
              <a:xfrm>
                <a:off x="6599222" y="2252400"/>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5</a:t>
                </a:r>
              </a:p>
            </p:txBody>
          </p:sp>
        </p:grpSp>
        <p:cxnSp>
          <p:nvCxnSpPr>
            <p:cNvPr id="117" name="Elbow Connector 116"/>
            <p:cNvCxnSpPr>
              <a:stCxn id="94" idx="2"/>
              <a:endCxn id="2078" idx="3"/>
            </p:cNvCxnSpPr>
            <p:nvPr/>
          </p:nvCxnSpPr>
          <p:spPr>
            <a:xfrm rot="10800000" flipV="1">
              <a:off x="8286751" y="1569603"/>
              <a:ext cx="624543" cy="561064"/>
            </a:xfrm>
            <a:prstGeom prst="bentConnector3">
              <a:avLst>
                <a:gd name="adj1" fmla="val 50000"/>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3" name="Group 142"/>
          <p:cNvGrpSpPr/>
          <p:nvPr/>
        </p:nvGrpSpPr>
        <p:grpSpPr>
          <a:xfrm>
            <a:off x="7287729" y="2592046"/>
            <a:ext cx="1708495" cy="1343625"/>
            <a:chOff x="7287729" y="2592046"/>
            <a:chExt cx="1708495" cy="1343625"/>
          </a:xfrm>
        </p:grpSpPr>
        <p:grpSp>
          <p:nvGrpSpPr>
            <p:cNvPr id="108" name="Group 107"/>
            <p:cNvGrpSpPr/>
            <p:nvPr/>
          </p:nvGrpSpPr>
          <p:grpSpPr>
            <a:xfrm>
              <a:off x="7669052" y="2665643"/>
              <a:ext cx="1327172" cy="1270028"/>
              <a:chOff x="7688735" y="2751869"/>
              <a:chExt cx="1327172" cy="1270028"/>
            </a:xfrm>
          </p:grpSpPr>
          <p:sp>
            <p:nvSpPr>
              <p:cNvPr id="135" name="Rectangle 134"/>
              <p:cNvSpPr/>
              <p:nvPr/>
            </p:nvSpPr>
            <p:spPr>
              <a:xfrm>
                <a:off x="7688735" y="2802108"/>
                <a:ext cx="1327172" cy="1169551"/>
              </a:xfrm>
              <a:prstGeom prst="rect">
                <a:avLst/>
              </a:prstGeom>
            </p:spPr>
            <p:txBody>
              <a:bodyPr wrap="square">
                <a:spAutoFit/>
              </a:bodyPr>
              <a:lstStyle/>
              <a:p>
                <a:pPr algn="ctr"/>
                <a:r>
                  <a:rPr lang="en-US" sz="1000" dirty="0" smtClean="0"/>
                  <a:t>Set-up </a:t>
                </a:r>
                <a:br>
                  <a:rPr lang="en-US" sz="1000" dirty="0" smtClean="0"/>
                </a:br>
                <a:r>
                  <a:rPr lang="en-US" sz="1000" b="1" dirty="0" smtClean="0"/>
                  <a:t>hundreds </a:t>
                </a:r>
                <a:r>
                  <a:rPr lang="en-US" sz="1000" dirty="0" smtClean="0"/>
                  <a:t/>
                </a:r>
                <a:br>
                  <a:rPr lang="en-US" sz="1000" dirty="0" smtClean="0"/>
                </a:br>
                <a:r>
                  <a:rPr lang="en-US" sz="1000" dirty="0" smtClean="0"/>
                  <a:t>of partners </a:t>
                </a:r>
                <a:br>
                  <a:rPr lang="en-US" sz="1000" dirty="0" smtClean="0"/>
                </a:br>
                <a:r>
                  <a:rPr lang="en-US" sz="1000" dirty="0" smtClean="0"/>
                  <a:t>with </a:t>
                </a:r>
                <a:r>
                  <a:rPr lang="en-US" sz="1000" dirty="0"/>
                  <a:t>access credentials that </a:t>
                </a:r>
                <a:r>
                  <a:rPr lang="en-US" sz="1000" dirty="0" smtClean="0"/>
                  <a:t/>
                </a:r>
                <a:br>
                  <a:rPr lang="en-US" sz="1000" dirty="0" smtClean="0"/>
                </a:br>
                <a:r>
                  <a:rPr lang="en-US" sz="1000" dirty="0" smtClean="0"/>
                  <a:t>go </a:t>
                </a:r>
                <a:r>
                  <a:rPr lang="en-US" sz="1000" dirty="0"/>
                  <a:t>to </a:t>
                </a:r>
                <a:r>
                  <a:rPr lang="en-US" sz="1000" dirty="0" smtClean="0"/>
                  <a:t>the right </a:t>
                </a:r>
                <a:br>
                  <a:rPr lang="en-US" sz="1000" dirty="0" smtClean="0"/>
                </a:br>
                <a:r>
                  <a:rPr lang="en-US" sz="1000" dirty="0" smtClean="0"/>
                  <a:t>resources</a:t>
                </a:r>
                <a:endParaRPr lang="en-US" sz="1000" dirty="0"/>
              </a:p>
            </p:txBody>
          </p:sp>
          <p:sp>
            <p:nvSpPr>
              <p:cNvPr id="88" name="Oval 87"/>
              <p:cNvSpPr/>
              <p:nvPr/>
            </p:nvSpPr>
            <p:spPr>
              <a:xfrm>
                <a:off x="7717307" y="2751869"/>
                <a:ext cx="1270028" cy="1270028"/>
              </a:xfrm>
              <a:prstGeom prst="ellipse">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grpSp>
        <p:sp>
          <p:nvSpPr>
            <p:cNvPr id="136" name="Oval 135"/>
            <p:cNvSpPr/>
            <p:nvPr/>
          </p:nvSpPr>
          <p:spPr>
            <a:xfrm>
              <a:off x="7607207" y="2876585"/>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6</a:t>
              </a:r>
            </a:p>
          </p:txBody>
        </p:sp>
        <p:cxnSp>
          <p:nvCxnSpPr>
            <p:cNvPr id="146" name="Elbow Connector 145"/>
            <p:cNvCxnSpPr>
              <a:endCxn id="136" idx="2"/>
            </p:cNvCxnSpPr>
            <p:nvPr/>
          </p:nvCxnSpPr>
          <p:spPr>
            <a:xfrm rot="16200000" flipH="1">
              <a:off x="7234311" y="2645464"/>
              <a:ext cx="426314" cy="319478"/>
            </a:xfrm>
            <a:prstGeom prst="bentConnector2">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4" name="Group 143"/>
          <p:cNvGrpSpPr/>
          <p:nvPr/>
        </p:nvGrpSpPr>
        <p:grpSpPr>
          <a:xfrm>
            <a:off x="8781661" y="2057087"/>
            <a:ext cx="1473481" cy="1221277"/>
            <a:chOff x="8781661" y="2057087"/>
            <a:chExt cx="1473481" cy="1221277"/>
          </a:xfrm>
        </p:grpSpPr>
        <p:sp>
          <p:nvSpPr>
            <p:cNvPr id="113" name="Rounded Rectangle 112"/>
            <p:cNvSpPr/>
            <p:nvPr/>
          </p:nvSpPr>
          <p:spPr>
            <a:xfrm>
              <a:off x="9119815" y="2057087"/>
              <a:ext cx="1125242" cy="1221277"/>
            </a:xfrm>
            <a:prstGeom prst="roundRect">
              <a:avLst>
                <a:gd name="adj" fmla="val 17270"/>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Oval 99"/>
            <p:cNvSpPr/>
            <p:nvPr/>
          </p:nvSpPr>
          <p:spPr>
            <a:xfrm>
              <a:off x="8983195" y="2057087"/>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7</a:t>
              </a:r>
            </a:p>
          </p:txBody>
        </p:sp>
        <p:sp>
          <p:nvSpPr>
            <p:cNvPr id="152" name="Rectangle 151"/>
            <p:cNvSpPr/>
            <p:nvPr/>
          </p:nvSpPr>
          <p:spPr>
            <a:xfrm>
              <a:off x="9140210" y="2082950"/>
              <a:ext cx="1114932" cy="1169551"/>
            </a:xfrm>
            <a:prstGeom prst="rect">
              <a:avLst/>
            </a:prstGeom>
          </p:spPr>
          <p:txBody>
            <a:bodyPr wrap="square">
              <a:spAutoFit/>
            </a:bodyPr>
            <a:lstStyle/>
            <a:p>
              <a:pPr algn="ctr"/>
              <a:r>
                <a:rPr lang="en-US" sz="1000" dirty="0" smtClean="0"/>
                <a:t>Hopefully, the </a:t>
              </a:r>
              <a:r>
                <a:rPr lang="en-US" sz="1000" dirty="0"/>
                <a:t>wireless </a:t>
              </a:r>
              <a:r>
                <a:rPr lang="en-US" sz="1000" dirty="0" smtClean="0"/>
                <a:t>supports </a:t>
              </a:r>
              <a:r>
                <a:rPr lang="en-US" sz="1000" dirty="0"/>
                <a:t>the same level of QoS </a:t>
              </a:r>
              <a:r>
                <a:rPr lang="en-US" sz="1000" dirty="0" smtClean="0"/>
                <a:t>as </a:t>
              </a:r>
              <a:r>
                <a:rPr lang="en-US" sz="1000" dirty="0"/>
                <a:t>wired so the </a:t>
              </a:r>
              <a:r>
                <a:rPr lang="en-US" sz="1000" dirty="0" smtClean="0"/>
                <a:t>demos </a:t>
              </a:r>
              <a:r>
                <a:rPr lang="en-US" sz="1000" dirty="0"/>
                <a:t>and </a:t>
              </a:r>
              <a:r>
                <a:rPr lang="en-US" sz="1000" dirty="0" smtClean="0"/>
                <a:t>video </a:t>
              </a:r>
              <a:r>
                <a:rPr lang="en-US" sz="1000" dirty="0"/>
                <a:t>look </a:t>
              </a:r>
              <a:r>
                <a:rPr lang="en-US" sz="1000" dirty="0" smtClean="0"/>
                <a:t>good</a:t>
              </a:r>
              <a:endParaRPr lang="en-US" sz="1000" dirty="0"/>
            </a:p>
          </p:txBody>
        </p:sp>
        <p:cxnSp>
          <p:nvCxnSpPr>
            <p:cNvPr id="130" name="Elbow Connector 129"/>
            <p:cNvCxnSpPr>
              <a:stCxn id="88" idx="7"/>
            </p:cNvCxnSpPr>
            <p:nvPr/>
          </p:nvCxnSpPr>
          <p:spPr>
            <a:xfrm rot="5400000" flipH="1" flipV="1">
              <a:off x="8784799" y="2511464"/>
              <a:ext cx="337033" cy="343309"/>
            </a:xfrm>
            <a:prstGeom prst="bentConnector2">
              <a:avLst/>
            </a:prstGeom>
            <a:ln w="25400">
              <a:solidFill>
                <a:schemeClr val="accent2"/>
              </a:solidFill>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47" name="Group 146"/>
          <p:cNvGrpSpPr/>
          <p:nvPr/>
        </p:nvGrpSpPr>
        <p:grpSpPr>
          <a:xfrm>
            <a:off x="6468013" y="884956"/>
            <a:ext cx="1170253" cy="1830926"/>
            <a:chOff x="12809382" y="884956"/>
            <a:chExt cx="1170253" cy="1830926"/>
          </a:xfrm>
        </p:grpSpPr>
        <p:sp>
          <p:nvSpPr>
            <p:cNvPr id="192" name="Rectangle 191"/>
            <p:cNvSpPr/>
            <p:nvPr/>
          </p:nvSpPr>
          <p:spPr>
            <a:xfrm>
              <a:off x="12842132" y="1138567"/>
              <a:ext cx="1104752" cy="646331"/>
            </a:xfrm>
            <a:prstGeom prst="rect">
              <a:avLst/>
            </a:prstGeom>
          </p:spPr>
          <p:txBody>
            <a:bodyPr wrap="square">
              <a:spAutoFit/>
            </a:bodyPr>
            <a:lstStyle/>
            <a:p>
              <a:pPr algn="ctr"/>
              <a:r>
                <a:rPr lang="en-US" sz="1200" dirty="0"/>
                <a:t>Set up </a:t>
              </a:r>
              <a:r>
                <a:rPr lang="en-US" sz="1200" dirty="0" smtClean="0"/>
                <a:t/>
              </a:r>
              <a:br>
                <a:rPr lang="en-US" sz="1200" dirty="0" smtClean="0"/>
              </a:br>
              <a:r>
                <a:rPr lang="en-US" sz="1200" b="1" dirty="0" smtClean="0"/>
                <a:t>one </a:t>
              </a:r>
              <a:r>
                <a:rPr lang="en-US" sz="1200" b="1" dirty="0"/>
                <a:t>policy</a:t>
              </a:r>
              <a:r>
                <a:rPr lang="en-US" sz="1200" dirty="0"/>
                <a:t> </a:t>
              </a:r>
              <a:r>
                <a:rPr lang="en-US" sz="1200" dirty="0" smtClean="0"/>
                <a:t/>
              </a:r>
              <a:br>
                <a:rPr lang="en-US" sz="1200" dirty="0" smtClean="0"/>
              </a:br>
              <a:r>
                <a:rPr lang="en-US" sz="1200" dirty="0" smtClean="0"/>
                <a:t>on </a:t>
              </a:r>
              <a:r>
                <a:rPr lang="en-US" sz="1200" dirty="0" err="1"/>
                <a:t>ISE</a:t>
              </a:r>
              <a:endParaRPr lang="en-US" sz="1200" dirty="0"/>
            </a:p>
          </p:txBody>
        </p:sp>
        <p:sp>
          <p:nvSpPr>
            <p:cNvPr id="193" name="Rectangle 192"/>
            <p:cNvSpPr/>
            <p:nvPr/>
          </p:nvSpPr>
          <p:spPr>
            <a:xfrm>
              <a:off x="12809382" y="1027421"/>
              <a:ext cx="1170253" cy="1688461"/>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194" name="Oval 193"/>
            <p:cNvSpPr/>
            <p:nvPr/>
          </p:nvSpPr>
          <p:spPr>
            <a:xfrm>
              <a:off x="13252733" y="884956"/>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a:t>
              </a:r>
            </a:p>
          </p:txBody>
        </p:sp>
      </p:grpSp>
      <p:grpSp>
        <p:nvGrpSpPr>
          <p:cNvPr id="148" name="Group 147"/>
          <p:cNvGrpSpPr/>
          <p:nvPr/>
        </p:nvGrpSpPr>
        <p:grpSpPr>
          <a:xfrm>
            <a:off x="7701243" y="884956"/>
            <a:ext cx="1235754" cy="1830926"/>
            <a:chOff x="14112468" y="884956"/>
            <a:chExt cx="1235754" cy="1830926"/>
          </a:xfrm>
        </p:grpSpPr>
        <p:sp>
          <p:nvSpPr>
            <p:cNvPr id="230" name="Rectangle 229"/>
            <p:cNvSpPr/>
            <p:nvPr/>
          </p:nvSpPr>
          <p:spPr>
            <a:xfrm>
              <a:off x="14177969" y="1138567"/>
              <a:ext cx="1104752" cy="1015663"/>
            </a:xfrm>
            <a:prstGeom prst="rect">
              <a:avLst/>
            </a:prstGeom>
          </p:spPr>
          <p:txBody>
            <a:bodyPr wrap="square">
              <a:spAutoFit/>
            </a:bodyPr>
            <a:lstStyle/>
            <a:p>
              <a:pPr algn="ctr"/>
              <a:r>
                <a:rPr lang="en-US" sz="1200" dirty="0"/>
                <a:t>Partner can self-onboard for the resources they need</a:t>
              </a:r>
            </a:p>
          </p:txBody>
        </p:sp>
        <p:sp>
          <p:nvSpPr>
            <p:cNvPr id="231" name="Rectangle 230"/>
            <p:cNvSpPr/>
            <p:nvPr/>
          </p:nvSpPr>
          <p:spPr>
            <a:xfrm>
              <a:off x="14112468" y="1027421"/>
              <a:ext cx="1235754" cy="1688461"/>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232" name="Oval 231"/>
            <p:cNvSpPr/>
            <p:nvPr/>
          </p:nvSpPr>
          <p:spPr>
            <a:xfrm>
              <a:off x="14588570" y="884956"/>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a:t>
              </a:r>
            </a:p>
          </p:txBody>
        </p:sp>
      </p:grpSp>
      <p:grpSp>
        <p:nvGrpSpPr>
          <p:cNvPr id="149" name="Group 148"/>
          <p:cNvGrpSpPr/>
          <p:nvPr/>
        </p:nvGrpSpPr>
        <p:grpSpPr>
          <a:xfrm>
            <a:off x="8914497" y="884956"/>
            <a:ext cx="1415418" cy="1830926"/>
            <a:chOff x="15325722" y="884956"/>
            <a:chExt cx="1415418" cy="1830926"/>
          </a:xfrm>
        </p:grpSpPr>
        <p:sp>
          <p:nvSpPr>
            <p:cNvPr id="234" name="Rectangle 233"/>
            <p:cNvSpPr/>
            <p:nvPr/>
          </p:nvSpPr>
          <p:spPr>
            <a:xfrm>
              <a:off x="15325722" y="1138567"/>
              <a:ext cx="1415418" cy="1569660"/>
            </a:xfrm>
            <a:prstGeom prst="rect">
              <a:avLst/>
            </a:prstGeom>
          </p:spPr>
          <p:txBody>
            <a:bodyPr wrap="square">
              <a:spAutoFit/>
            </a:bodyPr>
            <a:lstStyle/>
            <a:p>
              <a:pPr algn="ctr"/>
              <a:r>
                <a:rPr lang="en-US" sz="1200" dirty="0"/>
                <a:t>Segment EBC and set up granular QoS </a:t>
              </a:r>
              <a:r>
                <a:rPr lang="en-US" sz="1200" dirty="0" smtClean="0"/>
                <a:t/>
              </a:r>
              <a:br>
                <a:rPr lang="en-US" sz="1200" dirty="0" smtClean="0"/>
              </a:br>
              <a:r>
                <a:rPr lang="en-US" sz="1200" dirty="0" smtClean="0"/>
                <a:t>for </a:t>
              </a:r>
              <a:r>
                <a:rPr lang="en-US" sz="1200" dirty="0"/>
                <a:t>video and conferences </a:t>
              </a:r>
              <a:r>
                <a:rPr lang="en-US" sz="1200" dirty="0" smtClean="0"/>
                <a:t/>
              </a:r>
              <a:br>
                <a:rPr lang="en-US" sz="1200" dirty="0" smtClean="0"/>
              </a:br>
              <a:r>
                <a:rPr lang="en-US" sz="1200" dirty="0" smtClean="0"/>
                <a:t>using </a:t>
              </a:r>
              <a:r>
                <a:rPr lang="en-US" sz="1200" dirty="0"/>
                <a:t>templates </a:t>
              </a:r>
              <a:r>
                <a:rPr lang="en-US" sz="1200" dirty="0" smtClean="0"/>
                <a:t/>
              </a:r>
              <a:br>
                <a:rPr lang="en-US" sz="1200" dirty="0" smtClean="0"/>
              </a:br>
              <a:r>
                <a:rPr lang="en-US" sz="1200" dirty="0" smtClean="0"/>
                <a:t>in </a:t>
              </a:r>
              <a:r>
                <a:rPr lang="en-US" sz="1200" dirty="0"/>
                <a:t>Prime Infrastructure</a:t>
              </a:r>
            </a:p>
          </p:txBody>
        </p:sp>
        <p:sp>
          <p:nvSpPr>
            <p:cNvPr id="235" name="Rectangle 234"/>
            <p:cNvSpPr/>
            <p:nvPr/>
          </p:nvSpPr>
          <p:spPr>
            <a:xfrm>
              <a:off x="15415554" y="1027421"/>
              <a:ext cx="1235754" cy="1688461"/>
            </a:xfrm>
            <a:prstGeom prst="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smtClean="0"/>
            </a:p>
          </p:txBody>
        </p:sp>
        <p:sp>
          <p:nvSpPr>
            <p:cNvPr id="236" name="Oval 235"/>
            <p:cNvSpPr/>
            <p:nvPr/>
          </p:nvSpPr>
          <p:spPr>
            <a:xfrm>
              <a:off x="15891656" y="884956"/>
              <a:ext cx="283550" cy="28355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a:t>
              </a:r>
            </a:p>
          </p:txBody>
        </p:sp>
      </p:grpSp>
      <p:pic>
        <p:nvPicPr>
          <p:cNvPr id="5" name="Picture 3" descr="C:\Users\Mel.DUARTE\Desktop\IMG_7034.png"/>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9202053" y="1375200"/>
            <a:ext cx="2986772" cy="4484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49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fade">
                                      <p:cBhvr>
                                        <p:cTn id="7" dur="500"/>
                                        <p:tgtEl>
                                          <p:spTgt spid="13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down)">
                                      <p:cBhvr>
                                        <p:cTn id="11" dur="500"/>
                                        <p:tgtEl>
                                          <p:spTgt spid="15"/>
                                        </p:tgtEl>
                                      </p:cBhvr>
                                    </p:animEffect>
                                  </p:childTnLst>
                                </p:cTn>
                              </p:par>
                              <p:par>
                                <p:cTn id="12" presetID="22" presetClass="entr" presetSubtype="4"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down)">
                                      <p:cBhvr>
                                        <p:cTn id="14" dur="500"/>
                                        <p:tgtEl>
                                          <p:spTgt spid="34"/>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1000" fill="hold"/>
                                        <p:tgtEl>
                                          <p:spTgt spid="3"/>
                                        </p:tgtEl>
                                        <p:attrNameLst>
                                          <p:attrName>ppt_x</p:attrName>
                                        </p:attrNameLst>
                                      </p:cBhvr>
                                      <p:tavLst>
                                        <p:tav tm="0">
                                          <p:val>
                                            <p:strVal val="0-#ppt_w/2"/>
                                          </p:val>
                                        </p:tav>
                                        <p:tav tm="100000">
                                          <p:val>
                                            <p:strVal val="#ppt_x"/>
                                          </p:val>
                                        </p:tav>
                                      </p:tavLst>
                                    </p:anim>
                                    <p:anim calcmode="lin" valueType="num">
                                      <p:cBhvr additive="base">
                                        <p:cTn id="19" dur="10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38"/>
                                        </p:tgtEl>
                                        <p:attrNameLst>
                                          <p:attrName>style.visibility</p:attrName>
                                        </p:attrNameLst>
                                      </p:cBhvr>
                                      <p:to>
                                        <p:strVal val="visible"/>
                                      </p:to>
                                    </p:set>
                                    <p:animEffect transition="in" filter="fade">
                                      <p:cBhvr>
                                        <p:cTn id="28" dur="500"/>
                                        <p:tgtEl>
                                          <p:spTgt spid="138"/>
                                        </p:tgtEl>
                                      </p:cBhvr>
                                    </p:animEffect>
                                  </p:childTnLst>
                                </p:cTn>
                              </p:par>
                            </p:childTnLst>
                          </p:cTn>
                        </p:par>
                        <p:par>
                          <p:cTn id="29" fill="hold">
                            <p:stCondLst>
                              <p:cond delay="500"/>
                            </p:stCondLst>
                            <p:childTnLst>
                              <p:par>
                                <p:cTn id="30" presetID="22" presetClass="entr" presetSubtype="4" fill="hold" nodeType="afterEffect">
                                  <p:stCondLst>
                                    <p:cond delay="0"/>
                                  </p:stCondLst>
                                  <p:childTnLst>
                                    <p:set>
                                      <p:cBhvr>
                                        <p:cTn id="31" dur="1" fill="hold">
                                          <p:stCondLst>
                                            <p:cond delay="0"/>
                                          </p:stCondLst>
                                        </p:cTn>
                                        <p:tgtEl>
                                          <p:spTgt spid="145"/>
                                        </p:tgtEl>
                                        <p:attrNameLst>
                                          <p:attrName>style.visibility</p:attrName>
                                        </p:attrNameLst>
                                      </p:cBhvr>
                                      <p:to>
                                        <p:strVal val="visible"/>
                                      </p:to>
                                    </p:set>
                                    <p:animEffect transition="in" filter="wipe(down)">
                                      <p:cBhvr>
                                        <p:cTn id="32" dur="500"/>
                                        <p:tgtEl>
                                          <p:spTgt spid="14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500"/>
                                        <p:tgtEl>
                                          <p:spTgt spid="24"/>
                                        </p:tgtEl>
                                      </p:cBhvr>
                                    </p:animEffect>
                                  </p:childTnLst>
                                </p:cTn>
                              </p:par>
                            </p:childTnLst>
                          </p:cTn>
                        </p:par>
                        <p:par>
                          <p:cTn id="36" fill="hold">
                            <p:stCondLst>
                              <p:cond delay="1000"/>
                            </p:stCondLst>
                            <p:childTnLst>
                              <p:par>
                                <p:cTn id="37" presetID="2" presetClass="entr" presetSubtype="2"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1000" fill="hold"/>
                                        <p:tgtEl>
                                          <p:spTgt spid="5"/>
                                        </p:tgtEl>
                                        <p:attrNameLst>
                                          <p:attrName>ppt_x</p:attrName>
                                        </p:attrNameLst>
                                      </p:cBhvr>
                                      <p:tavLst>
                                        <p:tav tm="0">
                                          <p:val>
                                            <p:strVal val="1+#ppt_w/2"/>
                                          </p:val>
                                        </p:tav>
                                        <p:tav tm="100000">
                                          <p:val>
                                            <p:strVal val="#ppt_x"/>
                                          </p:val>
                                        </p:tav>
                                      </p:tavLst>
                                    </p:anim>
                                    <p:anim calcmode="lin" valueType="num">
                                      <p:cBhvr additive="base">
                                        <p:cTn id="40" dur="1000" fill="hold"/>
                                        <p:tgtEl>
                                          <p:spTgt spid="5"/>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2500"/>
                            </p:stCondLst>
                            <p:childTnLst>
                              <p:par>
                                <p:cTn id="46" presetID="10" presetClass="entr" presetSubtype="0" fill="hold" nodeType="afterEffect">
                                  <p:stCondLst>
                                    <p:cond delay="0"/>
                                  </p:stCondLst>
                                  <p:childTnLst>
                                    <p:set>
                                      <p:cBhvr>
                                        <p:cTn id="47" dur="1" fill="hold">
                                          <p:stCondLst>
                                            <p:cond delay="0"/>
                                          </p:stCondLst>
                                        </p:cTn>
                                        <p:tgtEl>
                                          <p:spTgt spid="62"/>
                                        </p:tgtEl>
                                        <p:attrNameLst>
                                          <p:attrName>style.visibility</p:attrName>
                                        </p:attrNameLst>
                                      </p:cBhvr>
                                      <p:to>
                                        <p:strVal val="visible"/>
                                      </p:to>
                                    </p:set>
                                    <p:animEffect transition="in" filter="fade">
                                      <p:cBhvr>
                                        <p:cTn id="48" dur="500"/>
                                        <p:tgtEl>
                                          <p:spTgt spid="62"/>
                                        </p:tgtEl>
                                      </p:cBhvr>
                                    </p:animEffect>
                                  </p:childTnLst>
                                </p:cTn>
                              </p:par>
                            </p:childTnLst>
                          </p:cTn>
                        </p:par>
                        <p:par>
                          <p:cTn id="49" fill="hold">
                            <p:stCondLst>
                              <p:cond delay="3000"/>
                            </p:stCondLst>
                            <p:childTnLst>
                              <p:par>
                                <p:cTn id="50" presetID="10" presetClass="entr" presetSubtype="0" fill="hold" nodeType="afterEffect">
                                  <p:stCondLst>
                                    <p:cond delay="0"/>
                                  </p:stCondLst>
                                  <p:childTnLst>
                                    <p:set>
                                      <p:cBhvr>
                                        <p:cTn id="51" dur="1" fill="hold">
                                          <p:stCondLst>
                                            <p:cond delay="0"/>
                                          </p:stCondLst>
                                        </p:cTn>
                                        <p:tgtEl>
                                          <p:spTgt spid="101"/>
                                        </p:tgtEl>
                                        <p:attrNameLst>
                                          <p:attrName>style.visibility</p:attrName>
                                        </p:attrNameLst>
                                      </p:cBhvr>
                                      <p:to>
                                        <p:strVal val="visible"/>
                                      </p:to>
                                    </p:set>
                                    <p:animEffect transition="in" filter="fade">
                                      <p:cBhvr>
                                        <p:cTn id="52" dur="500"/>
                                        <p:tgtEl>
                                          <p:spTgt spid="101"/>
                                        </p:tgtEl>
                                      </p:cBhvr>
                                    </p:animEffect>
                                  </p:childTnLst>
                                </p:cTn>
                              </p:par>
                            </p:childTnLst>
                          </p:cTn>
                        </p:par>
                        <p:par>
                          <p:cTn id="53" fill="hold">
                            <p:stCondLst>
                              <p:cond delay="3500"/>
                            </p:stCondLst>
                            <p:childTnLst>
                              <p:par>
                                <p:cTn id="54" presetID="10" presetClass="entr" presetSubtype="0" fill="hold" nodeType="afterEffect">
                                  <p:stCondLst>
                                    <p:cond delay="0"/>
                                  </p:stCondLst>
                                  <p:childTnLst>
                                    <p:set>
                                      <p:cBhvr>
                                        <p:cTn id="55" dur="1" fill="hold">
                                          <p:stCondLst>
                                            <p:cond delay="0"/>
                                          </p:stCondLst>
                                        </p:cTn>
                                        <p:tgtEl>
                                          <p:spTgt spid="139"/>
                                        </p:tgtEl>
                                        <p:attrNameLst>
                                          <p:attrName>style.visibility</p:attrName>
                                        </p:attrNameLst>
                                      </p:cBhvr>
                                      <p:to>
                                        <p:strVal val="visible"/>
                                      </p:to>
                                    </p:set>
                                    <p:animEffect transition="in" filter="fade">
                                      <p:cBhvr>
                                        <p:cTn id="56" dur="500"/>
                                        <p:tgtEl>
                                          <p:spTgt spid="139"/>
                                        </p:tgtEl>
                                      </p:cBhvr>
                                    </p:animEffect>
                                  </p:childTnLst>
                                </p:cTn>
                              </p:par>
                            </p:childTnLst>
                          </p:cTn>
                        </p:par>
                        <p:par>
                          <p:cTn id="57" fill="hold">
                            <p:stCondLst>
                              <p:cond delay="4000"/>
                            </p:stCondLst>
                            <p:childTnLst>
                              <p:par>
                                <p:cTn id="58" presetID="10" presetClass="entr" presetSubtype="0" fill="hold" nodeType="afterEffect">
                                  <p:stCondLst>
                                    <p:cond delay="0"/>
                                  </p:stCondLst>
                                  <p:childTnLst>
                                    <p:set>
                                      <p:cBhvr>
                                        <p:cTn id="59" dur="1" fill="hold">
                                          <p:stCondLst>
                                            <p:cond delay="0"/>
                                          </p:stCondLst>
                                        </p:cTn>
                                        <p:tgtEl>
                                          <p:spTgt spid="140"/>
                                        </p:tgtEl>
                                        <p:attrNameLst>
                                          <p:attrName>style.visibility</p:attrName>
                                        </p:attrNameLst>
                                      </p:cBhvr>
                                      <p:to>
                                        <p:strVal val="visible"/>
                                      </p:to>
                                    </p:set>
                                    <p:animEffect transition="in" filter="fade">
                                      <p:cBhvr>
                                        <p:cTn id="60" dur="500"/>
                                        <p:tgtEl>
                                          <p:spTgt spid="140"/>
                                        </p:tgtEl>
                                      </p:cBhvr>
                                    </p:animEffect>
                                  </p:childTnLst>
                                </p:cTn>
                              </p:par>
                            </p:childTnLst>
                          </p:cTn>
                        </p:par>
                        <p:par>
                          <p:cTn id="61" fill="hold">
                            <p:stCondLst>
                              <p:cond delay="4500"/>
                            </p:stCondLst>
                            <p:childTnLst>
                              <p:par>
                                <p:cTn id="62" presetID="10" presetClass="entr" presetSubtype="0" fill="hold" nodeType="afterEffect">
                                  <p:stCondLst>
                                    <p:cond delay="0"/>
                                  </p:stCondLst>
                                  <p:childTnLst>
                                    <p:set>
                                      <p:cBhvr>
                                        <p:cTn id="63" dur="1" fill="hold">
                                          <p:stCondLst>
                                            <p:cond delay="0"/>
                                          </p:stCondLst>
                                        </p:cTn>
                                        <p:tgtEl>
                                          <p:spTgt spid="141"/>
                                        </p:tgtEl>
                                        <p:attrNameLst>
                                          <p:attrName>style.visibility</p:attrName>
                                        </p:attrNameLst>
                                      </p:cBhvr>
                                      <p:to>
                                        <p:strVal val="visible"/>
                                      </p:to>
                                    </p:set>
                                    <p:animEffect transition="in" filter="fade">
                                      <p:cBhvr>
                                        <p:cTn id="64" dur="500"/>
                                        <p:tgtEl>
                                          <p:spTgt spid="141"/>
                                        </p:tgtEl>
                                      </p:cBhvr>
                                    </p:animEffect>
                                  </p:childTnLst>
                                </p:cTn>
                              </p:par>
                            </p:childTnLst>
                          </p:cTn>
                        </p:par>
                        <p:par>
                          <p:cTn id="65" fill="hold">
                            <p:stCondLst>
                              <p:cond delay="5000"/>
                            </p:stCondLst>
                            <p:childTnLst>
                              <p:par>
                                <p:cTn id="66" presetID="10" presetClass="entr" presetSubtype="0" fill="hold" nodeType="afterEffect">
                                  <p:stCondLst>
                                    <p:cond delay="0"/>
                                  </p:stCondLst>
                                  <p:childTnLst>
                                    <p:set>
                                      <p:cBhvr>
                                        <p:cTn id="67" dur="1" fill="hold">
                                          <p:stCondLst>
                                            <p:cond delay="0"/>
                                          </p:stCondLst>
                                        </p:cTn>
                                        <p:tgtEl>
                                          <p:spTgt spid="142"/>
                                        </p:tgtEl>
                                        <p:attrNameLst>
                                          <p:attrName>style.visibility</p:attrName>
                                        </p:attrNameLst>
                                      </p:cBhvr>
                                      <p:to>
                                        <p:strVal val="visible"/>
                                      </p:to>
                                    </p:set>
                                    <p:animEffect transition="in" filter="fade">
                                      <p:cBhvr>
                                        <p:cTn id="68" dur="500"/>
                                        <p:tgtEl>
                                          <p:spTgt spid="142"/>
                                        </p:tgtEl>
                                      </p:cBhvr>
                                    </p:animEffect>
                                  </p:childTnLst>
                                </p:cTn>
                              </p:par>
                            </p:childTnLst>
                          </p:cTn>
                        </p:par>
                        <p:par>
                          <p:cTn id="69" fill="hold">
                            <p:stCondLst>
                              <p:cond delay="5500"/>
                            </p:stCondLst>
                            <p:childTnLst>
                              <p:par>
                                <p:cTn id="70" presetID="10" presetClass="entr" presetSubtype="0" fill="hold" nodeType="afterEffect">
                                  <p:stCondLst>
                                    <p:cond delay="0"/>
                                  </p:stCondLst>
                                  <p:childTnLst>
                                    <p:set>
                                      <p:cBhvr>
                                        <p:cTn id="71" dur="1" fill="hold">
                                          <p:stCondLst>
                                            <p:cond delay="0"/>
                                          </p:stCondLst>
                                        </p:cTn>
                                        <p:tgtEl>
                                          <p:spTgt spid="143"/>
                                        </p:tgtEl>
                                        <p:attrNameLst>
                                          <p:attrName>style.visibility</p:attrName>
                                        </p:attrNameLst>
                                      </p:cBhvr>
                                      <p:to>
                                        <p:strVal val="visible"/>
                                      </p:to>
                                    </p:set>
                                    <p:animEffect transition="in" filter="fade">
                                      <p:cBhvr>
                                        <p:cTn id="72" dur="500"/>
                                        <p:tgtEl>
                                          <p:spTgt spid="143"/>
                                        </p:tgtEl>
                                      </p:cBhvr>
                                    </p:animEffect>
                                  </p:childTnLst>
                                </p:cTn>
                              </p:par>
                            </p:childTnLst>
                          </p:cTn>
                        </p:par>
                        <p:par>
                          <p:cTn id="73" fill="hold">
                            <p:stCondLst>
                              <p:cond delay="6000"/>
                            </p:stCondLst>
                            <p:childTnLst>
                              <p:par>
                                <p:cTn id="74" presetID="10" presetClass="entr" presetSubtype="0" fill="hold" nodeType="afterEffect">
                                  <p:stCondLst>
                                    <p:cond delay="0"/>
                                  </p:stCondLst>
                                  <p:childTnLst>
                                    <p:set>
                                      <p:cBhvr>
                                        <p:cTn id="75" dur="1" fill="hold">
                                          <p:stCondLst>
                                            <p:cond delay="0"/>
                                          </p:stCondLst>
                                        </p:cTn>
                                        <p:tgtEl>
                                          <p:spTgt spid="144"/>
                                        </p:tgtEl>
                                        <p:attrNameLst>
                                          <p:attrName>style.visibility</p:attrName>
                                        </p:attrNameLst>
                                      </p:cBhvr>
                                      <p:to>
                                        <p:strVal val="visible"/>
                                      </p:to>
                                    </p:set>
                                    <p:animEffect transition="in" filter="fade">
                                      <p:cBhvr>
                                        <p:cTn id="76" dur="500"/>
                                        <p:tgtEl>
                                          <p:spTgt spid="14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nodeType="clickEffect">
                                  <p:stCondLst>
                                    <p:cond delay="0"/>
                                  </p:stCondLst>
                                  <p:childTnLst>
                                    <p:animEffect transition="out" filter="fade">
                                      <p:cBhvr>
                                        <p:cTn id="80" dur="500"/>
                                        <p:tgtEl>
                                          <p:spTgt spid="62"/>
                                        </p:tgtEl>
                                      </p:cBhvr>
                                    </p:animEffect>
                                    <p:set>
                                      <p:cBhvr>
                                        <p:cTn id="81" dur="1" fill="hold">
                                          <p:stCondLst>
                                            <p:cond delay="499"/>
                                          </p:stCondLst>
                                        </p:cTn>
                                        <p:tgtEl>
                                          <p:spTgt spid="62"/>
                                        </p:tgtEl>
                                        <p:attrNameLst>
                                          <p:attrName>style.visibility</p:attrName>
                                        </p:attrNameLst>
                                      </p:cBhvr>
                                      <p:to>
                                        <p:strVal val="hidden"/>
                                      </p:to>
                                    </p:set>
                                  </p:childTnLst>
                                </p:cTn>
                              </p:par>
                              <p:par>
                                <p:cTn id="82" presetID="10" presetClass="exit" presetSubtype="0" fill="hold" nodeType="withEffect">
                                  <p:stCondLst>
                                    <p:cond delay="0"/>
                                  </p:stCondLst>
                                  <p:childTnLst>
                                    <p:animEffect transition="out" filter="fade">
                                      <p:cBhvr>
                                        <p:cTn id="83" dur="500"/>
                                        <p:tgtEl>
                                          <p:spTgt spid="101"/>
                                        </p:tgtEl>
                                      </p:cBhvr>
                                    </p:animEffect>
                                    <p:set>
                                      <p:cBhvr>
                                        <p:cTn id="84" dur="1" fill="hold">
                                          <p:stCondLst>
                                            <p:cond delay="499"/>
                                          </p:stCondLst>
                                        </p:cTn>
                                        <p:tgtEl>
                                          <p:spTgt spid="101"/>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500"/>
                                        <p:tgtEl>
                                          <p:spTgt spid="139"/>
                                        </p:tgtEl>
                                      </p:cBhvr>
                                    </p:animEffect>
                                    <p:set>
                                      <p:cBhvr>
                                        <p:cTn id="87" dur="1" fill="hold">
                                          <p:stCondLst>
                                            <p:cond delay="499"/>
                                          </p:stCondLst>
                                        </p:cTn>
                                        <p:tgtEl>
                                          <p:spTgt spid="139"/>
                                        </p:tgtEl>
                                        <p:attrNameLst>
                                          <p:attrName>style.visibility</p:attrName>
                                        </p:attrNameLst>
                                      </p:cBhvr>
                                      <p:to>
                                        <p:strVal val="hidden"/>
                                      </p:to>
                                    </p:set>
                                  </p:childTnLst>
                                </p:cTn>
                              </p:par>
                              <p:par>
                                <p:cTn id="88" presetID="10" presetClass="exit" presetSubtype="0" fill="hold" nodeType="withEffect">
                                  <p:stCondLst>
                                    <p:cond delay="0"/>
                                  </p:stCondLst>
                                  <p:childTnLst>
                                    <p:animEffect transition="out" filter="fade">
                                      <p:cBhvr>
                                        <p:cTn id="89" dur="500"/>
                                        <p:tgtEl>
                                          <p:spTgt spid="140"/>
                                        </p:tgtEl>
                                      </p:cBhvr>
                                    </p:animEffect>
                                    <p:set>
                                      <p:cBhvr>
                                        <p:cTn id="90" dur="1" fill="hold">
                                          <p:stCondLst>
                                            <p:cond delay="499"/>
                                          </p:stCondLst>
                                        </p:cTn>
                                        <p:tgtEl>
                                          <p:spTgt spid="140"/>
                                        </p:tgtEl>
                                        <p:attrNameLst>
                                          <p:attrName>style.visibility</p:attrName>
                                        </p:attrNameLst>
                                      </p:cBhvr>
                                      <p:to>
                                        <p:strVal val="hidden"/>
                                      </p:to>
                                    </p:set>
                                  </p:childTnLst>
                                </p:cTn>
                              </p:par>
                              <p:par>
                                <p:cTn id="91" presetID="10" presetClass="exit" presetSubtype="0" fill="hold" nodeType="withEffect">
                                  <p:stCondLst>
                                    <p:cond delay="0"/>
                                  </p:stCondLst>
                                  <p:childTnLst>
                                    <p:animEffect transition="out" filter="fade">
                                      <p:cBhvr>
                                        <p:cTn id="92" dur="500"/>
                                        <p:tgtEl>
                                          <p:spTgt spid="141"/>
                                        </p:tgtEl>
                                      </p:cBhvr>
                                    </p:animEffect>
                                    <p:set>
                                      <p:cBhvr>
                                        <p:cTn id="93" dur="1" fill="hold">
                                          <p:stCondLst>
                                            <p:cond delay="499"/>
                                          </p:stCondLst>
                                        </p:cTn>
                                        <p:tgtEl>
                                          <p:spTgt spid="141"/>
                                        </p:tgtEl>
                                        <p:attrNameLst>
                                          <p:attrName>style.visibility</p:attrName>
                                        </p:attrNameLst>
                                      </p:cBhvr>
                                      <p:to>
                                        <p:strVal val="hidden"/>
                                      </p:to>
                                    </p:set>
                                  </p:childTnLst>
                                </p:cTn>
                              </p:par>
                              <p:par>
                                <p:cTn id="94" presetID="10" presetClass="exit" presetSubtype="0" fill="hold" nodeType="withEffect">
                                  <p:stCondLst>
                                    <p:cond delay="0"/>
                                  </p:stCondLst>
                                  <p:childTnLst>
                                    <p:animEffect transition="out" filter="fade">
                                      <p:cBhvr>
                                        <p:cTn id="95" dur="500"/>
                                        <p:tgtEl>
                                          <p:spTgt spid="142"/>
                                        </p:tgtEl>
                                      </p:cBhvr>
                                    </p:animEffect>
                                    <p:set>
                                      <p:cBhvr>
                                        <p:cTn id="96" dur="1" fill="hold">
                                          <p:stCondLst>
                                            <p:cond delay="499"/>
                                          </p:stCondLst>
                                        </p:cTn>
                                        <p:tgtEl>
                                          <p:spTgt spid="142"/>
                                        </p:tgtEl>
                                        <p:attrNameLst>
                                          <p:attrName>style.visibility</p:attrName>
                                        </p:attrNameLst>
                                      </p:cBhvr>
                                      <p:to>
                                        <p:strVal val="hidden"/>
                                      </p:to>
                                    </p:set>
                                  </p:childTnLst>
                                </p:cTn>
                              </p:par>
                              <p:par>
                                <p:cTn id="97" presetID="10" presetClass="exit" presetSubtype="0" fill="hold" nodeType="withEffect">
                                  <p:stCondLst>
                                    <p:cond delay="0"/>
                                  </p:stCondLst>
                                  <p:childTnLst>
                                    <p:animEffect transition="out" filter="fade">
                                      <p:cBhvr>
                                        <p:cTn id="98" dur="500"/>
                                        <p:tgtEl>
                                          <p:spTgt spid="143"/>
                                        </p:tgtEl>
                                      </p:cBhvr>
                                    </p:animEffect>
                                    <p:set>
                                      <p:cBhvr>
                                        <p:cTn id="99" dur="1" fill="hold">
                                          <p:stCondLst>
                                            <p:cond delay="499"/>
                                          </p:stCondLst>
                                        </p:cTn>
                                        <p:tgtEl>
                                          <p:spTgt spid="143"/>
                                        </p:tgtEl>
                                        <p:attrNameLst>
                                          <p:attrName>style.visibility</p:attrName>
                                        </p:attrNameLst>
                                      </p:cBhvr>
                                      <p:to>
                                        <p:strVal val="hidden"/>
                                      </p:to>
                                    </p:set>
                                  </p:childTnLst>
                                </p:cTn>
                              </p:par>
                              <p:par>
                                <p:cTn id="100" presetID="10" presetClass="exit" presetSubtype="0" fill="hold" nodeType="withEffect">
                                  <p:stCondLst>
                                    <p:cond delay="0"/>
                                  </p:stCondLst>
                                  <p:childTnLst>
                                    <p:animEffect transition="out" filter="fade">
                                      <p:cBhvr>
                                        <p:cTn id="101" dur="500"/>
                                        <p:tgtEl>
                                          <p:spTgt spid="144"/>
                                        </p:tgtEl>
                                      </p:cBhvr>
                                    </p:animEffect>
                                    <p:set>
                                      <p:cBhvr>
                                        <p:cTn id="102" dur="1" fill="hold">
                                          <p:stCondLst>
                                            <p:cond delay="499"/>
                                          </p:stCondLst>
                                        </p:cTn>
                                        <p:tgtEl>
                                          <p:spTgt spid="144"/>
                                        </p:tgtEl>
                                        <p:attrNameLst>
                                          <p:attrName>style.visibility</p:attrName>
                                        </p:attrNameLst>
                                      </p:cBhvr>
                                      <p:to>
                                        <p:strVal val="hidden"/>
                                      </p:to>
                                    </p:set>
                                  </p:childTnLst>
                                </p:cTn>
                              </p:par>
                              <p:par>
                                <p:cTn id="103" presetID="10" presetClass="exit" presetSubtype="0" fill="hold" grpId="1" nodeType="withEffect">
                                  <p:stCondLst>
                                    <p:cond delay="0"/>
                                  </p:stCondLst>
                                  <p:childTnLst>
                                    <p:animEffect transition="out" filter="fade">
                                      <p:cBhvr>
                                        <p:cTn id="104" dur="500"/>
                                        <p:tgtEl>
                                          <p:spTgt spid="59"/>
                                        </p:tgtEl>
                                      </p:cBhvr>
                                    </p:animEffect>
                                    <p:set>
                                      <p:cBhvr>
                                        <p:cTn id="105" dur="1" fill="hold">
                                          <p:stCondLst>
                                            <p:cond delay="499"/>
                                          </p:stCondLst>
                                        </p:cTn>
                                        <p:tgtEl>
                                          <p:spTgt spid="59"/>
                                        </p:tgtEl>
                                        <p:attrNameLst>
                                          <p:attrName>style.visibility</p:attrName>
                                        </p:attrNameLst>
                                      </p:cBhvr>
                                      <p:to>
                                        <p:strVal val="hidden"/>
                                      </p:to>
                                    </p:set>
                                  </p:childTnLst>
                                </p:cTn>
                              </p:par>
                              <p:par>
                                <p:cTn id="106" presetID="10" presetClass="entr" presetSubtype="0" fill="hold" grpId="0" nodeType="withEffect">
                                  <p:stCondLst>
                                    <p:cond delay="0"/>
                                  </p:stCondLst>
                                  <p:childTnLst>
                                    <p:set>
                                      <p:cBhvr>
                                        <p:cTn id="107" dur="1" fill="hold">
                                          <p:stCondLst>
                                            <p:cond delay="0"/>
                                          </p:stCondLst>
                                        </p:cTn>
                                        <p:tgtEl>
                                          <p:spTgt spid="272"/>
                                        </p:tgtEl>
                                        <p:attrNameLst>
                                          <p:attrName>style.visibility</p:attrName>
                                        </p:attrNameLst>
                                      </p:cBhvr>
                                      <p:to>
                                        <p:strVal val="visible"/>
                                      </p:to>
                                    </p:set>
                                    <p:animEffect transition="in" filter="fade">
                                      <p:cBhvr>
                                        <p:cTn id="108" dur="500"/>
                                        <p:tgtEl>
                                          <p:spTgt spid="272"/>
                                        </p:tgtEl>
                                      </p:cBhvr>
                                    </p:animEffect>
                                  </p:childTnLst>
                                </p:cTn>
                              </p:par>
                            </p:childTnLst>
                          </p:cTn>
                        </p:par>
                        <p:par>
                          <p:cTn id="109" fill="hold">
                            <p:stCondLst>
                              <p:cond delay="500"/>
                            </p:stCondLst>
                            <p:childTnLst>
                              <p:par>
                                <p:cTn id="110" presetID="22" presetClass="entr" presetSubtype="8" fill="hold" grpId="0" nodeType="afterEffect">
                                  <p:stCondLst>
                                    <p:cond delay="0"/>
                                  </p:stCondLst>
                                  <p:childTnLst>
                                    <p:set>
                                      <p:cBhvr>
                                        <p:cTn id="111" dur="1" fill="hold">
                                          <p:stCondLst>
                                            <p:cond delay="0"/>
                                          </p:stCondLst>
                                        </p:cTn>
                                        <p:tgtEl>
                                          <p:spTgt spid="183"/>
                                        </p:tgtEl>
                                        <p:attrNameLst>
                                          <p:attrName>style.visibility</p:attrName>
                                        </p:attrNameLst>
                                      </p:cBhvr>
                                      <p:to>
                                        <p:strVal val="visible"/>
                                      </p:to>
                                    </p:set>
                                    <p:animEffect transition="in" filter="wipe(left)">
                                      <p:cBhvr>
                                        <p:cTn id="112" dur="500"/>
                                        <p:tgtEl>
                                          <p:spTgt spid="183"/>
                                        </p:tgtEl>
                                      </p:cBhvr>
                                    </p:animEffect>
                                  </p:childTnLst>
                                </p:cTn>
                              </p:par>
                              <p:par>
                                <p:cTn id="113" presetID="10" presetClass="exit" presetSubtype="0" fill="hold" grpId="0" nodeType="withEffect">
                                  <p:stCondLst>
                                    <p:cond delay="0"/>
                                  </p:stCondLst>
                                  <p:childTnLst>
                                    <p:animEffect transition="out" filter="fade">
                                      <p:cBhvr>
                                        <p:cTn id="114" dur="500"/>
                                        <p:tgtEl>
                                          <p:spTgt spid="2"/>
                                        </p:tgtEl>
                                      </p:cBhvr>
                                    </p:animEffect>
                                    <p:set>
                                      <p:cBhvr>
                                        <p:cTn id="115" dur="1" fill="hold">
                                          <p:stCondLst>
                                            <p:cond delay="499"/>
                                          </p:stCondLst>
                                        </p:cTn>
                                        <p:tgtEl>
                                          <p:spTgt spid="2"/>
                                        </p:tgtEl>
                                        <p:attrNameLst>
                                          <p:attrName>style.visibility</p:attrName>
                                        </p:attrNameLst>
                                      </p:cBhvr>
                                      <p:to>
                                        <p:strVal val="hidden"/>
                                      </p:to>
                                    </p:set>
                                  </p:childTnLst>
                                </p:cTn>
                              </p:par>
                            </p:childTnLst>
                          </p:cTn>
                        </p:par>
                        <p:par>
                          <p:cTn id="116" fill="hold">
                            <p:stCondLst>
                              <p:cond delay="1000"/>
                            </p:stCondLst>
                            <p:childTnLst>
                              <p:par>
                                <p:cTn id="117" presetID="10" presetClass="entr" presetSubtype="0" fill="hold" nodeType="afterEffect">
                                  <p:stCondLst>
                                    <p:cond delay="0"/>
                                  </p:stCondLst>
                                  <p:childTnLst>
                                    <p:set>
                                      <p:cBhvr>
                                        <p:cTn id="118" dur="1" fill="hold">
                                          <p:stCondLst>
                                            <p:cond delay="0"/>
                                          </p:stCondLst>
                                        </p:cTn>
                                        <p:tgtEl>
                                          <p:spTgt spid="62"/>
                                        </p:tgtEl>
                                        <p:attrNameLst>
                                          <p:attrName>style.visibility</p:attrName>
                                        </p:attrNameLst>
                                      </p:cBhvr>
                                      <p:to>
                                        <p:strVal val="visible"/>
                                      </p:to>
                                    </p:set>
                                    <p:animEffect transition="in" filter="fade">
                                      <p:cBhvr>
                                        <p:cTn id="119" dur="500"/>
                                        <p:tgtEl>
                                          <p:spTgt spid="62"/>
                                        </p:tgtEl>
                                      </p:cBhvr>
                                    </p:animEffect>
                                  </p:childTnLst>
                                </p:cTn>
                              </p:par>
                            </p:childTnLst>
                          </p:cTn>
                        </p:par>
                        <p:par>
                          <p:cTn id="120" fill="hold">
                            <p:stCondLst>
                              <p:cond delay="1500"/>
                            </p:stCondLst>
                            <p:childTnLst>
                              <p:par>
                                <p:cTn id="121" presetID="10" presetClass="entr" presetSubtype="0" fill="hold" nodeType="afterEffect">
                                  <p:stCondLst>
                                    <p:cond delay="0"/>
                                  </p:stCondLst>
                                  <p:childTnLst>
                                    <p:set>
                                      <p:cBhvr>
                                        <p:cTn id="122" dur="1" fill="hold">
                                          <p:stCondLst>
                                            <p:cond delay="0"/>
                                          </p:stCondLst>
                                        </p:cTn>
                                        <p:tgtEl>
                                          <p:spTgt spid="147"/>
                                        </p:tgtEl>
                                        <p:attrNameLst>
                                          <p:attrName>style.visibility</p:attrName>
                                        </p:attrNameLst>
                                      </p:cBhvr>
                                      <p:to>
                                        <p:strVal val="visible"/>
                                      </p:to>
                                    </p:set>
                                    <p:animEffect transition="in" filter="fade">
                                      <p:cBhvr>
                                        <p:cTn id="123" dur="750"/>
                                        <p:tgtEl>
                                          <p:spTgt spid="147"/>
                                        </p:tgtEl>
                                      </p:cBhvr>
                                    </p:animEffect>
                                  </p:childTnLst>
                                </p:cTn>
                              </p:par>
                            </p:childTnLst>
                          </p:cTn>
                        </p:par>
                        <p:par>
                          <p:cTn id="124" fill="hold">
                            <p:stCondLst>
                              <p:cond delay="2250"/>
                            </p:stCondLst>
                            <p:childTnLst>
                              <p:par>
                                <p:cTn id="125" presetID="10" presetClass="entr" presetSubtype="0" fill="hold" nodeType="afterEffect">
                                  <p:stCondLst>
                                    <p:cond delay="0"/>
                                  </p:stCondLst>
                                  <p:childTnLst>
                                    <p:set>
                                      <p:cBhvr>
                                        <p:cTn id="126" dur="1" fill="hold">
                                          <p:stCondLst>
                                            <p:cond delay="0"/>
                                          </p:stCondLst>
                                        </p:cTn>
                                        <p:tgtEl>
                                          <p:spTgt spid="148"/>
                                        </p:tgtEl>
                                        <p:attrNameLst>
                                          <p:attrName>style.visibility</p:attrName>
                                        </p:attrNameLst>
                                      </p:cBhvr>
                                      <p:to>
                                        <p:strVal val="visible"/>
                                      </p:to>
                                    </p:set>
                                    <p:animEffect transition="in" filter="fade">
                                      <p:cBhvr>
                                        <p:cTn id="127" dur="750"/>
                                        <p:tgtEl>
                                          <p:spTgt spid="148"/>
                                        </p:tgtEl>
                                      </p:cBhvr>
                                    </p:animEffect>
                                  </p:childTnLst>
                                </p:cTn>
                              </p:par>
                            </p:childTnLst>
                          </p:cTn>
                        </p:par>
                        <p:par>
                          <p:cTn id="128" fill="hold">
                            <p:stCondLst>
                              <p:cond delay="3000"/>
                            </p:stCondLst>
                            <p:childTnLst>
                              <p:par>
                                <p:cTn id="129" presetID="10" presetClass="entr" presetSubtype="0" fill="hold" nodeType="afterEffect">
                                  <p:stCondLst>
                                    <p:cond delay="0"/>
                                  </p:stCondLst>
                                  <p:childTnLst>
                                    <p:set>
                                      <p:cBhvr>
                                        <p:cTn id="130" dur="1" fill="hold">
                                          <p:stCondLst>
                                            <p:cond delay="0"/>
                                          </p:stCondLst>
                                        </p:cTn>
                                        <p:tgtEl>
                                          <p:spTgt spid="149"/>
                                        </p:tgtEl>
                                        <p:attrNameLst>
                                          <p:attrName>style.visibility</p:attrName>
                                        </p:attrNameLst>
                                      </p:cBhvr>
                                      <p:to>
                                        <p:strVal val="visible"/>
                                      </p:to>
                                    </p:set>
                                    <p:animEffect transition="in" filter="fade">
                                      <p:cBhvr>
                                        <p:cTn id="131" dur="75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4" grpId="0" animBg="1"/>
      <p:bldP spid="38" grpId="0"/>
      <p:bldP spid="59" grpId="0"/>
      <p:bldP spid="59" grpId="1"/>
      <p:bldP spid="272" grpId="0"/>
      <p:bldP spid="2" grpId="0"/>
      <p:bldP spid="18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088856" y="0"/>
            <a:ext cx="2619716" cy="6858004"/>
          </a:xfrm>
          <a:prstGeom prst="rect">
            <a:avLst/>
          </a:prstGeom>
        </p:spPr>
      </p:pic>
      <p:pic>
        <p:nvPicPr>
          <p:cNvPr id="1026" name="Picture 2" descr="C:\Users\Melissa\Desktop\AL27478.jpg"/>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flipH="1">
            <a:off x="8708572" y="0"/>
            <a:ext cx="3480254" cy="6858000"/>
          </a:xfrm>
          <a:prstGeom prst="rect">
            <a:avLst/>
          </a:prstGeom>
          <a:noFill/>
        </p:spPr>
      </p:pic>
      <p:pic>
        <p:nvPicPr>
          <p:cNvPr id="4098" name="Picture 2" descr="C:\Users\Melissa\Desktop\iStock_000019643703Medium.jpg"/>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1" y="0"/>
            <a:ext cx="6088855" cy="6858000"/>
          </a:xfrm>
          <a:prstGeom prst="rect">
            <a:avLst/>
          </a:prstGeom>
          <a:noFill/>
        </p:spPr>
      </p:pic>
      <p:sp>
        <p:nvSpPr>
          <p:cNvPr id="30" name="Rectangle 29"/>
          <p:cNvSpPr/>
          <p:nvPr/>
        </p:nvSpPr>
        <p:spPr>
          <a:xfrm>
            <a:off x="-6350" y="5036686"/>
            <a:ext cx="5873750" cy="1576839"/>
          </a:xfrm>
          <a:prstGeom prst="rect">
            <a:avLst/>
          </a:prstGeom>
          <a:gradFill>
            <a:gsLst>
              <a:gs pos="50000">
                <a:srgbClr val="000000"/>
              </a:gs>
              <a:gs pos="0">
                <a:srgbClr val="000000">
                  <a:alpha val="73000"/>
                </a:srgbClr>
              </a:gs>
              <a:gs pos="100000">
                <a:srgbClr val="000000">
                  <a:alpha val="73000"/>
                </a:srgbClr>
              </a:gs>
            </a:gsLst>
            <a:lin ang="3000000" scaled="0"/>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292609" y="5251102"/>
            <a:ext cx="4828032" cy="1148007"/>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anchor="b">
            <a:spAutoFit/>
          </a:bodyPr>
          <a:lstStyle/>
          <a:p>
            <a:pPr>
              <a:lnSpc>
                <a:spcPct val="90000"/>
              </a:lnSpc>
              <a:spcBef>
                <a:spcPts val="1200"/>
              </a:spcBef>
            </a:pPr>
            <a:r>
              <a:rPr lang="en-US" spc="-30" dirty="0">
                <a:solidFill>
                  <a:schemeClr val="tx1"/>
                </a:solidFill>
                <a:effectLst>
                  <a:outerShdw blurRad="190500" algn="ctr" rotWithShape="0">
                    <a:prstClr val="black"/>
                  </a:outerShdw>
                </a:effectLst>
              </a:rPr>
              <a:t>Short IT staff and limited network capacity </a:t>
            </a:r>
          </a:p>
          <a:p>
            <a:pPr>
              <a:lnSpc>
                <a:spcPct val="90000"/>
              </a:lnSpc>
              <a:spcBef>
                <a:spcPts val="1200"/>
              </a:spcBef>
            </a:pPr>
            <a:r>
              <a:rPr lang="en-US" spc="-30" dirty="0">
                <a:solidFill>
                  <a:schemeClr val="tx1"/>
                </a:solidFill>
                <a:effectLst>
                  <a:outerShdw blurRad="190500" algn="ctr" rotWithShape="0">
                    <a:prstClr val="black"/>
                  </a:outerShdw>
                </a:effectLst>
              </a:rPr>
              <a:t>Long planning </a:t>
            </a:r>
            <a:r>
              <a:rPr lang="en-US" spc="-30" dirty="0" smtClean="0">
                <a:solidFill>
                  <a:schemeClr val="tx1"/>
                </a:solidFill>
                <a:effectLst>
                  <a:outerShdw blurRad="190500" algn="ctr" rotWithShape="0">
                    <a:prstClr val="black"/>
                  </a:outerShdw>
                </a:effectLst>
              </a:rPr>
              <a:t>cycles: 4 </a:t>
            </a:r>
            <a:r>
              <a:rPr lang="en-US" spc="-30" dirty="0">
                <a:solidFill>
                  <a:schemeClr val="tx1"/>
                </a:solidFill>
                <a:effectLst>
                  <a:outerShdw blurRad="190500" algn="ctr" rotWithShape="0">
                    <a:prstClr val="black"/>
                  </a:outerShdw>
                </a:effectLst>
              </a:rPr>
              <a:t>months service rollout</a:t>
            </a:r>
          </a:p>
          <a:p>
            <a:pPr>
              <a:lnSpc>
                <a:spcPct val="90000"/>
              </a:lnSpc>
              <a:spcBef>
                <a:spcPts val="1200"/>
              </a:spcBef>
            </a:pPr>
            <a:r>
              <a:rPr lang="en-US" spc="-30" dirty="0">
                <a:solidFill>
                  <a:schemeClr val="tx1"/>
                </a:solidFill>
                <a:effectLst>
                  <a:outerShdw blurRad="190500" algn="ctr" rotWithShape="0">
                    <a:prstClr val="black"/>
                  </a:outerShdw>
                </a:effectLst>
              </a:rPr>
              <a:t>Compliance and policy issues</a:t>
            </a:r>
          </a:p>
        </p:txBody>
      </p:sp>
      <p:cxnSp>
        <p:nvCxnSpPr>
          <p:cNvPr id="31" name="Straight Connector 30"/>
          <p:cNvCxnSpPr/>
          <p:nvPr/>
        </p:nvCxnSpPr>
        <p:spPr>
          <a:xfrm>
            <a:off x="6088855" y="1219200"/>
            <a:ext cx="0" cy="56388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Pentagon 1"/>
          <p:cNvSpPr/>
          <p:nvPr/>
        </p:nvSpPr>
        <p:spPr>
          <a:xfrm>
            <a:off x="4876800" y="1988457"/>
            <a:ext cx="2133600" cy="2264229"/>
          </a:xfrm>
          <a:prstGeom prst="homePlate">
            <a:avLst>
              <a:gd name="adj" fmla="val 34058"/>
            </a:avLst>
          </a:prstGeom>
          <a:gradFill flip="none" rotWithShape="1">
            <a:gsLst>
              <a:gs pos="100000">
                <a:schemeClr val="bg1">
                  <a:lumMod val="75000"/>
                  <a:alpha val="0"/>
                </a:schemeClr>
              </a:gs>
              <a:gs pos="49200">
                <a:schemeClr val="accent6">
                  <a:lumMod val="85000"/>
                </a:schemeClr>
              </a:gs>
              <a:gs pos="0">
                <a:schemeClr val="tx1"/>
              </a:gs>
            </a:gsLst>
            <a:lin ang="10800000" scaled="1"/>
            <a:tileRect/>
          </a:gradFill>
          <a:ln>
            <a:noFill/>
          </a:ln>
          <a:effectLst>
            <a:outerShdw blurRad="12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4" name="Rectangle 13"/>
          <p:cNvSpPr/>
          <p:nvPr/>
        </p:nvSpPr>
        <p:spPr>
          <a:xfrm rot="5400000" flipV="1">
            <a:off x="5294520" y="-4862300"/>
            <a:ext cx="1599784"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5" name="Rectangle 14"/>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6" name="Rectangle 15"/>
          <p:cNvSpPr/>
          <p:nvPr/>
        </p:nvSpPr>
        <p:spPr>
          <a:xfrm>
            <a:off x="0" y="-1"/>
            <a:ext cx="12195176" cy="1516743"/>
          </a:xfrm>
          <a:prstGeom prst="rect">
            <a:avLst/>
          </a:prstGeom>
          <a:gradFill>
            <a:gsLst>
              <a:gs pos="50000">
                <a:srgbClr val="000000"/>
              </a:gs>
              <a:gs pos="0">
                <a:srgbClr val="000000">
                  <a:alpha val="73000"/>
                </a:srgbClr>
              </a:gs>
              <a:gs pos="100000">
                <a:srgbClr val="000000">
                  <a:alpha val="73000"/>
                </a:srgbClr>
              </a:gs>
            </a:gsLst>
            <a:lin ang="3000000" scaled="0"/>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itle 40"/>
          <p:cNvSpPr>
            <a:spLocks noGrp="1"/>
          </p:cNvSpPr>
          <p:nvPr>
            <p:ph type="title"/>
          </p:nvPr>
        </p:nvSpPr>
        <p:spPr>
          <a:xfrm>
            <a:off x="292608" y="439420"/>
            <a:ext cx="11612880" cy="838200"/>
          </a:xfrm>
        </p:spPr>
        <p:txBody>
          <a:bodyPr/>
          <a:lstStyle/>
          <a:p>
            <a:r>
              <a:rPr lang="en-US" dirty="0" smtClean="0"/>
              <a:t>The Impact of Unified Access on Healthcare</a:t>
            </a:r>
            <a:br>
              <a:rPr lang="en-US" dirty="0" smtClean="0"/>
            </a:br>
            <a:r>
              <a:rPr lang="en-US" sz="2800" dirty="0" smtClean="0">
                <a:solidFill>
                  <a:schemeClr val="bg1">
                    <a:lumMod val="40000"/>
                    <a:lumOff val="60000"/>
                  </a:schemeClr>
                </a:solidFill>
              </a:rPr>
              <a:t>A Hospital in the US</a:t>
            </a:r>
            <a:endParaRPr lang="en-US" sz="2800" dirty="0">
              <a:solidFill>
                <a:schemeClr val="bg1">
                  <a:lumMod val="40000"/>
                  <a:lumOff val="60000"/>
                </a:schemeClr>
              </a:solidFill>
            </a:endParaRPr>
          </a:p>
        </p:txBody>
      </p:sp>
      <p:sp>
        <p:nvSpPr>
          <p:cNvPr id="17" name="Rectangle 16"/>
          <p:cNvSpPr/>
          <p:nvPr/>
        </p:nvSpPr>
        <p:spPr>
          <a:xfrm rot="16200000">
            <a:off x="8341726" y="3010905"/>
            <a:ext cx="1599784" cy="6094413"/>
          </a:xfrm>
          <a:prstGeom prst="rect">
            <a:avLst/>
          </a:prstGeom>
          <a:gradFill flip="none" rotWithShape="1">
            <a:gsLst>
              <a:gs pos="100000">
                <a:schemeClr val="bg1">
                  <a:lumMod val="75000"/>
                  <a:alpha val="0"/>
                </a:schemeClr>
              </a:gs>
              <a:gs pos="0">
                <a:schemeClr val="tx1">
                  <a:lumMod val="7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5" name="Rectangle 24"/>
          <p:cNvSpPr/>
          <p:nvPr/>
        </p:nvSpPr>
        <p:spPr>
          <a:xfrm>
            <a:off x="6386286" y="5036686"/>
            <a:ext cx="5802539" cy="1576839"/>
          </a:xfrm>
          <a:prstGeom prst="rect">
            <a:avLst/>
          </a:prstGeom>
          <a:gradFill>
            <a:gsLst>
              <a:gs pos="50000">
                <a:srgbClr val="000000"/>
              </a:gs>
              <a:gs pos="0">
                <a:srgbClr val="000000">
                  <a:alpha val="73000"/>
                </a:srgbClr>
              </a:gs>
              <a:gs pos="100000">
                <a:srgbClr val="000000">
                  <a:alpha val="73000"/>
                </a:srgbClr>
              </a:gs>
            </a:gsLst>
            <a:lin ang="3000000" scaled="0"/>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6545943" y="5116827"/>
            <a:ext cx="5719882" cy="1397306"/>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anchor="b">
            <a:spAutoFit/>
          </a:bodyPr>
          <a:lstStyle/>
          <a:p>
            <a:pPr>
              <a:lnSpc>
                <a:spcPct val="90000"/>
              </a:lnSpc>
              <a:spcBef>
                <a:spcPts val="1200"/>
              </a:spcBef>
            </a:pPr>
            <a:r>
              <a:rPr lang="en-US" spc="-30" dirty="0">
                <a:solidFill>
                  <a:schemeClr val="tx1"/>
                </a:solidFill>
                <a:effectLst>
                  <a:outerShdw blurRad="190500" algn="ctr" rotWithShape="0">
                    <a:prstClr val="black"/>
                  </a:outerShdw>
                </a:effectLst>
              </a:rPr>
              <a:t>Quickly scaled IT services to </a:t>
            </a:r>
            <a:r>
              <a:rPr lang="en-US" spc="-30" dirty="0" smtClean="0">
                <a:solidFill>
                  <a:schemeClr val="tx1"/>
                </a:solidFill>
                <a:effectLst>
                  <a:outerShdw blurRad="190500" algn="ctr" rotWithShape="0">
                    <a:prstClr val="black"/>
                  </a:outerShdw>
                </a:effectLst>
              </a:rPr>
              <a:t>new wards</a:t>
            </a:r>
            <a:r>
              <a:rPr lang="en-US" spc="-30" dirty="0">
                <a:solidFill>
                  <a:schemeClr val="tx1"/>
                </a:solidFill>
                <a:effectLst>
                  <a:outerShdw blurRad="190500" algn="ctr" rotWithShape="0">
                    <a:prstClr val="black"/>
                  </a:outerShdw>
                </a:effectLst>
              </a:rPr>
              <a:t>, </a:t>
            </a:r>
            <a:r>
              <a:rPr lang="en-US" spc="-30" dirty="0" smtClean="0">
                <a:solidFill>
                  <a:schemeClr val="tx1"/>
                </a:solidFill>
                <a:effectLst>
                  <a:outerShdw blurRad="190500" algn="ctr" rotWithShape="0">
                    <a:prstClr val="black"/>
                  </a:outerShdw>
                </a:effectLst>
              </a:rPr>
              <a:t>cafeteria</a:t>
            </a:r>
            <a:endParaRPr lang="en-US" spc="-30" dirty="0">
              <a:solidFill>
                <a:schemeClr val="tx1"/>
              </a:solidFill>
              <a:effectLst>
                <a:outerShdw blurRad="190500" algn="ctr" rotWithShape="0">
                  <a:prstClr val="black"/>
                </a:outerShdw>
              </a:effectLst>
            </a:endParaRPr>
          </a:p>
          <a:p>
            <a:pPr>
              <a:lnSpc>
                <a:spcPct val="90000"/>
              </a:lnSpc>
              <a:spcBef>
                <a:spcPts val="1200"/>
              </a:spcBef>
            </a:pPr>
            <a:r>
              <a:rPr lang="en-US" spc="-30" dirty="0">
                <a:solidFill>
                  <a:schemeClr val="tx1"/>
                </a:solidFill>
                <a:effectLst>
                  <a:outerShdw blurRad="190500" algn="ctr" rotWithShape="0">
                    <a:prstClr val="black"/>
                  </a:outerShdw>
                </a:effectLst>
              </a:rPr>
              <a:t>Fast new patient services and BYOD </a:t>
            </a:r>
            <a:r>
              <a:rPr lang="en-US" spc="-30" dirty="0" smtClean="0">
                <a:solidFill>
                  <a:schemeClr val="tx1"/>
                </a:solidFill>
                <a:effectLst>
                  <a:outerShdw blurRad="190500" algn="ctr" rotWithShape="0">
                    <a:prstClr val="black"/>
                  </a:outerShdw>
                </a:effectLst>
              </a:rPr>
              <a:t>rollout: 2 </a:t>
            </a:r>
            <a:r>
              <a:rPr lang="en-US" spc="-30" dirty="0">
                <a:solidFill>
                  <a:schemeClr val="tx1"/>
                </a:solidFill>
                <a:effectLst>
                  <a:outerShdw blurRad="190500" algn="ctr" rotWithShape="0">
                    <a:prstClr val="black"/>
                  </a:outerShdw>
                </a:effectLst>
              </a:rPr>
              <a:t>weeks</a:t>
            </a:r>
          </a:p>
          <a:p>
            <a:pPr>
              <a:lnSpc>
                <a:spcPct val="90000"/>
              </a:lnSpc>
              <a:spcBef>
                <a:spcPts val="1200"/>
              </a:spcBef>
            </a:pPr>
            <a:r>
              <a:rPr lang="en-US" spc="-30" dirty="0">
                <a:solidFill>
                  <a:schemeClr val="tx1"/>
                </a:solidFill>
                <a:effectLst>
                  <a:outerShdw blurRad="190500" algn="ctr" rotWithShape="0">
                    <a:prstClr val="black"/>
                  </a:outerShdw>
                </a:effectLst>
              </a:rPr>
              <a:t>100% compliance with contextual </a:t>
            </a:r>
            <a:r>
              <a:rPr lang="en-US" spc="-30" dirty="0" smtClean="0">
                <a:solidFill>
                  <a:schemeClr val="tx1"/>
                </a:solidFill>
                <a:effectLst>
                  <a:outerShdw blurRad="190500" algn="ctr" rotWithShape="0">
                    <a:prstClr val="black"/>
                  </a:outerShdw>
                </a:effectLst>
              </a:rPr>
              <a:t>policy—</a:t>
            </a:r>
            <a:br>
              <a:rPr lang="en-US" spc="-30" dirty="0" smtClean="0">
                <a:solidFill>
                  <a:schemeClr val="tx1"/>
                </a:solidFill>
                <a:effectLst>
                  <a:outerShdw blurRad="190500" algn="ctr" rotWithShape="0">
                    <a:prstClr val="black"/>
                  </a:outerShdw>
                </a:effectLst>
              </a:rPr>
            </a:br>
            <a:r>
              <a:rPr lang="en-US" spc="-30" dirty="0" smtClean="0">
                <a:solidFill>
                  <a:schemeClr val="tx1"/>
                </a:solidFill>
                <a:effectLst>
                  <a:outerShdw blurRad="190500" algn="ctr" rotWithShape="0">
                    <a:prstClr val="black"/>
                  </a:outerShdw>
                </a:effectLst>
              </a:rPr>
              <a:t>doctors</a:t>
            </a:r>
            <a:r>
              <a:rPr lang="en-US" spc="-30" dirty="0">
                <a:solidFill>
                  <a:schemeClr val="tx1"/>
                </a:solidFill>
                <a:effectLst>
                  <a:outerShdw blurRad="190500" algn="ctr" rotWithShape="0">
                    <a:prstClr val="black"/>
                  </a:outerShdw>
                </a:effectLst>
              </a:rPr>
              <a:t>, staff, </a:t>
            </a:r>
            <a:r>
              <a:rPr lang="en-US" spc="-30" dirty="0" smtClean="0">
                <a:solidFill>
                  <a:schemeClr val="tx1"/>
                </a:solidFill>
                <a:effectLst>
                  <a:outerShdw blurRad="190500" algn="ctr" rotWithShape="0">
                    <a:prstClr val="black"/>
                  </a:outerShdw>
                </a:effectLst>
              </a:rPr>
              <a:t>patients</a:t>
            </a:r>
            <a:endParaRPr lang="en-US" spc="-30" dirty="0">
              <a:solidFill>
                <a:schemeClr val="tx1"/>
              </a:solidFill>
              <a:effectLst>
                <a:outerShdw blurRad="190500" algn="ctr" rotWithShape="0">
                  <a:prstClr val="black"/>
                </a:outerShdw>
              </a:effectLst>
            </a:endParaRPr>
          </a:p>
        </p:txBody>
      </p:sp>
    </p:spTree>
    <p:extLst>
      <p:ext uri="{BB962C8B-B14F-4D97-AF65-F5344CB8AC3E}">
        <p14:creationId xmlns:p14="http://schemas.microsoft.com/office/powerpoint/2010/main" val="1114560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 name="Rectangle 287"/>
          <p:cNvSpPr/>
          <p:nvPr/>
        </p:nvSpPr>
        <p:spPr>
          <a:xfrm rot="5400000" flipV="1">
            <a:off x="5678046" y="-4359657"/>
            <a:ext cx="832737" cy="12188828"/>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89" name="Rectangle 288"/>
          <p:cNvSpPr/>
          <p:nvPr/>
        </p:nvSpPr>
        <p:spPr>
          <a:xfrm rot="5400000" flipV="1">
            <a:off x="5613538" y="-3415257"/>
            <a:ext cx="961754" cy="12188828"/>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90" name="Rectangle 289"/>
          <p:cNvSpPr/>
          <p:nvPr/>
        </p:nvSpPr>
        <p:spPr>
          <a:xfrm rot="5400000" flipV="1">
            <a:off x="5660455" y="-2453262"/>
            <a:ext cx="867925" cy="12188828"/>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91" name="Rectangle 290"/>
          <p:cNvSpPr/>
          <p:nvPr/>
        </p:nvSpPr>
        <p:spPr>
          <a:xfrm rot="5400000" flipV="1">
            <a:off x="5326190" y="-1203916"/>
            <a:ext cx="1536458" cy="12188828"/>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92" name="Rectangle 291"/>
          <p:cNvSpPr/>
          <p:nvPr/>
        </p:nvSpPr>
        <p:spPr>
          <a:xfrm rot="5400000" flipV="1">
            <a:off x="5637000" y="68887"/>
            <a:ext cx="914838" cy="12188828"/>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2" name="Title 1"/>
          <p:cNvSpPr>
            <a:spLocks noGrp="1"/>
          </p:cNvSpPr>
          <p:nvPr>
            <p:ph type="title"/>
          </p:nvPr>
        </p:nvSpPr>
        <p:spPr>
          <a:xfrm>
            <a:off x="306190" y="432215"/>
            <a:ext cx="11448832" cy="838200"/>
          </a:xfrm>
        </p:spPr>
        <p:txBody>
          <a:bodyPr/>
          <a:lstStyle/>
          <a:p>
            <a:r>
              <a:rPr lang="en-US" dirty="0" smtClean="0"/>
              <a:t>How We Got Here</a:t>
            </a:r>
            <a:endParaRPr lang="en-US" dirty="0"/>
          </a:p>
        </p:txBody>
      </p:sp>
      <p:sp>
        <p:nvSpPr>
          <p:cNvPr id="107" name="TextBox 106"/>
          <p:cNvSpPr txBox="1"/>
          <p:nvPr/>
        </p:nvSpPr>
        <p:spPr>
          <a:xfrm>
            <a:off x="306190" y="5871569"/>
            <a:ext cx="1085730" cy="523220"/>
          </a:xfrm>
          <a:prstGeom prst="rect">
            <a:avLst/>
          </a:prstGeom>
          <a:noFill/>
        </p:spPr>
        <p:txBody>
          <a:bodyPr wrap="square" rtlCol="0">
            <a:spAutoFit/>
          </a:bodyPr>
          <a:lstStyle/>
          <a:p>
            <a:r>
              <a:rPr lang="en-US" sz="1400" b="1" dirty="0" smtClean="0"/>
              <a:t>End-User </a:t>
            </a:r>
          </a:p>
          <a:p>
            <a:r>
              <a:rPr lang="en-US" sz="1400" b="1" dirty="0" smtClean="0"/>
              <a:t>Devices</a:t>
            </a:r>
            <a:endParaRPr lang="en-US" sz="1400" b="1" dirty="0"/>
          </a:p>
        </p:txBody>
      </p:sp>
      <p:sp>
        <p:nvSpPr>
          <p:cNvPr id="108" name="TextBox 107"/>
          <p:cNvSpPr txBox="1"/>
          <p:nvPr/>
        </p:nvSpPr>
        <p:spPr>
          <a:xfrm>
            <a:off x="306189" y="4587581"/>
            <a:ext cx="1499461" cy="523220"/>
          </a:xfrm>
          <a:prstGeom prst="rect">
            <a:avLst/>
          </a:prstGeom>
          <a:noFill/>
        </p:spPr>
        <p:txBody>
          <a:bodyPr wrap="square" rtlCol="0">
            <a:spAutoFit/>
          </a:bodyPr>
          <a:lstStyle/>
          <a:p>
            <a:r>
              <a:rPr lang="en-US" sz="1400" b="1" dirty="0" smtClean="0"/>
              <a:t>Access </a:t>
            </a:r>
          </a:p>
          <a:p>
            <a:r>
              <a:rPr lang="en-US" sz="1400" b="1" dirty="0" smtClean="0"/>
              <a:t>Infrastructure</a:t>
            </a:r>
            <a:endParaRPr lang="en-US" sz="1400" b="1" dirty="0"/>
          </a:p>
        </p:txBody>
      </p:sp>
      <p:sp>
        <p:nvSpPr>
          <p:cNvPr id="268" name="TextBox 267"/>
          <p:cNvSpPr txBox="1"/>
          <p:nvPr/>
        </p:nvSpPr>
        <p:spPr>
          <a:xfrm>
            <a:off x="306190" y="3403826"/>
            <a:ext cx="2042974" cy="523220"/>
          </a:xfrm>
          <a:prstGeom prst="rect">
            <a:avLst/>
          </a:prstGeom>
          <a:noFill/>
        </p:spPr>
        <p:txBody>
          <a:bodyPr wrap="square" rtlCol="0">
            <a:spAutoFit/>
          </a:bodyPr>
          <a:lstStyle/>
          <a:p>
            <a:r>
              <a:rPr lang="en-US" sz="1400" b="1" dirty="0" smtClean="0"/>
              <a:t>Management </a:t>
            </a:r>
          </a:p>
          <a:p>
            <a:r>
              <a:rPr lang="en-US" sz="1400" b="1" dirty="0" smtClean="0"/>
              <a:t>and Troubleshooting</a:t>
            </a:r>
            <a:endParaRPr lang="en-US" sz="1400" b="1" dirty="0"/>
          </a:p>
        </p:txBody>
      </p:sp>
      <p:sp>
        <p:nvSpPr>
          <p:cNvPr id="326" name="TextBox 325"/>
          <p:cNvSpPr txBox="1"/>
          <p:nvPr/>
        </p:nvSpPr>
        <p:spPr>
          <a:xfrm>
            <a:off x="306190" y="1559980"/>
            <a:ext cx="2042974" cy="446276"/>
          </a:xfrm>
          <a:prstGeom prst="rect">
            <a:avLst/>
          </a:prstGeom>
          <a:noFill/>
        </p:spPr>
        <p:txBody>
          <a:bodyPr wrap="square" rtlCol="0">
            <a:spAutoFit/>
          </a:bodyPr>
          <a:lstStyle/>
          <a:p>
            <a:r>
              <a:rPr lang="en-US" sz="1400" b="1" dirty="0" smtClean="0"/>
              <a:t>Net Mgmt. Personnel </a:t>
            </a:r>
          </a:p>
          <a:p>
            <a:r>
              <a:rPr lang="en-US" sz="900" dirty="0" smtClean="0"/>
              <a:t>(80% of Time Keeping the Lights on)</a:t>
            </a:r>
            <a:endParaRPr lang="en-US" sz="900" dirty="0"/>
          </a:p>
        </p:txBody>
      </p:sp>
      <p:sp>
        <p:nvSpPr>
          <p:cNvPr id="478" name="TextBox 477"/>
          <p:cNvSpPr txBox="1"/>
          <p:nvPr/>
        </p:nvSpPr>
        <p:spPr>
          <a:xfrm>
            <a:off x="306190" y="2401935"/>
            <a:ext cx="2042974" cy="523220"/>
          </a:xfrm>
          <a:prstGeom prst="rect">
            <a:avLst/>
          </a:prstGeom>
          <a:noFill/>
        </p:spPr>
        <p:txBody>
          <a:bodyPr wrap="square" rtlCol="0">
            <a:spAutoFit/>
          </a:bodyPr>
          <a:lstStyle/>
          <a:p>
            <a:r>
              <a:rPr lang="en-US" sz="1400" b="1" dirty="0" smtClean="0"/>
              <a:t>Policy  </a:t>
            </a:r>
          </a:p>
          <a:p>
            <a:r>
              <a:rPr lang="en-US" sz="1400" b="1" dirty="0" smtClean="0"/>
              <a:t>Enforcement</a:t>
            </a:r>
            <a:endParaRPr lang="en-US" sz="1400" b="1" dirty="0"/>
          </a:p>
        </p:txBody>
      </p:sp>
      <p:grpSp>
        <p:nvGrpSpPr>
          <p:cNvPr id="3" name="Group 12"/>
          <p:cNvGrpSpPr/>
          <p:nvPr/>
        </p:nvGrpSpPr>
        <p:grpSpPr>
          <a:xfrm>
            <a:off x="3796863" y="1389731"/>
            <a:ext cx="519248" cy="575044"/>
            <a:chOff x="3796863" y="1346252"/>
            <a:chExt cx="519248" cy="575044"/>
          </a:xfrm>
        </p:grpSpPr>
        <p:pic>
          <p:nvPicPr>
            <p:cNvPr id="328" name="Picture 327" descr="Picture1.p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796863" y="1349427"/>
              <a:ext cx="256104" cy="571869"/>
            </a:xfrm>
            <a:prstGeom prst="rect">
              <a:avLst/>
            </a:prstGeom>
          </p:spPr>
        </p:pic>
        <p:pic>
          <p:nvPicPr>
            <p:cNvPr id="329" name="Picture 328" descr="Picture1.p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060007" y="1346252"/>
              <a:ext cx="256104" cy="571869"/>
            </a:xfrm>
            <a:prstGeom prst="rect">
              <a:avLst/>
            </a:prstGeom>
          </p:spPr>
        </p:pic>
      </p:grpSp>
      <p:grpSp>
        <p:nvGrpSpPr>
          <p:cNvPr id="4" name="Group 10"/>
          <p:cNvGrpSpPr/>
          <p:nvPr/>
        </p:nvGrpSpPr>
        <p:grpSpPr>
          <a:xfrm>
            <a:off x="3270577" y="1389731"/>
            <a:ext cx="938275" cy="779196"/>
            <a:chOff x="3270577" y="1359587"/>
            <a:chExt cx="938275" cy="779196"/>
          </a:xfrm>
        </p:grpSpPr>
        <p:pic>
          <p:nvPicPr>
            <p:cNvPr id="325" name="Picture 324" descr="Picture1.p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270577" y="1359587"/>
              <a:ext cx="256104" cy="571869"/>
            </a:xfrm>
            <a:prstGeom prst="rect">
              <a:avLst/>
            </a:prstGeom>
          </p:spPr>
        </p:pic>
        <p:pic>
          <p:nvPicPr>
            <p:cNvPr id="327" name="Picture 326" descr="Picture1.p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533720" y="1359587"/>
              <a:ext cx="256104" cy="571869"/>
            </a:xfrm>
            <a:prstGeom prst="rect">
              <a:avLst/>
            </a:prstGeom>
          </p:spPr>
        </p:pic>
        <p:sp>
          <p:nvSpPr>
            <p:cNvPr id="452" name="TextBox 451"/>
            <p:cNvSpPr txBox="1"/>
            <p:nvPr/>
          </p:nvSpPr>
          <p:spPr>
            <a:xfrm>
              <a:off x="3390999" y="1900256"/>
              <a:ext cx="817853" cy="238527"/>
            </a:xfrm>
            <a:prstGeom prst="rect">
              <a:avLst/>
            </a:prstGeom>
            <a:noFill/>
          </p:spPr>
          <p:txBody>
            <a:bodyPr wrap="none" rtlCol="0">
              <a:spAutoFit/>
            </a:bodyPr>
            <a:lstStyle/>
            <a:p>
              <a:pPr algn="ctr">
                <a:lnSpc>
                  <a:spcPct val="95000"/>
                </a:lnSpc>
              </a:pPr>
              <a:r>
                <a:rPr lang="en-US" sz="1000" dirty="0" smtClean="0"/>
                <a:t>LAN Team</a:t>
              </a:r>
              <a:endParaRPr lang="en-US" sz="1000" dirty="0"/>
            </a:p>
          </p:txBody>
        </p:sp>
      </p:grpSp>
      <p:pic>
        <p:nvPicPr>
          <p:cNvPr id="455" name="Picture 454" descr="Picture1.p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753509" y="1389731"/>
            <a:ext cx="256104" cy="571869"/>
          </a:xfrm>
          <a:prstGeom prst="rect">
            <a:avLst/>
          </a:prstGeom>
        </p:spPr>
      </p:pic>
      <p:grpSp>
        <p:nvGrpSpPr>
          <p:cNvPr id="6" name="Group 935"/>
          <p:cNvGrpSpPr/>
          <p:nvPr/>
        </p:nvGrpSpPr>
        <p:grpSpPr>
          <a:xfrm>
            <a:off x="6016652" y="1389731"/>
            <a:ext cx="519248" cy="571869"/>
            <a:chOff x="6016652" y="1359587"/>
            <a:chExt cx="519248" cy="571869"/>
          </a:xfrm>
        </p:grpSpPr>
        <p:pic>
          <p:nvPicPr>
            <p:cNvPr id="456" name="Picture 455" descr="Picture1.p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6016652" y="1359587"/>
              <a:ext cx="256104" cy="571869"/>
            </a:xfrm>
            <a:prstGeom prst="rect">
              <a:avLst/>
            </a:prstGeom>
          </p:spPr>
        </p:pic>
        <p:pic>
          <p:nvPicPr>
            <p:cNvPr id="457" name="Picture 456" descr="Picture1.p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6279796" y="1359587"/>
              <a:ext cx="256104" cy="571869"/>
            </a:xfrm>
            <a:prstGeom prst="rect">
              <a:avLst/>
            </a:prstGeom>
          </p:spPr>
        </p:pic>
      </p:grpSp>
      <p:grpSp>
        <p:nvGrpSpPr>
          <p:cNvPr id="7" name="Group 18"/>
          <p:cNvGrpSpPr/>
          <p:nvPr/>
        </p:nvGrpSpPr>
        <p:grpSpPr>
          <a:xfrm>
            <a:off x="5480946" y="1389731"/>
            <a:ext cx="1077539" cy="779196"/>
            <a:chOff x="5480946" y="1359587"/>
            <a:chExt cx="1077539" cy="779196"/>
          </a:xfrm>
        </p:grpSpPr>
        <p:pic>
          <p:nvPicPr>
            <p:cNvPr id="454" name="Picture 453" descr="Picture1.p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490366" y="1359587"/>
              <a:ext cx="256104" cy="571869"/>
            </a:xfrm>
            <a:prstGeom prst="rect">
              <a:avLst/>
            </a:prstGeom>
          </p:spPr>
        </p:pic>
        <p:sp>
          <p:nvSpPr>
            <p:cNvPr id="458" name="TextBox 457"/>
            <p:cNvSpPr txBox="1"/>
            <p:nvPr/>
          </p:nvSpPr>
          <p:spPr>
            <a:xfrm>
              <a:off x="5480946" y="1900256"/>
              <a:ext cx="1077539" cy="238527"/>
            </a:xfrm>
            <a:prstGeom prst="rect">
              <a:avLst/>
            </a:prstGeom>
            <a:noFill/>
          </p:spPr>
          <p:txBody>
            <a:bodyPr wrap="none" rtlCol="0">
              <a:spAutoFit/>
            </a:bodyPr>
            <a:lstStyle/>
            <a:p>
              <a:pPr algn="ctr">
                <a:lnSpc>
                  <a:spcPct val="95000"/>
                </a:lnSpc>
              </a:pPr>
              <a:r>
                <a:rPr lang="en-US" sz="1000" dirty="0" smtClean="0"/>
                <a:t>Wireless Team</a:t>
              </a:r>
              <a:endParaRPr lang="en-US" sz="1000" dirty="0"/>
            </a:p>
          </p:txBody>
        </p:sp>
      </p:grpSp>
      <p:grpSp>
        <p:nvGrpSpPr>
          <p:cNvPr id="8" name="Group 937"/>
          <p:cNvGrpSpPr/>
          <p:nvPr/>
        </p:nvGrpSpPr>
        <p:grpSpPr>
          <a:xfrm>
            <a:off x="8083275" y="1389731"/>
            <a:ext cx="519249" cy="571869"/>
            <a:chOff x="8083275" y="1359587"/>
            <a:chExt cx="519249" cy="571869"/>
          </a:xfrm>
        </p:grpSpPr>
        <p:pic>
          <p:nvPicPr>
            <p:cNvPr id="461" name="Picture 460" descr="Picture1.png"/>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8083275" y="1359587"/>
              <a:ext cx="256105" cy="571869"/>
            </a:xfrm>
            <a:prstGeom prst="rect">
              <a:avLst/>
            </a:prstGeom>
          </p:spPr>
        </p:pic>
        <p:pic>
          <p:nvPicPr>
            <p:cNvPr id="462" name="Picture 461" descr="Picture1.png"/>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8346419" y="1359587"/>
              <a:ext cx="256105" cy="571869"/>
            </a:xfrm>
            <a:prstGeom prst="rect">
              <a:avLst/>
            </a:prstGeom>
          </p:spPr>
        </p:pic>
      </p:grpSp>
      <p:grpSp>
        <p:nvGrpSpPr>
          <p:cNvPr id="9" name="Group 938"/>
          <p:cNvGrpSpPr/>
          <p:nvPr/>
        </p:nvGrpSpPr>
        <p:grpSpPr>
          <a:xfrm>
            <a:off x="8609562" y="1389731"/>
            <a:ext cx="512396" cy="571869"/>
            <a:chOff x="8609562" y="1359587"/>
            <a:chExt cx="512396" cy="571869"/>
          </a:xfrm>
        </p:grpSpPr>
        <p:pic>
          <p:nvPicPr>
            <p:cNvPr id="463" name="Picture 462" descr="Picture1.png"/>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8609562" y="1359587"/>
              <a:ext cx="256105" cy="571869"/>
            </a:xfrm>
            <a:prstGeom prst="rect">
              <a:avLst/>
            </a:prstGeom>
          </p:spPr>
        </p:pic>
        <p:pic>
          <p:nvPicPr>
            <p:cNvPr id="615" name="Picture 614" descr="Picture1.png"/>
            <p:cNvPicPr>
              <a:picLocks noChangeAspect="1"/>
            </p:cNvPicPr>
            <p:nvPr/>
          </p:nvPicPr>
          <p:blipFill>
            <a:blip r:embed="rId4" cstate="print">
              <a:duotone>
                <a:prstClr val="black"/>
                <a:schemeClr val="accent5">
                  <a:tint val="45000"/>
                  <a:satMod val="400000"/>
                </a:schemeClr>
              </a:duotone>
              <a:extLst>
                <a:ext uri="{BEBA8EAE-BF5A-486C-A8C5-ECC9F3942E4B}">
                  <a14:imgProps xmlns:a14="http://schemas.microsoft.com/office/drawing/2010/main">
                    <a14:imgLayer r:embed="rId5">
                      <a14:imgEffect>
                        <a14:colorTemperature colorTemp="5300"/>
                      </a14:imgEffect>
                    </a14:imgLayer>
                  </a14:imgProps>
                </a:ext>
                <a:ext uri="{28A0092B-C50C-407E-A947-70E740481C1C}">
                  <a14:useLocalDpi xmlns:a14="http://schemas.microsoft.com/office/drawing/2010/main"/>
                </a:ext>
              </a:extLst>
            </a:blip>
            <a:srcRect/>
            <a:stretch>
              <a:fillRect/>
            </a:stretch>
          </p:blipFill>
          <p:spPr>
            <a:xfrm>
              <a:off x="8865853" y="1359587"/>
              <a:ext cx="256105" cy="571869"/>
            </a:xfrm>
            <a:prstGeom prst="rect">
              <a:avLst/>
            </a:prstGeom>
          </p:spPr>
        </p:pic>
      </p:grpSp>
      <p:grpSp>
        <p:nvGrpSpPr>
          <p:cNvPr id="10" name="Group 936"/>
          <p:cNvGrpSpPr/>
          <p:nvPr/>
        </p:nvGrpSpPr>
        <p:grpSpPr>
          <a:xfrm>
            <a:off x="7820132" y="1389731"/>
            <a:ext cx="1158113" cy="779196"/>
            <a:chOff x="7820132" y="1359587"/>
            <a:chExt cx="1158113" cy="779196"/>
          </a:xfrm>
        </p:grpSpPr>
        <p:pic>
          <p:nvPicPr>
            <p:cNvPr id="460" name="Picture 459" descr="Picture1.png"/>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7820132" y="1359587"/>
              <a:ext cx="256105" cy="571869"/>
            </a:xfrm>
            <a:prstGeom prst="rect">
              <a:avLst/>
            </a:prstGeom>
          </p:spPr>
        </p:pic>
        <p:sp>
          <p:nvSpPr>
            <p:cNvPr id="464" name="TextBox 463"/>
            <p:cNvSpPr txBox="1"/>
            <p:nvPr/>
          </p:nvSpPr>
          <p:spPr>
            <a:xfrm>
              <a:off x="7969636" y="1900256"/>
              <a:ext cx="1008609" cy="238527"/>
            </a:xfrm>
            <a:prstGeom prst="rect">
              <a:avLst/>
            </a:prstGeom>
            <a:noFill/>
          </p:spPr>
          <p:txBody>
            <a:bodyPr wrap="none" rtlCol="0">
              <a:spAutoFit/>
            </a:bodyPr>
            <a:lstStyle/>
            <a:p>
              <a:pPr algn="ctr">
                <a:lnSpc>
                  <a:spcPct val="95000"/>
                </a:lnSpc>
              </a:pPr>
              <a:r>
                <a:rPr lang="en-US" sz="1000" dirty="0" smtClean="0"/>
                <a:t>Security Team</a:t>
              </a:r>
              <a:endParaRPr lang="en-US" sz="1000" dirty="0"/>
            </a:p>
          </p:txBody>
        </p:sp>
      </p:grpSp>
      <p:grpSp>
        <p:nvGrpSpPr>
          <p:cNvPr id="11" name="Group 14"/>
          <p:cNvGrpSpPr/>
          <p:nvPr/>
        </p:nvGrpSpPr>
        <p:grpSpPr>
          <a:xfrm>
            <a:off x="2220010" y="2352490"/>
            <a:ext cx="1043876" cy="854195"/>
            <a:chOff x="2220010" y="1276945"/>
            <a:chExt cx="1043876" cy="854195"/>
          </a:xfrm>
        </p:grpSpPr>
        <p:grpSp>
          <p:nvGrpSpPr>
            <p:cNvPr id="12" name="Group 8"/>
            <p:cNvGrpSpPr/>
            <p:nvPr/>
          </p:nvGrpSpPr>
          <p:grpSpPr>
            <a:xfrm>
              <a:off x="2220010" y="1276945"/>
              <a:ext cx="1043876" cy="854195"/>
              <a:chOff x="-1558170" y="804673"/>
              <a:chExt cx="1043876" cy="854195"/>
            </a:xfrm>
          </p:grpSpPr>
          <p:sp>
            <p:nvSpPr>
              <p:cNvPr id="449" name="Oval 448"/>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5" name="TextBox 4"/>
              <p:cNvSpPr txBox="1"/>
              <p:nvPr/>
            </p:nvSpPr>
            <p:spPr>
              <a:xfrm>
                <a:off x="-1558170" y="1304925"/>
                <a:ext cx="1043876" cy="353943"/>
              </a:xfrm>
              <a:prstGeom prst="rect">
                <a:avLst/>
              </a:prstGeom>
              <a:noFill/>
            </p:spPr>
            <p:txBody>
              <a:bodyPr wrap="none" rtlCol="0">
                <a:spAutoFit/>
              </a:bodyPr>
              <a:lstStyle/>
              <a:p>
                <a:pPr algn="ctr">
                  <a:lnSpc>
                    <a:spcPct val="85000"/>
                  </a:lnSpc>
                </a:pPr>
                <a:r>
                  <a:rPr lang="en-US" sz="1000" dirty="0" smtClean="0"/>
                  <a:t>Access Control</a:t>
                </a:r>
                <a:br>
                  <a:rPr lang="en-US" sz="1000" dirty="0" smtClean="0"/>
                </a:br>
                <a:r>
                  <a:rPr lang="en-US" sz="1000" dirty="0" smtClean="0"/>
                  <a:t>Server</a:t>
                </a:r>
                <a:endParaRPr lang="en-US" sz="1000" dirty="0"/>
              </a:p>
            </p:txBody>
          </p:sp>
        </p:grpSp>
        <p:grpSp>
          <p:nvGrpSpPr>
            <p:cNvPr id="13" name="Group 63"/>
            <p:cNvGrpSpPr/>
            <p:nvPr/>
          </p:nvGrpSpPr>
          <p:grpSpPr>
            <a:xfrm>
              <a:off x="2605371" y="1348289"/>
              <a:ext cx="269505" cy="377820"/>
              <a:chOff x="543004" y="6860135"/>
              <a:chExt cx="382845" cy="548004"/>
            </a:xfrm>
            <a:solidFill>
              <a:srgbClr val="FFFFFF"/>
            </a:solidFill>
            <a:effectLst/>
          </p:grpSpPr>
          <p:sp>
            <p:nvSpPr>
              <p:cNvPr id="335"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36"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89"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0"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1"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2"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3"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4"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5"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6"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7"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8"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9"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0"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1"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2"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3"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7"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9"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0"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1"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3"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9"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21"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14" name="Group 13"/>
          <p:cNvGrpSpPr/>
          <p:nvPr/>
        </p:nvGrpSpPr>
        <p:grpSpPr>
          <a:xfrm>
            <a:off x="4406694" y="2352490"/>
            <a:ext cx="896399" cy="740684"/>
            <a:chOff x="4262759" y="1276945"/>
            <a:chExt cx="896399" cy="740684"/>
          </a:xfrm>
        </p:grpSpPr>
        <p:grpSp>
          <p:nvGrpSpPr>
            <p:cNvPr id="15" name="Group 637"/>
            <p:cNvGrpSpPr/>
            <p:nvPr/>
          </p:nvGrpSpPr>
          <p:grpSpPr>
            <a:xfrm>
              <a:off x="4262759" y="1276945"/>
              <a:ext cx="896399" cy="740684"/>
              <a:chOff x="-1484429" y="804673"/>
              <a:chExt cx="896399" cy="740684"/>
            </a:xfrm>
          </p:grpSpPr>
          <p:sp>
            <p:nvSpPr>
              <p:cNvPr id="639" name="Oval 638"/>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640" name="TextBox 639"/>
              <p:cNvSpPr txBox="1"/>
              <p:nvPr/>
            </p:nvSpPr>
            <p:spPr>
              <a:xfrm>
                <a:off x="-1484429" y="1306830"/>
                <a:ext cx="896399" cy="238527"/>
              </a:xfrm>
              <a:prstGeom prst="rect">
                <a:avLst/>
              </a:prstGeom>
              <a:noFill/>
            </p:spPr>
            <p:txBody>
              <a:bodyPr wrap="none" rtlCol="0">
                <a:spAutoFit/>
              </a:bodyPr>
              <a:lstStyle/>
              <a:p>
                <a:pPr algn="ctr">
                  <a:lnSpc>
                    <a:spcPct val="95000"/>
                  </a:lnSpc>
                </a:pPr>
                <a:r>
                  <a:rPr lang="en-US" sz="1000" dirty="0" smtClean="0"/>
                  <a:t>NAC Profiler</a:t>
                </a:r>
                <a:endParaRPr lang="en-US" sz="1000" dirty="0"/>
              </a:p>
            </p:txBody>
          </p:sp>
        </p:grpSp>
        <p:grpSp>
          <p:nvGrpSpPr>
            <p:cNvPr id="16" name="Group 63"/>
            <p:cNvGrpSpPr/>
            <p:nvPr/>
          </p:nvGrpSpPr>
          <p:grpSpPr>
            <a:xfrm>
              <a:off x="4574379" y="1348289"/>
              <a:ext cx="269505" cy="377820"/>
              <a:chOff x="543004" y="6860135"/>
              <a:chExt cx="382845" cy="548004"/>
            </a:xfrm>
            <a:solidFill>
              <a:srgbClr val="FFFFFF"/>
            </a:solidFill>
            <a:effectLst/>
          </p:grpSpPr>
          <p:sp>
            <p:nvSpPr>
              <p:cNvPr id="642"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3"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4"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5"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6"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7"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8"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9"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0"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1"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2"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3"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4"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5"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6"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7"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8"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9"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0"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1"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2"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3"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4"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5"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17" name="Group 682"/>
          <p:cNvGrpSpPr/>
          <p:nvPr/>
        </p:nvGrpSpPr>
        <p:grpSpPr>
          <a:xfrm>
            <a:off x="6765993" y="2352490"/>
            <a:ext cx="936474" cy="740684"/>
            <a:chOff x="4242723" y="1276945"/>
            <a:chExt cx="936474" cy="740684"/>
          </a:xfrm>
        </p:grpSpPr>
        <p:grpSp>
          <p:nvGrpSpPr>
            <p:cNvPr id="18" name="Group 683"/>
            <p:cNvGrpSpPr/>
            <p:nvPr/>
          </p:nvGrpSpPr>
          <p:grpSpPr>
            <a:xfrm>
              <a:off x="4242723" y="1276945"/>
              <a:ext cx="936474" cy="740684"/>
              <a:chOff x="-1504465" y="804673"/>
              <a:chExt cx="936474" cy="740684"/>
            </a:xfrm>
          </p:grpSpPr>
          <p:sp>
            <p:nvSpPr>
              <p:cNvPr id="710" name="Oval 709"/>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711" name="TextBox 710"/>
              <p:cNvSpPr txBox="1"/>
              <p:nvPr/>
            </p:nvSpPr>
            <p:spPr>
              <a:xfrm>
                <a:off x="-1504465" y="1306830"/>
                <a:ext cx="936474" cy="238527"/>
              </a:xfrm>
              <a:prstGeom prst="rect">
                <a:avLst/>
              </a:prstGeom>
              <a:noFill/>
            </p:spPr>
            <p:txBody>
              <a:bodyPr wrap="none" rtlCol="0">
                <a:spAutoFit/>
              </a:bodyPr>
              <a:lstStyle/>
              <a:p>
                <a:pPr algn="ctr">
                  <a:lnSpc>
                    <a:spcPct val="95000"/>
                  </a:lnSpc>
                </a:pPr>
                <a:r>
                  <a:rPr lang="en-US" sz="1000" dirty="0" smtClean="0"/>
                  <a:t>Guest Server</a:t>
                </a:r>
                <a:endParaRPr lang="en-US" sz="1000" dirty="0"/>
              </a:p>
            </p:txBody>
          </p:sp>
        </p:grpSp>
        <p:grpSp>
          <p:nvGrpSpPr>
            <p:cNvPr id="19" name="Group 63"/>
            <p:cNvGrpSpPr/>
            <p:nvPr/>
          </p:nvGrpSpPr>
          <p:grpSpPr>
            <a:xfrm>
              <a:off x="4574379" y="1348289"/>
              <a:ext cx="269505" cy="377820"/>
              <a:chOff x="543004" y="6860135"/>
              <a:chExt cx="382845" cy="548004"/>
            </a:xfrm>
            <a:solidFill>
              <a:srgbClr val="FFFFFF"/>
            </a:solidFill>
            <a:effectLst/>
          </p:grpSpPr>
          <p:sp>
            <p:nvSpPr>
              <p:cNvPr id="686"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7"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8"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9"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0"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1"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2"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3"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4"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5"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6"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7"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8"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9"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0"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1"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2"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3"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4"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5"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6"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7"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8"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9"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20" name="Group 51"/>
          <p:cNvGrpSpPr/>
          <p:nvPr/>
        </p:nvGrpSpPr>
        <p:grpSpPr>
          <a:xfrm>
            <a:off x="2329816" y="3334559"/>
            <a:ext cx="824265" cy="754878"/>
            <a:chOff x="9481389" y="2759235"/>
            <a:chExt cx="824265" cy="754878"/>
          </a:xfrm>
        </p:grpSpPr>
        <p:grpSp>
          <p:nvGrpSpPr>
            <p:cNvPr id="21" name="Group 24"/>
            <p:cNvGrpSpPr/>
            <p:nvPr/>
          </p:nvGrpSpPr>
          <p:grpSpPr>
            <a:xfrm>
              <a:off x="9481389" y="2759235"/>
              <a:ext cx="824265" cy="754878"/>
              <a:chOff x="9481389" y="2759235"/>
              <a:chExt cx="824265" cy="754878"/>
            </a:xfrm>
          </p:grpSpPr>
          <p:sp>
            <p:nvSpPr>
              <p:cNvPr id="756" name="Oval 755"/>
              <p:cNvSpPr/>
              <p:nvPr/>
            </p:nvSpPr>
            <p:spPr>
              <a:xfrm>
                <a:off x="9634283"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57" name="TextBox 756"/>
              <p:cNvSpPr txBox="1"/>
              <p:nvPr/>
            </p:nvSpPr>
            <p:spPr>
              <a:xfrm>
                <a:off x="9481389" y="3275586"/>
                <a:ext cx="824265" cy="238527"/>
              </a:xfrm>
              <a:prstGeom prst="rect">
                <a:avLst/>
              </a:prstGeom>
              <a:noFill/>
            </p:spPr>
            <p:txBody>
              <a:bodyPr wrap="none" rtlCol="0">
                <a:spAutoFit/>
              </a:bodyPr>
              <a:lstStyle/>
              <a:p>
                <a:pPr algn="ctr">
                  <a:lnSpc>
                    <a:spcPct val="95000"/>
                  </a:lnSpc>
                </a:pPr>
                <a:r>
                  <a:rPr lang="en-US" sz="1000" dirty="0" smtClean="0"/>
                  <a:t>LAN Mgmt.</a:t>
                </a:r>
                <a:endParaRPr lang="en-US" sz="1000" dirty="0"/>
              </a:p>
            </p:txBody>
          </p:sp>
        </p:grpSp>
        <p:grpSp>
          <p:nvGrpSpPr>
            <p:cNvPr id="22" name="Group 17"/>
            <p:cNvGrpSpPr/>
            <p:nvPr/>
          </p:nvGrpSpPr>
          <p:grpSpPr>
            <a:xfrm>
              <a:off x="9746748" y="2875293"/>
              <a:ext cx="308531" cy="298100"/>
              <a:chOff x="9746748" y="2875293"/>
              <a:chExt cx="308531" cy="298100"/>
            </a:xfrm>
          </p:grpSpPr>
          <p:sp>
            <p:nvSpPr>
              <p:cNvPr id="764" name="Freeform 18"/>
              <p:cNvSpPr>
                <a:spLocks noEditPoints="1"/>
              </p:cNvSpPr>
              <p:nvPr/>
            </p:nvSpPr>
            <p:spPr bwMode="auto">
              <a:xfrm>
                <a:off x="9902918"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62" name="Freeform 6"/>
              <p:cNvSpPr>
                <a:spLocks noEditPoints="1"/>
              </p:cNvSpPr>
              <p:nvPr/>
            </p:nvSpPr>
            <p:spPr bwMode="auto">
              <a:xfrm>
                <a:off x="9746748"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23" name="Group 49"/>
          <p:cNvGrpSpPr/>
          <p:nvPr/>
        </p:nvGrpSpPr>
        <p:grpSpPr>
          <a:xfrm>
            <a:off x="4320933" y="3304937"/>
            <a:ext cx="1067921" cy="754878"/>
            <a:chOff x="10302838" y="2759235"/>
            <a:chExt cx="1067921" cy="754878"/>
          </a:xfrm>
        </p:grpSpPr>
        <p:grpSp>
          <p:nvGrpSpPr>
            <p:cNvPr id="24" name="Group 23"/>
            <p:cNvGrpSpPr/>
            <p:nvPr/>
          </p:nvGrpSpPr>
          <p:grpSpPr>
            <a:xfrm>
              <a:off x="10302838" y="2759235"/>
              <a:ext cx="1067921" cy="754878"/>
              <a:chOff x="10302838" y="2759235"/>
              <a:chExt cx="1067921" cy="754878"/>
            </a:xfrm>
          </p:grpSpPr>
          <p:sp>
            <p:nvSpPr>
              <p:cNvPr id="770" name="Oval 769"/>
              <p:cNvSpPr/>
              <p:nvPr/>
            </p:nvSpPr>
            <p:spPr>
              <a:xfrm>
                <a:off x="10577559"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71" name="TextBox 770"/>
              <p:cNvSpPr txBox="1"/>
              <p:nvPr/>
            </p:nvSpPr>
            <p:spPr>
              <a:xfrm>
                <a:off x="10302838" y="3275586"/>
                <a:ext cx="1067921" cy="238527"/>
              </a:xfrm>
              <a:prstGeom prst="rect">
                <a:avLst/>
              </a:prstGeom>
              <a:noFill/>
            </p:spPr>
            <p:txBody>
              <a:bodyPr wrap="none" rtlCol="0">
                <a:spAutoFit/>
              </a:bodyPr>
              <a:lstStyle/>
              <a:p>
                <a:pPr algn="ctr">
                  <a:lnSpc>
                    <a:spcPct val="95000"/>
                  </a:lnSpc>
                </a:pPr>
                <a:r>
                  <a:rPr lang="en-US" sz="1000" dirty="0" smtClean="0"/>
                  <a:t>Wireless Mgmt.</a:t>
                </a:r>
                <a:endParaRPr lang="en-US" sz="1000" dirty="0"/>
              </a:p>
            </p:txBody>
          </p:sp>
        </p:grpSp>
        <p:grpSp>
          <p:nvGrpSpPr>
            <p:cNvPr id="25" name="Group 766"/>
            <p:cNvGrpSpPr/>
            <p:nvPr/>
          </p:nvGrpSpPr>
          <p:grpSpPr>
            <a:xfrm>
              <a:off x="10690024" y="2875293"/>
              <a:ext cx="308531" cy="298100"/>
              <a:chOff x="9746748" y="2875293"/>
              <a:chExt cx="308531" cy="298100"/>
            </a:xfrm>
          </p:grpSpPr>
          <p:sp>
            <p:nvSpPr>
              <p:cNvPr id="768" name="Freeform 18"/>
              <p:cNvSpPr>
                <a:spLocks noEditPoints="1"/>
              </p:cNvSpPr>
              <p:nvPr/>
            </p:nvSpPr>
            <p:spPr bwMode="auto">
              <a:xfrm>
                <a:off x="9902918"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69" name="Freeform 6"/>
              <p:cNvSpPr>
                <a:spLocks noEditPoints="1"/>
              </p:cNvSpPr>
              <p:nvPr/>
            </p:nvSpPr>
            <p:spPr bwMode="auto">
              <a:xfrm>
                <a:off x="9746748"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26" name="Group 48"/>
          <p:cNvGrpSpPr/>
          <p:nvPr/>
        </p:nvGrpSpPr>
        <p:grpSpPr>
          <a:xfrm>
            <a:off x="6741147" y="3304414"/>
            <a:ext cx="986167" cy="754878"/>
            <a:chOff x="11431371" y="2759235"/>
            <a:chExt cx="986167" cy="754878"/>
          </a:xfrm>
        </p:grpSpPr>
        <p:grpSp>
          <p:nvGrpSpPr>
            <p:cNvPr id="27" name="Group 22"/>
            <p:cNvGrpSpPr/>
            <p:nvPr/>
          </p:nvGrpSpPr>
          <p:grpSpPr>
            <a:xfrm>
              <a:off x="11431371" y="2759235"/>
              <a:ext cx="986167" cy="754878"/>
              <a:chOff x="11431371" y="2759235"/>
              <a:chExt cx="986167" cy="754878"/>
            </a:xfrm>
          </p:grpSpPr>
          <p:sp>
            <p:nvSpPr>
              <p:cNvPr id="777" name="Oval 776"/>
              <p:cNvSpPr/>
              <p:nvPr/>
            </p:nvSpPr>
            <p:spPr>
              <a:xfrm>
                <a:off x="11665214"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78" name="TextBox 777"/>
              <p:cNvSpPr txBox="1"/>
              <p:nvPr/>
            </p:nvSpPr>
            <p:spPr>
              <a:xfrm>
                <a:off x="11431371" y="3275586"/>
                <a:ext cx="986167" cy="238527"/>
              </a:xfrm>
              <a:prstGeom prst="rect">
                <a:avLst/>
              </a:prstGeom>
              <a:noFill/>
            </p:spPr>
            <p:txBody>
              <a:bodyPr wrap="none" rtlCol="0">
                <a:spAutoFit/>
              </a:bodyPr>
              <a:lstStyle/>
              <a:p>
                <a:pPr algn="ctr">
                  <a:lnSpc>
                    <a:spcPct val="95000"/>
                  </a:lnSpc>
                </a:pPr>
                <a:r>
                  <a:rPr lang="en-US" sz="1000" dirty="0" smtClean="0"/>
                  <a:t>Identity Mgmt.</a:t>
                </a:r>
                <a:endParaRPr lang="en-US" sz="1000" dirty="0"/>
              </a:p>
            </p:txBody>
          </p:sp>
        </p:grpSp>
        <p:sp>
          <p:nvSpPr>
            <p:cNvPr id="775" name="Freeform 18"/>
            <p:cNvSpPr>
              <a:spLocks noEditPoints="1"/>
            </p:cNvSpPr>
            <p:nvPr/>
          </p:nvSpPr>
          <p:spPr bwMode="auto">
            <a:xfrm>
              <a:off x="11933849"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76" name="Freeform 6"/>
            <p:cNvSpPr>
              <a:spLocks noEditPoints="1"/>
            </p:cNvSpPr>
            <p:nvPr/>
          </p:nvSpPr>
          <p:spPr bwMode="auto">
            <a:xfrm>
              <a:off x="11777679"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nvGrpSpPr>
          <p:cNvPr id="28" name="Group 19"/>
          <p:cNvGrpSpPr/>
          <p:nvPr/>
        </p:nvGrpSpPr>
        <p:grpSpPr>
          <a:xfrm>
            <a:off x="1752582" y="4170811"/>
            <a:ext cx="1008609" cy="754878"/>
            <a:chOff x="-900183" y="4087521"/>
            <a:chExt cx="1008609" cy="754878"/>
          </a:xfrm>
        </p:grpSpPr>
        <p:grpSp>
          <p:nvGrpSpPr>
            <p:cNvPr id="29" name="Group 779"/>
            <p:cNvGrpSpPr/>
            <p:nvPr/>
          </p:nvGrpSpPr>
          <p:grpSpPr>
            <a:xfrm>
              <a:off x="-900183" y="4087521"/>
              <a:ext cx="1008609" cy="754878"/>
              <a:chOff x="-1540528" y="804673"/>
              <a:chExt cx="1008609" cy="754878"/>
            </a:xfrm>
          </p:grpSpPr>
          <p:sp>
            <p:nvSpPr>
              <p:cNvPr id="784" name="Oval 783"/>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785" name="TextBox 784"/>
              <p:cNvSpPr txBox="1"/>
              <p:nvPr/>
            </p:nvSpPr>
            <p:spPr>
              <a:xfrm>
                <a:off x="-1540528" y="1321024"/>
                <a:ext cx="1008609" cy="238527"/>
              </a:xfrm>
              <a:prstGeom prst="rect">
                <a:avLst/>
              </a:prstGeom>
              <a:noFill/>
            </p:spPr>
            <p:txBody>
              <a:bodyPr wrap="none" rtlCol="0">
                <a:spAutoFit/>
              </a:bodyPr>
              <a:lstStyle/>
              <a:p>
                <a:pPr algn="ctr">
                  <a:lnSpc>
                    <a:spcPct val="95000"/>
                  </a:lnSpc>
                </a:pPr>
                <a:r>
                  <a:rPr lang="en-US" sz="1000" dirty="0" smtClean="0"/>
                  <a:t>Access Switch</a:t>
                </a:r>
                <a:endParaRPr lang="en-US" sz="1000" dirty="0"/>
              </a:p>
            </p:txBody>
          </p:sp>
        </p:grpSp>
        <p:pic>
          <p:nvPicPr>
            <p:cNvPr id="790" name="Picture 789" descr="whiteparts.ai"/>
            <p:cNvPicPr>
              <a:picLocks noChangeAspect="1"/>
            </p:cNvPicPr>
            <p:nvPr/>
          </p:nvPicPr>
          <p:blipFill>
            <a:blip r:embed="rId6" cstate="print">
              <a:biLevel thresh="50000"/>
              <a:extLst>
                <a:ext uri="{28A0092B-C50C-407E-A947-70E740481C1C}">
                  <a14:useLocalDpi xmlns:a14="http://schemas.microsoft.com/office/drawing/2010/main"/>
                </a:ext>
              </a:extLst>
            </a:blip>
            <a:srcRect/>
            <a:stretch>
              <a:fillRect/>
            </a:stretch>
          </p:blipFill>
          <p:spPr>
            <a:xfrm>
              <a:off x="-606492" y="4183960"/>
              <a:ext cx="404266" cy="346474"/>
            </a:xfrm>
            <a:prstGeom prst="rect">
              <a:avLst/>
            </a:prstGeom>
          </p:spPr>
        </p:pic>
      </p:grpSp>
      <p:grpSp>
        <p:nvGrpSpPr>
          <p:cNvPr id="30" name="Group 790"/>
          <p:cNvGrpSpPr/>
          <p:nvPr/>
        </p:nvGrpSpPr>
        <p:grpSpPr>
          <a:xfrm>
            <a:off x="2727272" y="4170811"/>
            <a:ext cx="1008609" cy="754878"/>
            <a:chOff x="-900183" y="4087521"/>
            <a:chExt cx="1008609" cy="754878"/>
          </a:xfrm>
        </p:grpSpPr>
        <p:grpSp>
          <p:nvGrpSpPr>
            <p:cNvPr id="31" name="Group 791"/>
            <p:cNvGrpSpPr/>
            <p:nvPr/>
          </p:nvGrpSpPr>
          <p:grpSpPr>
            <a:xfrm>
              <a:off x="-900183" y="4087521"/>
              <a:ext cx="1008609" cy="754878"/>
              <a:chOff x="-1540528" y="804673"/>
              <a:chExt cx="1008609" cy="754878"/>
            </a:xfrm>
          </p:grpSpPr>
          <p:sp>
            <p:nvSpPr>
              <p:cNvPr id="794" name="Oval 793"/>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795" name="TextBox 794"/>
              <p:cNvSpPr txBox="1"/>
              <p:nvPr/>
            </p:nvSpPr>
            <p:spPr>
              <a:xfrm>
                <a:off x="-1540528" y="1321024"/>
                <a:ext cx="1008609" cy="238527"/>
              </a:xfrm>
              <a:prstGeom prst="rect">
                <a:avLst/>
              </a:prstGeom>
              <a:noFill/>
            </p:spPr>
            <p:txBody>
              <a:bodyPr wrap="none" rtlCol="0">
                <a:spAutoFit/>
              </a:bodyPr>
              <a:lstStyle/>
              <a:p>
                <a:pPr algn="ctr">
                  <a:lnSpc>
                    <a:spcPct val="95000"/>
                  </a:lnSpc>
                </a:pPr>
                <a:r>
                  <a:rPr lang="en-US" sz="1000" dirty="0" smtClean="0"/>
                  <a:t>Access Switch</a:t>
                </a:r>
                <a:endParaRPr lang="en-US" sz="1000" dirty="0"/>
              </a:p>
            </p:txBody>
          </p:sp>
        </p:grpSp>
        <p:pic>
          <p:nvPicPr>
            <p:cNvPr id="793" name="Picture 792" descr="whiteparts.ai"/>
            <p:cNvPicPr>
              <a:picLocks noChangeAspect="1"/>
            </p:cNvPicPr>
            <p:nvPr/>
          </p:nvPicPr>
          <p:blipFill>
            <a:blip r:embed="rId6" cstate="print">
              <a:biLevel thresh="50000"/>
              <a:extLst>
                <a:ext uri="{28A0092B-C50C-407E-A947-70E740481C1C}">
                  <a14:useLocalDpi xmlns:a14="http://schemas.microsoft.com/office/drawing/2010/main"/>
                </a:ext>
              </a:extLst>
            </a:blip>
            <a:srcRect/>
            <a:stretch>
              <a:fillRect/>
            </a:stretch>
          </p:blipFill>
          <p:spPr>
            <a:xfrm>
              <a:off x="-606492" y="4183960"/>
              <a:ext cx="404266" cy="346474"/>
            </a:xfrm>
            <a:prstGeom prst="rect">
              <a:avLst/>
            </a:prstGeom>
          </p:spPr>
        </p:pic>
      </p:grpSp>
      <p:grpSp>
        <p:nvGrpSpPr>
          <p:cNvPr id="736" name="Group 20"/>
          <p:cNvGrpSpPr/>
          <p:nvPr/>
        </p:nvGrpSpPr>
        <p:grpSpPr>
          <a:xfrm>
            <a:off x="4221547" y="4170811"/>
            <a:ext cx="1266693" cy="754878"/>
            <a:chOff x="5461067" y="3906651"/>
            <a:chExt cx="1266693" cy="754878"/>
          </a:xfrm>
        </p:grpSpPr>
        <p:grpSp>
          <p:nvGrpSpPr>
            <p:cNvPr id="737" name="Group 796"/>
            <p:cNvGrpSpPr/>
            <p:nvPr/>
          </p:nvGrpSpPr>
          <p:grpSpPr>
            <a:xfrm>
              <a:off x="5461067" y="3906651"/>
              <a:ext cx="1266693" cy="754878"/>
              <a:chOff x="-1669569" y="804673"/>
              <a:chExt cx="1266693" cy="754878"/>
            </a:xfrm>
          </p:grpSpPr>
          <p:sp>
            <p:nvSpPr>
              <p:cNvPr id="799" name="Oval 798"/>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00" name="TextBox 799"/>
              <p:cNvSpPr txBox="1"/>
              <p:nvPr/>
            </p:nvSpPr>
            <p:spPr>
              <a:xfrm>
                <a:off x="-1669569" y="1321024"/>
                <a:ext cx="1266693" cy="238527"/>
              </a:xfrm>
              <a:prstGeom prst="rect">
                <a:avLst/>
              </a:prstGeom>
              <a:noFill/>
            </p:spPr>
            <p:txBody>
              <a:bodyPr wrap="none" rtlCol="0">
                <a:spAutoFit/>
              </a:bodyPr>
              <a:lstStyle/>
              <a:p>
                <a:pPr algn="ctr">
                  <a:lnSpc>
                    <a:spcPct val="95000"/>
                  </a:lnSpc>
                </a:pPr>
                <a:r>
                  <a:rPr lang="en-US" sz="1000" dirty="0" smtClean="0"/>
                  <a:t>Wireless Controller</a:t>
                </a:r>
                <a:endParaRPr lang="en-US" sz="1000" dirty="0"/>
              </a:p>
            </p:txBody>
          </p:sp>
        </p:grpSp>
        <p:pic>
          <p:nvPicPr>
            <p:cNvPr id="812" name="Picture 811" descr="whiteparts.ai"/>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5884408" y="4038688"/>
              <a:ext cx="420012" cy="254834"/>
            </a:xfrm>
            <a:prstGeom prst="rect">
              <a:avLst/>
            </a:prstGeom>
          </p:spPr>
        </p:pic>
      </p:grpSp>
      <p:grpSp>
        <p:nvGrpSpPr>
          <p:cNvPr id="738" name="Group 21"/>
          <p:cNvGrpSpPr/>
          <p:nvPr/>
        </p:nvGrpSpPr>
        <p:grpSpPr>
          <a:xfrm>
            <a:off x="4393870" y="4922651"/>
            <a:ext cx="922047" cy="754878"/>
            <a:chOff x="5633393" y="4739771"/>
            <a:chExt cx="922047" cy="754878"/>
          </a:xfrm>
        </p:grpSpPr>
        <p:grpSp>
          <p:nvGrpSpPr>
            <p:cNvPr id="739" name="Group 813"/>
            <p:cNvGrpSpPr/>
            <p:nvPr/>
          </p:nvGrpSpPr>
          <p:grpSpPr>
            <a:xfrm>
              <a:off x="5633393" y="4739771"/>
              <a:ext cx="922047" cy="754878"/>
              <a:chOff x="-1497243" y="804673"/>
              <a:chExt cx="922047" cy="754878"/>
            </a:xfrm>
          </p:grpSpPr>
          <p:sp>
            <p:nvSpPr>
              <p:cNvPr id="816" name="Oval 815"/>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17" name="TextBox 816"/>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740" name="Group 382"/>
            <p:cNvGrpSpPr/>
            <p:nvPr/>
          </p:nvGrpSpPr>
          <p:grpSpPr>
            <a:xfrm>
              <a:off x="5955324" y="4858273"/>
              <a:ext cx="280980" cy="285227"/>
              <a:chOff x="2784571" y="3205550"/>
              <a:chExt cx="408950" cy="544212"/>
            </a:xfrm>
            <a:solidFill>
              <a:schemeClr val="bg1"/>
            </a:solidFill>
          </p:grpSpPr>
          <p:sp>
            <p:nvSpPr>
              <p:cNvPr id="806"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807" name="Freeform 806"/>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41" name="Group 817"/>
          <p:cNvGrpSpPr/>
          <p:nvPr/>
        </p:nvGrpSpPr>
        <p:grpSpPr>
          <a:xfrm>
            <a:off x="7863907" y="4170811"/>
            <a:ext cx="1266693" cy="754878"/>
            <a:chOff x="5461067" y="3906651"/>
            <a:chExt cx="1266693" cy="754878"/>
          </a:xfrm>
        </p:grpSpPr>
        <p:grpSp>
          <p:nvGrpSpPr>
            <p:cNvPr id="742" name="Group 818"/>
            <p:cNvGrpSpPr/>
            <p:nvPr/>
          </p:nvGrpSpPr>
          <p:grpSpPr>
            <a:xfrm>
              <a:off x="5461067" y="3906651"/>
              <a:ext cx="1266693" cy="754878"/>
              <a:chOff x="-1669569" y="804673"/>
              <a:chExt cx="1266693" cy="754878"/>
            </a:xfrm>
          </p:grpSpPr>
          <p:sp>
            <p:nvSpPr>
              <p:cNvPr id="821" name="Oval 820"/>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22" name="TextBox 821"/>
              <p:cNvSpPr txBox="1"/>
              <p:nvPr/>
            </p:nvSpPr>
            <p:spPr>
              <a:xfrm>
                <a:off x="-1669569" y="1321024"/>
                <a:ext cx="1266693" cy="238527"/>
              </a:xfrm>
              <a:prstGeom prst="rect">
                <a:avLst/>
              </a:prstGeom>
              <a:noFill/>
            </p:spPr>
            <p:txBody>
              <a:bodyPr wrap="none" rtlCol="0">
                <a:spAutoFit/>
              </a:bodyPr>
              <a:lstStyle/>
              <a:p>
                <a:pPr algn="ctr">
                  <a:lnSpc>
                    <a:spcPct val="95000"/>
                  </a:lnSpc>
                </a:pPr>
                <a:r>
                  <a:rPr lang="en-US" sz="1000" dirty="0" smtClean="0"/>
                  <a:t>Wireless Controller</a:t>
                </a:r>
                <a:endParaRPr lang="en-US" sz="1000" dirty="0"/>
              </a:p>
            </p:txBody>
          </p:sp>
        </p:grpSp>
        <p:pic>
          <p:nvPicPr>
            <p:cNvPr id="820" name="Picture 819" descr="whiteparts.ai"/>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5884408" y="4038688"/>
              <a:ext cx="420012" cy="254834"/>
            </a:xfrm>
            <a:prstGeom prst="rect">
              <a:avLst/>
            </a:prstGeom>
          </p:spPr>
        </p:pic>
      </p:grpSp>
      <p:grpSp>
        <p:nvGrpSpPr>
          <p:cNvPr id="743" name="Group 822"/>
          <p:cNvGrpSpPr/>
          <p:nvPr/>
        </p:nvGrpSpPr>
        <p:grpSpPr>
          <a:xfrm>
            <a:off x="8036230" y="4920442"/>
            <a:ext cx="922047" cy="754878"/>
            <a:chOff x="5633393" y="4739771"/>
            <a:chExt cx="922047" cy="754878"/>
          </a:xfrm>
        </p:grpSpPr>
        <p:grpSp>
          <p:nvGrpSpPr>
            <p:cNvPr id="744" name="Group 823"/>
            <p:cNvGrpSpPr/>
            <p:nvPr/>
          </p:nvGrpSpPr>
          <p:grpSpPr>
            <a:xfrm>
              <a:off x="5633393" y="4739771"/>
              <a:ext cx="922047" cy="754878"/>
              <a:chOff x="-1497243" y="804673"/>
              <a:chExt cx="922047" cy="754878"/>
            </a:xfrm>
          </p:grpSpPr>
          <p:sp>
            <p:nvSpPr>
              <p:cNvPr id="828" name="Oval 827"/>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29" name="TextBox 828"/>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745" name="Group 382"/>
            <p:cNvGrpSpPr/>
            <p:nvPr/>
          </p:nvGrpSpPr>
          <p:grpSpPr>
            <a:xfrm>
              <a:off x="5955324" y="4858273"/>
              <a:ext cx="280980" cy="285227"/>
              <a:chOff x="2784571" y="3205550"/>
              <a:chExt cx="408950" cy="544212"/>
            </a:xfrm>
            <a:solidFill>
              <a:schemeClr val="bg1"/>
            </a:solidFill>
          </p:grpSpPr>
          <p:sp>
            <p:nvSpPr>
              <p:cNvPr id="826"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827" name="Freeform 826"/>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46" name="Group 71"/>
          <p:cNvGrpSpPr/>
          <p:nvPr/>
        </p:nvGrpSpPr>
        <p:grpSpPr>
          <a:xfrm>
            <a:off x="1659241" y="5823826"/>
            <a:ext cx="1117906" cy="761228"/>
            <a:chOff x="-1732142" y="693294"/>
            <a:chExt cx="1117906" cy="761228"/>
          </a:xfrm>
        </p:grpSpPr>
        <p:grpSp>
          <p:nvGrpSpPr>
            <p:cNvPr id="747" name="Group 830"/>
            <p:cNvGrpSpPr/>
            <p:nvPr/>
          </p:nvGrpSpPr>
          <p:grpSpPr>
            <a:xfrm>
              <a:off x="-1732142" y="693294"/>
              <a:ext cx="1117906" cy="761228"/>
              <a:chOff x="11258814" y="2759235"/>
              <a:chExt cx="1117906" cy="761228"/>
            </a:xfrm>
          </p:grpSpPr>
          <p:sp>
            <p:nvSpPr>
              <p:cNvPr id="834" name="Oval 833"/>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35" name="TextBox 834"/>
              <p:cNvSpPr txBox="1"/>
              <p:nvPr/>
            </p:nvSpPr>
            <p:spPr>
              <a:xfrm>
                <a:off x="11314575" y="3281936"/>
                <a:ext cx="1010212" cy="238527"/>
              </a:xfrm>
              <a:prstGeom prst="rect">
                <a:avLst/>
              </a:prstGeom>
              <a:noFill/>
            </p:spPr>
            <p:txBody>
              <a:bodyPr wrap="none" rtlCol="0">
                <a:spAutoFit/>
              </a:bodyPr>
              <a:lstStyle/>
              <a:p>
                <a:pPr algn="ctr">
                  <a:lnSpc>
                    <a:spcPct val="95000"/>
                  </a:lnSpc>
                </a:pPr>
                <a:r>
                  <a:rPr lang="en-US" sz="1000" dirty="0" smtClean="0"/>
                  <a:t>Wired Devices</a:t>
                </a:r>
                <a:endParaRPr lang="en-US" sz="1000" dirty="0"/>
              </a:p>
            </p:txBody>
          </p:sp>
          <p:sp>
            <p:nvSpPr>
              <p:cNvPr id="836" name="Oval 835"/>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pic>
          <p:nvPicPr>
            <p:cNvPr id="839" name="Picture 838" descr="Desktop.png"/>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647045" y="848812"/>
              <a:ext cx="342120" cy="224516"/>
            </a:xfrm>
            <a:prstGeom prst="rect">
              <a:avLst/>
            </a:prstGeom>
          </p:spPr>
        </p:pic>
        <p:pic>
          <p:nvPicPr>
            <p:cNvPr id="843" name="Picture 842" descr="Desktop.png"/>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050780" y="848812"/>
              <a:ext cx="342120" cy="224516"/>
            </a:xfrm>
            <a:prstGeom prst="rect">
              <a:avLst/>
            </a:prstGeom>
          </p:spPr>
        </p:pic>
      </p:grpSp>
      <p:grpSp>
        <p:nvGrpSpPr>
          <p:cNvPr id="748" name="Group 68"/>
          <p:cNvGrpSpPr/>
          <p:nvPr/>
        </p:nvGrpSpPr>
        <p:grpSpPr>
          <a:xfrm>
            <a:off x="3476465" y="5823826"/>
            <a:ext cx="1117906" cy="761228"/>
            <a:chOff x="-1732142" y="3985134"/>
            <a:chExt cx="1117906" cy="761228"/>
          </a:xfrm>
        </p:grpSpPr>
        <p:grpSp>
          <p:nvGrpSpPr>
            <p:cNvPr id="749" name="Group 843"/>
            <p:cNvGrpSpPr/>
            <p:nvPr/>
          </p:nvGrpSpPr>
          <p:grpSpPr>
            <a:xfrm>
              <a:off x="-1732142" y="3985134"/>
              <a:ext cx="1117906" cy="761228"/>
              <a:chOff x="11258814" y="2759235"/>
              <a:chExt cx="1117906" cy="761228"/>
            </a:xfrm>
          </p:grpSpPr>
          <p:sp>
            <p:nvSpPr>
              <p:cNvPr id="845" name="Oval 844"/>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46" name="TextBox 845"/>
              <p:cNvSpPr txBox="1"/>
              <p:nvPr/>
            </p:nvSpPr>
            <p:spPr>
              <a:xfrm>
                <a:off x="11501325" y="3281936"/>
                <a:ext cx="636713" cy="238527"/>
              </a:xfrm>
              <a:prstGeom prst="rect">
                <a:avLst/>
              </a:prstGeom>
              <a:noFill/>
            </p:spPr>
            <p:txBody>
              <a:bodyPr wrap="none" rtlCol="0">
                <a:spAutoFit/>
              </a:bodyPr>
              <a:lstStyle/>
              <a:p>
                <a:pPr algn="ctr">
                  <a:lnSpc>
                    <a:spcPct val="95000"/>
                  </a:lnSpc>
                </a:pPr>
                <a:r>
                  <a:rPr lang="en-US" sz="1000" dirty="0" smtClean="0"/>
                  <a:t>Laptops</a:t>
                </a:r>
                <a:endParaRPr lang="en-US" sz="1000" dirty="0"/>
              </a:p>
            </p:txBody>
          </p:sp>
          <p:sp>
            <p:nvSpPr>
              <p:cNvPr id="847" name="Oval 846"/>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750" name="Group 861"/>
            <p:cNvGrpSpPr/>
            <p:nvPr/>
          </p:nvGrpSpPr>
          <p:grpSpPr>
            <a:xfrm>
              <a:off x="-1657711" y="4104265"/>
              <a:ext cx="365544" cy="270288"/>
              <a:chOff x="3635792" y="3204511"/>
              <a:chExt cx="434507" cy="321280"/>
            </a:xfrm>
            <a:solidFill>
              <a:schemeClr val="bg1"/>
            </a:solidFill>
          </p:grpSpPr>
          <p:sp>
            <p:nvSpPr>
              <p:cNvPr id="863" name="Freeform 125"/>
              <p:cNvSpPr>
                <a:spLocks/>
              </p:cNvSpPr>
              <p:nvPr/>
            </p:nvSpPr>
            <p:spPr bwMode="auto">
              <a:xfrm>
                <a:off x="3676129" y="3204511"/>
                <a:ext cx="354542" cy="267497"/>
              </a:xfrm>
              <a:custGeom>
                <a:avLst/>
                <a:gdLst/>
                <a:ahLst/>
                <a:cxnLst>
                  <a:cxn ang="0">
                    <a:pos x="8" y="8"/>
                  </a:cxn>
                  <a:cxn ang="0">
                    <a:pos x="9" y="8"/>
                  </a:cxn>
                  <a:cxn ang="0">
                    <a:pos x="203" y="8"/>
                  </a:cxn>
                  <a:cxn ang="0">
                    <a:pos x="204" y="8"/>
                  </a:cxn>
                  <a:cxn ang="0">
                    <a:pos x="204" y="96"/>
                  </a:cxn>
                  <a:cxn ang="0">
                    <a:pos x="212" y="96"/>
                  </a:cxn>
                  <a:cxn ang="0">
                    <a:pos x="212" y="8"/>
                  </a:cxn>
                  <a:cxn ang="0">
                    <a:pos x="203" y="0"/>
                  </a:cxn>
                  <a:cxn ang="0">
                    <a:pos x="9" y="0"/>
                  </a:cxn>
                  <a:cxn ang="0">
                    <a:pos x="0" y="8"/>
                  </a:cxn>
                  <a:cxn ang="0">
                    <a:pos x="0" y="160"/>
                  </a:cxn>
                  <a:cxn ang="0">
                    <a:pos x="8" y="160"/>
                  </a:cxn>
                  <a:cxn ang="0">
                    <a:pos x="8" y="8"/>
                  </a:cxn>
                </a:cxnLst>
                <a:rect l="0" t="0" r="r" b="b"/>
                <a:pathLst>
                  <a:path w="212" h="160">
                    <a:moveTo>
                      <a:pt x="8" y="8"/>
                    </a:moveTo>
                    <a:cubicBezTo>
                      <a:pt x="8" y="8"/>
                      <a:pt x="8" y="8"/>
                      <a:pt x="9" y="8"/>
                    </a:cubicBezTo>
                    <a:cubicBezTo>
                      <a:pt x="203" y="8"/>
                      <a:pt x="203" y="8"/>
                      <a:pt x="203" y="8"/>
                    </a:cubicBezTo>
                    <a:cubicBezTo>
                      <a:pt x="204" y="8"/>
                      <a:pt x="204" y="8"/>
                      <a:pt x="204" y="8"/>
                    </a:cubicBezTo>
                    <a:cubicBezTo>
                      <a:pt x="204" y="96"/>
                      <a:pt x="204" y="96"/>
                      <a:pt x="204" y="96"/>
                    </a:cubicBezTo>
                    <a:cubicBezTo>
                      <a:pt x="212" y="96"/>
                      <a:pt x="212" y="96"/>
                      <a:pt x="212" y="96"/>
                    </a:cubicBezTo>
                    <a:cubicBezTo>
                      <a:pt x="212" y="8"/>
                      <a:pt x="212" y="8"/>
                      <a:pt x="212" y="8"/>
                    </a:cubicBezTo>
                    <a:cubicBezTo>
                      <a:pt x="212" y="4"/>
                      <a:pt x="208" y="0"/>
                      <a:pt x="203" y="0"/>
                    </a:cubicBezTo>
                    <a:cubicBezTo>
                      <a:pt x="9" y="0"/>
                      <a:pt x="9" y="0"/>
                      <a:pt x="9" y="0"/>
                    </a:cubicBezTo>
                    <a:cubicBezTo>
                      <a:pt x="4" y="0"/>
                      <a:pt x="0" y="4"/>
                      <a:pt x="0" y="8"/>
                    </a:cubicBezTo>
                    <a:cubicBezTo>
                      <a:pt x="0" y="160"/>
                      <a:pt x="0" y="160"/>
                      <a:pt x="0" y="160"/>
                    </a:cubicBezTo>
                    <a:cubicBezTo>
                      <a:pt x="8" y="160"/>
                      <a:pt x="8" y="160"/>
                      <a:pt x="8" y="160"/>
                    </a:cubicBezTo>
                    <a:lnTo>
                      <a:pt x="8" y="8"/>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4" name="Rectangle 126"/>
              <p:cNvSpPr>
                <a:spLocks noChangeArrowheads="1"/>
              </p:cNvSpPr>
              <p:nvPr/>
            </p:nvSpPr>
            <p:spPr bwMode="auto">
              <a:xfrm>
                <a:off x="4017225" y="3365151"/>
                <a:ext cx="13446" cy="106857"/>
              </a:xfrm>
              <a:prstGeom prst="rect">
                <a:avLst/>
              </a:pr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5" name="Freeform 127"/>
              <p:cNvSpPr>
                <a:spLocks noEditPoints="1"/>
              </p:cNvSpPr>
              <p:nvPr/>
            </p:nvSpPr>
            <p:spPr bwMode="auto">
              <a:xfrm>
                <a:off x="3635792" y="3472008"/>
                <a:ext cx="434507" cy="53783"/>
              </a:xfrm>
              <a:custGeom>
                <a:avLst/>
                <a:gdLst/>
                <a:ahLst/>
                <a:cxnLst>
                  <a:cxn ang="0">
                    <a:pos x="249" y="0"/>
                  </a:cxn>
                  <a:cxn ang="0">
                    <a:pos x="236" y="0"/>
                  </a:cxn>
                  <a:cxn ang="0">
                    <a:pos x="228" y="0"/>
                  </a:cxn>
                  <a:cxn ang="0">
                    <a:pos x="228" y="1"/>
                  </a:cxn>
                  <a:cxn ang="0">
                    <a:pos x="227" y="0"/>
                  </a:cxn>
                  <a:cxn ang="0">
                    <a:pos x="104" y="0"/>
                  </a:cxn>
                  <a:cxn ang="0">
                    <a:pos x="33" y="0"/>
                  </a:cxn>
                  <a:cxn ang="0">
                    <a:pos x="32" y="1"/>
                  </a:cxn>
                  <a:cxn ang="0">
                    <a:pos x="32" y="0"/>
                  </a:cxn>
                  <a:cxn ang="0">
                    <a:pos x="24" y="0"/>
                  </a:cxn>
                  <a:cxn ang="0">
                    <a:pos x="11" y="0"/>
                  </a:cxn>
                  <a:cxn ang="0">
                    <a:pos x="0" y="11"/>
                  </a:cxn>
                  <a:cxn ang="0">
                    <a:pos x="0" y="18"/>
                  </a:cxn>
                  <a:cxn ang="0">
                    <a:pos x="11" y="32"/>
                  </a:cxn>
                  <a:cxn ang="0">
                    <a:pos x="104" y="32"/>
                  </a:cxn>
                  <a:cxn ang="0">
                    <a:pos x="249" y="32"/>
                  </a:cxn>
                  <a:cxn ang="0">
                    <a:pos x="260" y="18"/>
                  </a:cxn>
                  <a:cxn ang="0">
                    <a:pos x="260" y="11"/>
                  </a:cxn>
                  <a:cxn ang="0">
                    <a:pos x="249" y="0"/>
                  </a:cxn>
                  <a:cxn ang="0">
                    <a:pos x="113" y="20"/>
                  </a:cxn>
                  <a:cxn ang="0">
                    <a:pos x="107" y="15"/>
                  </a:cxn>
                  <a:cxn ang="0">
                    <a:pos x="113" y="9"/>
                  </a:cxn>
                  <a:cxn ang="0">
                    <a:pos x="118" y="15"/>
                  </a:cxn>
                  <a:cxn ang="0">
                    <a:pos x="113" y="20"/>
                  </a:cxn>
                  <a:cxn ang="0">
                    <a:pos x="130" y="20"/>
                  </a:cxn>
                  <a:cxn ang="0">
                    <a:pos x="124" y="15"/>
                  </a:cxn>
                  <a:cxn ang="0">
                    <a:pos x="130" y="9"/>
                  </a:cxn>
                  <a:cxn ang="0">
                    <a:pos x="135" y="15"/>
                  </a:cxn>
                  <a:cxn ang="0">
                    <a:pos x="130" y="20"/>
                  </a:cxn>
                  <a:cxn ang="0">
                    <a:pos x="147" y="20"/>
                  </a:cxn>
                  <a:cxn ang="0">
                    <a:pos x="141" y="15"/>
                  </a:cxn>
                  <a:cxn ang="0">
                    <a:pos x="147" y="9"/>
                  </a:cxn>
                  <a:cxn ang="0">
                    <a:pos x="152" y="15"/>
                  </a:cxn>
                  <a:cxn ang="0">
                    <a:pos x="147" y="20"/>
                  </a:cxn>
                  <a:cxn ang="0">
                    <a:pos x="236" y="20"/>
                  </a:cxn>
                  <a:cxn ang="0">
                    <a:pos x="188" y="20"/>
                  </a:cxn>
                  <a:cxn ang="0">
                    <a:pos x="188" y="8"/>
                  </a:cxn>
                  <a:cxn ang="0">
                    <a:pos x="227" y="8"/>
                  </a:cxn>
                  <a:cxn ang="0">
                    <a:pos x="236" y="8"/>
                  </a:cxn>
                  <a:cxn ang="0">
                    <a:pos x="236" y="20"/>
                  </a:cxn>
                </a:cxnLst>
                <a:rect l="0" t="0" r="r" b="b"/>
                <a:pathLst>
                  <a:path w="260" h="32">
                    <a:moveTo>
                      <a:pt x="249" y="0"/>
                    </a:moveTo>
                    <a:cubicBezTo>
                      <a:pt x="236" y="0"/>
                      <a:pt x="236" y="0"/>
                      <a:pt x="236" y="0"/>
                    </a:cubicBezTo>
                    <a:cubicBezTo>
                      <a:pt x="228" y="0"/>
                      <a:pt x="228" y="0"/>
                      <a:pt x="228" y="0"/>
                    </a:cubicBezTo>
                    <a:cubicBezTo>
                      <a:pt x="228" y="1"/>
                      <a:pt x="228" y="1"/>
                      <a:pt x="228" y="1"/>
                    </a:cubicBezTo>
                    <a:cubicBezTo>
                      <a:pt x="228" y="1"/>
                      <a:pt x="228" y="0"/>
                      <a:pt x="227" y="0"/>
                    </a:cubicBezTo>
                    <a:cubicBezTo>
                      <a:pt x="104" y="0"/>
                      <a:pt x="104" y="0"/>
                      <a:pt x="104" y="0"/>
                    </a:cubicBezTo>
                    <a:cubicBezTo>
                      <a:pt x="33" y="0"/>
                      <a:pt x="33" y="0"/>
                      <a:pt x="33" y="0"/>
                    </a:cubicBezTo>
                    <a:cubicBezTo>
                      <a:pt x="32" y="0"/>
                      <a:pt x="32" y="1"/>
                      <a:pt x="32" y="1"/>
                    </a:cubicBezTo>
                    <a:cubicBezTo>
                      <a:pt x="32" y="0"/>
                      <a:pt x="32" y="0"/>
                      <a:pt x="32" y="0"/>
                    </a:cubicBezTo>
                    <a:cubicBezTo>
                      <a:pt x="24" y="0"/>
                      <a:pt x="24" y="0"/>
                      <a:pt x="24" y="0"/>
                    </a:cubicBezTo>
                    <a:cubicBezTo>
                      <a:pt x="11" y="0"/>
                      <a:pt x="11" y="0"/>
                      <a:pt x="11" y="0"/>
                    </a:cubicBezTo>
                    <a:cubicBezTo>
                      <a:pt x="4" y="0"/>
                      <a:pt x="0" y="4"/>
                      <a:pt x="0" y="11"/>
                    </a:cubicBezTo>
                    <a:cubicBezTo>
                      <a:pt x="0" y="18"/>
                      <a:pt x="0" y="18"/>
                      <a:pt x="0" y="18"/>
                    </a:cubicBezTo>
                    <a:cubicBezTo>
                      <a:pt x="0" y="25"/>
                      <a:pt x="4" y="32"/>
                      <a:pt x="11" y="32"/>
                    </a:cubicBezTo>
                    <a:cubicBezTo>
                      <a:pt x="104" y="32"/>
                      <a:pt x="104" y="32"/>
                      <a:pt x="104" y="32"/>
                    </a:cubicBezTo>
                    <a:cubicBezTo>
                      <a:pt x="249" y="32"/>
                      <a:pt x="249" y="32"/>
                      <a:pt x="249" y="32"/>
                    </a:cubicBezTo>
                    <a:cubicBezTo>
                      <a:pt x="256" y="32"/>
                      <a:pt x="260" y="25"/>
                      <a:pt x="260" y="18"/>
                    </a:cubicBezTo>
                    <a:cubicBezTo>
                      <a:pt x="260" y="11"/>
                      <a:pt x="260" y="11"/>
                      <a:pt x="260" y="11"/>
                    </a:cubicBezTo>
                    <a:cubicBezTo>
                      <a:pt x="260" y="4"/>
                      <a:pt x="256" y="0"/>
                      <a:pt x="249" y="0"/>
                    </a:cubicBezTo>
                    <a:close/>
                    <a:moveTo>
                      <a:pt x="113" y="20"/>
                    </a:moveTo>
                    <a:cubicBezTo>
                      <a:pt x="110" y="20"/>
                      <a:pt x="107" y="18"/>
                      <a:pt x="107" y="15"/>
                    </a:cubicBezTo>
                    <a:cubicBezTo>
                      <a:pt x="107" y="12"/>
                      <a:pt x="110" y="9"/>
                      <a:pt x="113" y="9"/>
                    </a:cubicBezTo>
                    <a:cubicBezTo>
                      <a:pt x="116" y="9"/>
                      <a:pt x="118" y="12"/>
                      <a:pt x="118" y="15"/>
                    </a:cubicBezTo>
                    <a:cubicBezTo>
                      <a:pt x="118" y="18"/>
                      <a:pt x="116" y="20"/>
                      <a:pt x="113" y="20"/>
                    </a:cubicBezTo>
                    <a:close/>
                    <a:moveTo>
                      <a:pt x="130" y="20"/>
                    </a:moveTo>
                    <a:cubicBezTo>
                      <a:pt x="127" y="20"/>
                      <a:pt x="124" y="18"/>
                      <a:pt x="124" y="15"/>
                    </a:cubicBezTo>
                    <a:cubicBezTo>
                      <a:pt x="124" y="12"/>
                      <a:pt x="127" y="9"/>
                      <a:pt x="130" y="9"/>
                    </a:cubicBezTo>
                    <a:cubicBezTo>
                      <a:pt x="133" y="9"/>
                      <a:pt x="135" y="12"/>
                      <a:pt x="135" y="15"/>
                    </a:cubicBezTo>
                    <a:cubicBezTo>
                      <a:pt x="135" y="18"/>
                      <a:pt x="133" y="20"/>
                      <a:pt x="130" y="20"/>
                    </a:cubicBezTo>
                    <a:close/>
                    <a:moveTo>
                      <a:pt x="147" y="20"/>
                    </a:moveTo>
                    <a:cubicBezTo>
                      <a:pt x="144" y="20"/>
                      <a:pt x="141" y="18"/>
                      <a:pt x="141" y="15"/>
                    </a:cubicBezTo>
                    <a:cubicBezTo>
                      <a:pt x="141" y="12"/>
                      <a:pt x="144" y="9"/>
                      <a:pt x="147" y="9"/>
                    </a:cubicBezTo>
                    <a:cubicBezTo>
                      <a:pt x="150" y="9"/>
                      <a:pt x="152" y="12"/>
                      <a:pt x="152" y="15"/>
                    </a:cubicBezTo>
                    <a:cubicBezTo>
                      <a:pt x="152" y="18"/>
                      <a:pt x="150" y="20"/>
                      <a:pt x="147" y="20"/>
                    </a:cubicBezTo>
                    <a:close/>
                    <a:moveTo>
                      <a:pt x="236" y="20"/>
                    </a:moveTo>
                    <a:cubicBezTo>
                      <a:pt x="188" y="20"/>
                      <a:pt x="188" y="20"/>
                      <a:pt x="188" y="20"/>
                    </a:cubicBezTo>
                    <a:cubicBezTo>
                      <a:pt x="188" y="8"/>
                      <a:pt x="188" y="8"/>
                      <a:pt x="188" y="8"/>
                    </a:cubicBezTo>
                    <a:cubicBezTo>
                      <a:pt x="227" y="8"/>
                      <a:pt x="227" y="8"/>
                      <a:pt x="227" y="8"/>
                    </a:cubicBezTo>
                    <a:cubicBezTo>
                      <a:pt x="236" y="8"/>
                      <a:pt x="236" y="8"/>
                      <a:pt x="236" y="8"/>
                    </a:cubicBezTo>
                    <a:lnTo>
                      <a:pt x="236" y="2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6" name="Freeform 128"/>
              <p:cNvSpPr>
                <a:spLocks/>
              </p:cNvSpPr>
              <p:nvPr/>
            </p:nvSpPr>
            <p:spPr bwMode="auto">
              <a:xfrm>
                <a:off x="3689575" y="3472008"/>
                <a:ext cx="120303" cy="2123"/>
              </a:xfrm>
              <a:custGeom>
                <a:avLst/>
                <a:gdLst/>
                <a:ahLst/>
                <a:cxnLst>
                  <a:cxn ang="0">
                    <a:pos x="0" y="0"/>
                  </a:cxn>
                  <a:cxn ang="0">
                    <a:pos x="0" y="1"/>
                  </a:cxn>
                  <a:cxn ang="0">
                    <a:pos x="1" y="0"/>
                  </a:cxn>
                  <a:cxn ang="0">
                    <a:pos x="72" y="0"/>
                  </a:cxn>
                  <a:cxn ang="0">
                    <a:pos x="72" y="0"/>
                  </a:cxn>
                  <a:cxn ang="0">
                    <a:pos x="0" y="0"/>
                  </a:cxn>
                </a:cxnLst>
                <a:rect l="0" t="0" r="r" b="b"/>
                <a:pathLst>
                  <a:path w="72" h="1">
                    <a:moveTo>
                      <a:pt x="0" y="0"/>
                    </a:moveTo>
                    <a:cubicBezTo>
                      <a:pt x="0" y="1"/>
                      <a:pt x="0" y="1"/>
                      <a:pt x="0" y="1"/>
                    </a:cubicBezTo>
                    <a:cubicBezTo>
                      <a:pt x="0" y="1"/>
                      <a:pt x="0" y="0"/>
                      <a:pt x="1" y="0"/>
                    </a:cubicBezTo>
                    <a:cubicBezTo>
                      <a:pt x="72" y="0"/>
                      <a:pt x="72" y="0"/>
                      <a:pt x="72" y="0"/>
                    </a:cubicBezTo>
                    <a:cubicBezTo>
                      <a:pt x="72" y="0"/>
                      <a:pt x="72" y="0"/>
                      <a:pt x="72" y="0"/>
                    </a:cubicBezTo>
                    <a:lnTo>
                      <a:pt x="0" y="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7" name="Freeform 129"/>
              <p:cNvSpPr>
                <a:spLocks/>
              </p:cNvSpPr>
              <p:nvPr/>
            </p:nvSpPr>
            <p:spPr bwMode="auto">
              <a:xfrm>
                <a:off x="3809878" y="3472008"/>
                <a:ext cx="207347" cy="2123"/>
              </a:xfrm>
              <a:custGeom>
                <a:avLst/>
                <a:gdLst/>
                <a:ahLst/>
                <a:cxnLst>
                  <a:cxn ang="0">
                    <a:pos x="124" y="1"/>
                  </a:cxn>
                  <a:cxn ang="0">
                    <a:pos x="124" y="0"/>
                  </a:cxn>
                  <a:cxn ang="0">
                    <a:pos x="0" y="0"/>
                  </a:cxn>
                  <a:cxn ang="0">
                    <a:pos x="0" y="0"/>
                  </a:cxn>
                  <a:cxn ang="0">
                    <a:pos x="123" y="0"/>
                  </a:cxn>
                  <a:cxn ang="0">
                    <a:pos x="124" y="1"/>
                  </a:cxn>
                </a:cxnLst>
                <a:rect l="0" t="0" r="r" b="b"/>
                <a:pathLst>
                  <a:path w="124" h="1">
                    <a:moveTo>
                      <a:pt x="124" y="1"/>
                    </a:moveTo>
                    <a:cubicBezTo>
                      <a:pt x="124" y="0"/>
                      <a:pt x="124" y="0"/>
                      <a:pt x="124" y="0"/>
                    </a:cubicBezTo>
                    <a:cubicBezTo>
                      <a:pt x="0" y="0"/>
                      <a:pt x="0" y="0"/>
                      <a:pt x="0" y="0"/>
                    </a:cubicBezTo>
                    <a:cubicBezTo>
                      <a:pt x="0" y="0"/>
                      <a:pt x="0" y="0"/>
                      <a:pt x="0" y="0"/>
                    </a:cubicBezTo>
                    <a:cubicBezTo>
                      <a:pt x="123" y="0"/>
                      <a:pt x="123" y="0"/>
                      <a:pt x="123" y="0"/>
                    </a:cubicBezTo>
                    <a:cubicBezTo>
                      <a:pt x="124" y="0"/>
                      <a:pt x="124" y="1"/>
                      <a:pt x="124" y="1"/>
                    </a:cubicBez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751" name="Group 854"/>
            <p:cNvGrpSpPr/>
            <p:nvPr/>
          </p:nvGrpSpPr>
          <p:grpSpPr>
            <a:xfrm>
              <a:off x="-1049191" y="4104265"/>
              <a:ext cx="365544" cy="270288"/>
              <a:chOff x="3635792" y="3204511"/>
              <a:chExt cx="434507" cy="321280"/>
            </a:xfrm>
            <a:solidFill>
              <a:schemeClr val="bg1"/>
            </a:solidFill>
          </p:grpSpPr>
          <p:sp>
            <p:nvSpPr>
              <p:cNvPr id="856" name="Freeform 125"/>
              <p:cNvSpPr>
                <a:spLocks/>
              </p:cNvSpPr>
              <p:nvPr/>
            </p:nvSpPr>
            <p:spPr bwMode="auto">
              <a:xfrm>
                <a:off x="3676129" y="3204511"/>
                <a:ext cx="354542" cy="267497"/>
              </a:xfrm>
              <a:custGeom>
                <a:avLst/>
                <a:gdLst/>
                <a:ahLst/>
                <a:cxnLst>
                  <a:cxn ang="0">
                    <a:pos x="8" y="8"/>
                  </a:cxn>
                  <a:cxn ang="0">
                    <a:pos x="9" y="8"/>
                  </a:cxn>
                  <a:cxn ang="0">
                    <a:pos x="203" y="8"/>
                  </a:cxn>
                  <a:cxn ang="0">
                    <a:pos x="204" y="8"/>
                  </a:cxn>
                  <a:cxn ang="0">
                    <a:pos x="204" y="96"/>
                  </a:cxn>
                  <a:cxn ang="0">
                    <a:pos x="212" y="96"/>
                  </a:cxn>
                  <a:cxn ang="0">
                    <a:pos x="212" y="8"/>
                  </a:cxn>
                  <a:cxn ang="0">
                    <a:pos x="203" y="0"/>
                  </a:cxn>
                  <a:cxn ang="0">
                    <a:pos x="9" y="0"/>
                  </a:cxn>
                  <a:cxn ang="0">
                    <a:pos x="0" y="8"/>
                  </a:cxn>
                  <a:cxn ang="0">
                    <a:pos x="0" y="160"/>
                  </a:cxn>
                  <a:cxn ang="0">
                    <a:pos x="8" y="160"/>
                  </a:cxn>
                  <a:cxn ang="0">
                    <a:pos x="8" y="8"/>
                  </a:cxn>
                </a:cxnLst>
                <a:rect l="0" t="0" r="r" b="b"/>
                <a:pathLst>
                  <a:path w="212" h="160">
                    <a:moveTo>
                      <a:pt x="8" y="8"/>
                    </a:moveTo>
                    <a:cubicBezTo>
                      <a:pt x="8" y="8"/>
                      <a:pt x="8" y="8"/>
                      <a:pt x="9" y="8"/>
                    </a:cubicBezTo>
                    <a:cubicBezTo>
                      <a:pt x="203" y="8"/>
                      <a:pt x="203" y="8"/>
                      <a:pt x="203" y="8"/>
                    </a:cubicBezTo>
                    <a:cubicBezTo>
                      <a:pt x="204" y="8"/>
                      <a:pt x="204" y="8"/>
                      <a:pt x="204" y="8"/>
                    </a:cubicBezTo>
                    <a:cubicBezTo>
                      <a:pt x="204" y="96"/>
                      <a:pt x="204" y="96"/>
                      <a:pt x="204" y="96"/>
                    </a:cubicBezTo>
                    <a:cubicBezTo>
                      <a:pt x="212" y="96"/>
                      <a:pt x="212" y="96"/>
                      <a:pt x="212" y="96"/>
                    </a:cubicBezTo>
                    <a:cubicBezTo>
                      <a:pt x="212" y="8"/>
                      <a:pt x="212" y="8"/>
                      <a:pt x="212" y="8"/>
                    </a:cubicBezTo>
                    <a:cubicBezTo>
                      <a:pt x="212" y="4"/>
                      <a:pt x="208" y="0"/>
                      <a:pt x="203" y="0"/>
                    </a:cubicBezTo>
                    <a:cubicBezTo>
                      <a:pt x="9" y="0"/>
                      <a:pt x="9" y="0"/>
                      <a:pt x="9" y="0"/>
                    </a:cubicBezTo>
                    <a:cubicBezTo>
                      <a:pt x="4" y="0"/>
                      <a:pt x="0" y="4"/>
                      <a:pt x="0" y="8"/>
                    </a:cubicBezTo>
                    <a:cubicBezTo>
                      <a:pt x="0" y="160"/>
                      <a:pt x="0" y="160"/>
                      <a:pt x="0" y="160"/>
                    </a:cubicBezTo>
                    <a:cubicBezTo>
                      <a:pt x="8" y="160"/>
                      <a:pt x="8" y="160"/>
                      <a:pt x="8" y="160"/>
                    </a:cubicBezTo>
                    <a:lnTo>
                      <a:pt x="8" y="8"/>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7" name="Rectangle 126"/>
              <p:cNvSpPr>
                <a:spLocks noChangeArrowheads="1"/>
              </p:cNvSpPr>
              <p:nvPr/>
            </p:nvSpPr>
            <p:spPr bwMode="auto">
              <a:xfrm>
                <a:off x="4017225" y="3365151"/>
                <a:ext cx="13446" cy="106857"/>
              </a:xfrm>
              <a:prstGeom prst="rect">
                <a:avLst/>
              </a:pr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8" name="Freeform 127"/>
              <p:cNvSpPr>
                <a:spLocks noEditPoints="1"/>
              </p:cNvSpPr>
              <p:nvPr/>
            </p:nvSpPr>
            <p:spPr bwMode="auto">
              <a:xfrm>
                <a:off x="3635792" y="3472008"/>
                <a:ext cx="434507" cy="53783"/>
              </a:xfrm>
              <a:custGeom>
                <a:avLst/>
                <a:gdLst/>
                <a:ahLst/>
                <a:cxnLst>
                  <a:cxn ang="0">
                    <a:pos x="249" y="0"/>
                  </a:cxn>
                  <a:cxn ang="0">
                    <a:pos x="236" y="0"/>
                  </a:cxn>
                  <a:cxn ang="0">
                    <a:pos x="228" y="0"/>
                  </a:cxn>
                  <a:cxn ang="0">
                    <a:pos x="228" y="1"/>
                  </a:cxn>
                  <a:cxn ang="0">
                    <a:pos x="227" y="0"/>
                  </a:cxn>
                  <a:cxn ang="0">
                    <a:pos x="104" y="0"/>
                  </a:cxn>
                  <a:cxn ang="0">
                    <a:pos x="33" y="0"/>
                  </a:cxn>
                  <a:cxn ang="0">
                    <a:pos x="32" y="1"/>
                  </a:cxn>
                  <a:cxn ang="0">
                    <a:pos x="32" y="0"/>
                  </a:cxn>
                  <a:cxn ang="0">
                    <a:pos x="24" y="0"/>
                  </a:cxn>
                  <a:cxn ang="0">
                    <a:pos x="11" y="0"/>
                  </a:cxn>
                  <a:cxn ang="0">
                    <a:pos x="0" y="11"/>
                  </a:cxn>
                  <a:cxn ang="0">
                    <a:pos x="0" y="18"/>
                  </a:cxn>
                  <a:cxn ang="0">
                    <a:pos x="11" y="32"/>
                  </a:cxn>
                  <a:cxn ang="0">
                    <a:pos x="104" y="32"/>
                  </a:cxn>
                  <a:cxn ang="0">
                    <a:pos x="249" y="32"/>
                  </a:cxn>
                  <a:cxn ang="0">
                    <a:pos x="260" y="18"/>
                  </a:cxn>
                  <a:cxn ang="0">
                    <a:pos x="260" y="11"/>
                  </a:cxn>
                  <a:cxn ang="0">
                    <a:pos x="249" y="0"/>
                  </a:cxn>
                  <a:cxn ang="0">
                    <a:pos x="113" y="20"/>
                  </a:cxn>
                  <a:cxn ang="0">
                    <a:pos x="107" y="15"/>
                  </a:cxn>
                  <a:cxn ang="0">
                    <a:pos x="113" y="9"/>
                  </a:cxn>
                  <a:cxn ang="0">
                    <a:pos x="118" y="15"/>
                  </a:cxn>
                  <a:cxn ang="0">
                    <a:pos x="113" y="20"/>
                  </a:cxn>
                  <a:cxn ang="0">
                    <a:pos x="130" y="20"/>
                  </a:cxn>
                  <a:cxn ang="0">
                    <a:pos x="124" y="15"/>
                  </a:cxn>
                  <a:cxn ang="0">
                    <a:pos x="130" y="9"/>
                  </a:cxn>
                  <a:cxn ang="0">
                    <a:pos x="135" y="15"/>
                  </a:cxn>
                  <a:cxn ang="0">
                    <a:pos x="130" y="20"/>
                  </a:cxn>
                  <a:cxn ang="0">
                    <a:pos x="147" y="20"/>
                  </a:cxn>
                  <a:cxn ang="0">
                    <a:pos x="141" y="15"/>
                  </a:cxn>
                  <a:cxn ang="0">
                    <a:pos x="147" y="9"/>
                  </a:cxn>
                  <a:cxn ang="0">
                    <a:pos x="152" y="15"/>
                  </a:cxn>
                  <a:cxn ang="0">
                    <a:pos x="147" y="20"/>
                  </a:cxn>
                  <a:cxn ang="0">
                    <a:pos x="236" y="20"/>
                  </a:cxn>
                  <a:cxn ang="0">
                    <a:pos x="188" y="20"/>
                  </a:cxn>
                  <a:cxn ang="0">
                    <a:pos x="188" y="8"/>
                  </a:cxn>
                  <a:cxn ang="0">
                    <a:pos x="227" y="8"/>
                  </a:cxn>
                  <a:cxn ang="0">
                    <a:pos x="236" y="8"/>
                  </a:cxn>
                  <a:cxn ang="0">
                    <a:pos x="236" y="20"/>
                  </a:cxn>
                </a:cxnLst>
                <a:rect l="0" t="0" r="r" b="b"/>
                <a:pathLst>
                  <a:path w="260" h="32">
                    <a:moveTo>
                      <a:pt x="249" y="0"/>
                    </a:moveTo>
                    <a:cubicBezTo>
                      <a:pt x="236" y="0"/>
                      <a:pt x="236" y="0"/>
                      <a:pt x="236" y="0"/>
                    </a:cubicBezTo>
                    <a:cubicBezTo>
                      <a:pt x="228" y="0"/>
                      <a:pt x="228" y="0"/>
                      <a:pt x="228" y="0"/>
                    </a:cubicBezTo>
                    <a:cubicBezTo>
                      <a:pt x="228" y="1"/>
                      <a:pt x="228" y="1"/>
                      <a:pt x="228" y="1"/>
                    </a:cubicBezTo>
                    <a:cubicBezTo>
                      <a:pt x="228" y="1"/>
                      <a:pt x="228" y="0"/>
                      <a:pt x="227" y="0"/>
                    </a:cubicBezTo>
                    <a:cubicBezTo>
                      <a:pt x="104" y="0"/>
                      <a:pt x="104" y="0"/>
                      <a:pt x="104" y="0"/>
                    </a:cubicBezTo>
                    <a:cubicBezTo>
                      <a:pt x="33" y="0"/>
                      <a:pt x="33" y="0"/>
                      <a:pt x="33" y="0"/>
                    </a:cubicBezTo>
                    <a:cubicBezTo>
                      <a:pt x="32" y="0"/>
                      <a:pt x="32" y="1"/>
                      <a:pt x="32" y="1"/>
                    </a:cubicBezTo>
                    <a:cubicBezTo>
                      <a:pt x="32" y="0"/>
                      <a:pt x="32" y="0"/>
                      <a:pt x="32" y="0"/>
                    </a:cubicBezTo>
                    <a:cubicBezTo>
                      <a:pt x="24" y="0"/>
                      <a:pt x="24" y="0"/>
                      <a:pt x="24" y="0"/>
                    </a:cubicBezTo>
                    <a:cubicBezTo>
                      <a:pt x="11" y="0"/>
                      <a:pt x="11" y="0"/>
                      <a:pt x="11" y="0"/>
                    </a:cubicBezTo>
                    <a:cubicBezTo>
                      <a:pt x="4" y="0"/>
                      <a:pt x="0" y="4"/>
                      <a:pt x="0" y="11"/>
                    </a:cubicBezTo>
                    <a:cubicBezTo>
                      <a:pt x="0" y="18"/>
                      <a:pt x="0" y="18"/>
                      <a:pt x="0" y="18"/>
                    </a:cubicBezTo>
                    <a:cubicBezTo>
                      <a:pt x="0" y="25"/>
                      <a:pt x="4" y="32"/>
                      <a:pt x="11" y="32"/>
                    </a:cubicBezTo>
                    <a:cubicBezTo>
                      <a:pt x="104" y="32"/>
                      <a:pt x="104" y="32"/>
                      <a:pt x="104" y="32"/>
                    </a:cubicBezTo>
                    <a:cubicBezTo>
                      <a:pt x="249" y="32"/>
                      <a:pt x="249" y="32"/>
                      <a:pt x="249" y="32"/>
                    </a:cubicBezTo>
                    <a:cubicBezTo>
                      <a:pt x="256" y="32"/>
                      <a:pt x="260" y="25"/>
                      <a:pt x="260" y="18"/>
                    </a:cubicBezTo>
                    <a:cubicBezTo>
                      <a:pt x="260" y="11"/>
                      <a:pt x="260" y="11"/>
                      <a:pt x="260" y="11"/>
                    </a:cubicBezTo>
                    <a:cubicBezTo>
                      <a:pt x="260" y="4"/>
                      <a:pt x="256" y="0"/>
                      <a:pt x="249" y="0"/>
                    </a:cubicBezTo>
                    <a:close/>
                    <a:moveTo>
                      <a:pt x="113" y="20"/>
                    </a:moveTo>
                    <a:cubicBezTo>
                      <a:pt x="110" y="20"/>
                      <a:pt x="107" y="18"/>
                      <a:pt x="107" y="15"/>
                    </a:cubicBezTo>
                    <a:cubicBezTo>
                      <a:pt x="107" y="12"/>
                      <a:pt x="110" y="9"/>
                      <a:pt x="113" y="9"/>
                    </a:cubicBezTo>
                    <a:cubicBezTo>
                      <a:pt x="116" y="9"/>
                      <a:pt x="118" y="12"/>
                      <a:pt x="118" y="15"/>
                    </a:cubicBezTo>
                    <a:cubicBezTo>
                      <a:pt x="118" y="18"/>
                      <a:pt x="116" y="20"/>
                      <a:pt x="113" y="20"/>
                    </a:cubicBezTo>
                    <a:close/>
                    <a:moveTo>
                      <a:pt x="130" y="20"/>
                    </a:moveTo>
                    <a:cubicBezTo>
                      <a:pt x="127" y="20"/>
                      <a:pt x="124" y="18"/>
                      <a:pt x="124" y="15"/>
                    </a:cubicBezTo>
                    <a:cubicBezTo>
                      <a:pt x="124" y="12"/>
                      <a:pt x="127" y="9"/>
                      <a:pt x="130" y="9"/>
                    </a:cubicBezTo>
                    <a:cubicBezTo>
                      <a:pt x="133" y="9"/>
                      <a:pt x="135" y="12"/>
                      <a:pt x="135" y="15"/>
                    </a:cubicBezTo>
                    <a:cubicBezTo>
                      <a:pt x="135" y="18"/>
                      <a:pt x="133" y="20"/>
                      <a:pt x="130" y="20"/>
                    </a:cubicBezTo>
                    <a:close/>
                    <a:moveTo>
                      <a:pt x="147" y="20"/>
                    </a:moveTo>
                    <a:cubicBezTo>
                      <a:pt x="144" y="20"/>
                      <a:pt x="141" y="18"/>
                      <a:pt x="141" y="15"/>
                    </a:cubicBezTo>
                    <a:cubicBezTo>
                      <a:pt x="141" y="12"/>
                      <a:pt x="144" y="9"/>
                      <a:pt x="147" y="9"/>
                    </a:cubicBezTo>
                    <a:cubicBezTo>
                      <a:pt x="150" y="9"/>
                      <a:pt x="152" y="12"/>
                      <a:pt x="152" y="15"/>
                    </a:cubicBezTo>
                    <a:cubicBezTo>
                      <a:pt x="152" y="18"/>
                      <a:pt x="150" y="20"/>
                      <a:pt x="147" y="20"/>
                    </a:cubicBezTo>
                    <a:close/>
                    <a:moveTo>
                      <a:pt x="236" y="20"/>
                    </a:moveTo>
                    <a:cubicBezTo>
                      <a:pt x="188" y="20"/>
                      <a:pt x="188" y="20"/>
                      <a:pt x="188" y="20"/>
                    </a:cubicBezTo>
                    <a:cubicBezTo>
                      <a:pt x="188" y="8"/>
                      <a:pt x="188" y="8"/>
                      <a:pt x="188" y="8"/>
                    </a:cubicBezTo>
                    <a:cubicBezTo>
                      <a:pt x="227" y="8"/>
                      <a:pt x="227" y="8"/>
                      <a:pt x="227" y="8"/>
                    </a:cubicBezTo>
                    <a:cubicBezTo>
                      <a:pt x="236" y="8"/>
                      <a:pt x="236" y="8"/>
                      <a:pt x="236" y="8"/>
                    </a:cubicBezTo>
                    <a:lnTo>
                      <a:pt x="236" y="2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9" name="Freeform 128"/>
              <p:cNvSpPr>
                <a:spLocks/>
              </p:cNvSpPr>
              <p:nvPr/>
            </p:nvSpPr>
            <p:spPr bwMode="auto">
              <a:xfrm>
                <a:off x="3689575" y="3472008"/>
                <a:ext cx="120303" cy="2123"/>
              </a:xfrm>
              <a:custGeom>
                <a:avLst/>
                <a:gdLst/>
                <a:ahLst/>
                <a:cxnLst>
                  <a:cxn ang="0">
                    <a:pos x="0" y="0"/>
                  </a:cxn>
                  <a:cxn ang="0">
                    <a:pos x="0" y="1"/>
                  </a:cxn>
                  <a:cxn ang="0">
                    <a:pos x="1" y="0"/>
                  </a:cxn>
                  <a:cxn ang="0">
                    <a:pos x="72" y="0"/>
                  </a:cxn>
                  <a:cxn ang="0">
                    <a:pos x="72" y="0"/>
                  </a:cxn>
                  <a:cxn ang="0">
                    <a:pos x="0" y="0"/>
                  </a:cxn>
                </a:cxnLst>
                <a:rect l="0" t="0" r="r" b="b"/>
                <a:pathLst>
                  <a:path w="72" h="1">
                    <a:moveTo>
                      <a:pt x="0" y="0"/>
                    </a:moveTo>
                    <a:cubicBezTo>
                      <a:pt x="0" y="1"/>
                      <a:pt x="0" y="1"/>
                      <a:pt x="0" y="1"/>
                    </a:cubicBezTo>
                    <a:cubicBezTo>
                      <a:pt x="0" y="1"/>
                      <a:pt x="0" y="0"/>
                      <a:pt x="1" y="0"/>
                    </a:cubicBezTo>
                    <a:cubicBezTo>
                      <a:pt x="72" y="0"/>
                      <a:pt x="72" y="0"/>
                      <a:pt x="72" y="0"/>
                    </a:cubicBezTo>
                    <a:cubicBezTo>
                      <a:pt x="72" y="0"/>
                      <a:pt x="72" y="0"/>
                      <a:pt x="72" y="0"/>
                    </a:cubicBezTo>
                    <a:lnTo>
                      <a:pt x="0" y="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0" name="Freeform 129"/>
              <p:cNvSpPr>
                <a:spLocks/>
              </p:cNvSpPr>
              <p:nvPr/>
            </p:nvSpPr>
            <p:spPr bwMode="auto">
              <a:xfrm>
                <a:off x="3809878" y="3472008"/>
                <a:ext cx="207347" cy="2123"/>
              </a:xfrm>
              <a:custGeom>
                <a:avLst/>
                <a:gdLst/>
                <a:ahLst/>
                <a:cxnLst>
                  <a:cxn ang="0">
                    <a:pos x="124" y="1"/>
                  </a:cxn>
                  <a:cxn ang="0">
                    <a:pos x="124" y="0"/>
                  </a:cxn>
                  <a:cxn ang="0">
                    <a:pos x="0" y="0"/>
                  </a:cxn>
                  <a:cxn ang="0">
                    <a:pos x="0" y="0"/>
                  </a:cxn>
                  <a:cxn ang="0">
                    <a:pos x="123" y="0"/>
                  </a:cxn>
                  <a:cxn ang="0">
                    <a:pos x="124" y="1"/>
                  </a:cxn>
                </a:cxnLst>
                <a:rect l="0" t="0" r="r" b="b"/>
                <a:pathLst>
                  <a:path w="124" h="1">
                    <a:moveTo>
                      <a:pt x="124" y="1"/>
                    </a:moveTo>
                    <a:cubicBezTo>
                      <a:pt x="124" y="0"/>
                      <a:pt x="124" y="0"/>
                      <a:pt x="124" y="0"/>
                    </a:cubicBezTo>
                    <a:cubicBezTo>
                      <a:pt x="0" y="0"/>
                      <a:pt x="0" y="0"/>
                      <a:pt x="0" y="0"/>
                    </a:cubicBezTo>
                    <a:cubicBezTo>
                      <a:pt x="0" y="0"/>
                      <a:pt x="0" y="0"/>
                      <a:pt x="0" y="0"/>
                    </a:cubicBezTo>
                    <a:cubicBezTo>
                      <a:pt x="123" y="0"/>
                      <a:pt x="123" y="0"/>
                      <a:pt x="123" y="0"/>
                    </a:cubicBezTo>
                    <a:cubicBezTo>
                      <a:pt x="124" y="0"/>
                      <a:pt x="124" y="1"/>
                      <a:pt x="124" y="1"/>
                    </a:cubicBez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grpSp>
        <p:nvGrpSpPr>
          <p:cNvPr id="752" name="Group 66"/>
          <p:cNvGrpSpPr/>
          <p:nvPr/>
        </p:nvGrpSpPr>
        <p:grpSpPr>
          <a:xfrm>
            <a:off x="5181754" y="5823826"/>
            <a:ext cx="1117906" cy="761228"/>
            <a:chOff x="-1732142" y="6302761"/>
            <a:chExt cx="1117906" cy="761228"/>
          </a:xfrm>
        </p:grpSpPr>
        <p:grpSp>
          <p:nvGrpSpPr>
            <p:cNvPr id="753" name="Group 867"/>
            <p:cNvGrpSpPr/>
            <p:nvPr/>
          </p:nvGrpSpPr>
          <p:grpSpPr>
            <a:xfrm>
              <a:off x="-1732142" y="6302761"/>
              <a:ext cx="1117906" cy="761228"/>
              <a:chOff x="11258814" y="2759235"/>
              <a:chExt cx="1117906" cy="761228"/>
            </a:xfrm>
          </p:grpSpPr>
          <p:sp>
            <p:nvSpPr>
              <p:cNvPr id="869" name="Oval 868"/>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70" name="TextBox 869"/>
              <p:cNvSpPr txBox="1"/>
              <p:nvPr/>
            </p:nvSpPr>
            <p:spPr>
              <a:xfrm>
                <a:off x="11305760" y="3281936"/>
                <a:ext cx="1027845" cy="238527"/>
              </a:xfrm>
              <a:prstGeom prst="rect">
                <a:avLst/>
              </a:prstGeom>
              <a:noFill/>
            </p:spPr>
            <p:txBody>
              <a:bodyPr wrap="none" rtlCol="0">
                <a:spAutoFit/>
              </a:bodyPr>
              <a:lstStyle/>
              <a:p>
                <a:pPr algn="ctr">
                  <a:lnSpc>
                    <a:spcPct val="95000"/>
                  </a:lnSpc>
                </a:pPr>
                <a:r>
                  <a:rPr lang="en-US" sz="1000" dirty="0" smtClean="0"/>
                  <a:t>Mobile Phones</a:t>
                </a:r>
                <a:endParaRPr lang="en-US" sz="1000" dirty="0"/>
              </a:p>
            </p:txBody>
          </p:sp>
          <p:sp>
            <p:nvSpPr>
              <p:cNvPr id="871" name="Oval 870"/>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891" name="Freeform 7"/>
            <p:cNvSpPr>
              <a:spLocks noEditPoints="1"/>
            </p:cNvSpPr>
            <p:nvPr/>
          </p:nvSpPr>
          <p:spPr bwMode="auto">
            <a:xfrm>
              <a:off x="-1558012" y="6404476"/>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89" name="Freeform 7"/>
            <p:cNvSpPr>
              <a:spLocks noEditPoints="1"/>
            </p:cNvSpPr>
            <p:nvPr/>
          </p:nvSpPr>
          <p:spPr bwMode="auto">
            <a:xfrm>
              <a:off x="-956159" y="6404476"/>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754" name="Group 65"/>
          <p:cNvGrpSpPr/>
          <p:nvPr/>
        </p:nvGrpSpPr>
        <p:grpSpPr>
          <a:xfrm>
            <a:off x="6717377" y="5823826"/>
            <a:ext cx="1117906" cy="761228"/>
            <a:chOff x="13164476" y="5561981"/>
            <a:chExt cx="1117906" cy="761228"/>
          </a:xfrm>
        </p:grpSpPr>
        <p:grpSp>
          <p:nvGrpSpPr>
            <p:cNvPr id="755" name="Group 891"/>
            <p:cNvGrpSpPr/>
            <p:nvPr/>
          </p:nvGrpSpPr>
          <p:grpSpPr>
            <a:xfrm>
              <a:off x="13164476" y="5561981"/>
              <a:ext cx="1117906" cy="761228"/>
              <a:chOff x="11258814" y="2759235"/>
              <a:chExt cx="1117906" cy="761228"/>
            </a:xfrm>
          </p:grpSpPr>
          <p:sp>
            <p:nvSpPr>
              <p:cNvPr id="893" name="Oval 892"/>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94" name="TextBox 893"/>
              <p:cNvSpPr txBox="1"/>
              <p:nvPr/>
            </p:nvSpPr>
            <p:spPr>
              <a:xfrm>
                <a:off x="11518158" y="3281936"/>
                <a:ext cx="603050" cy="238527"/>
              </a:xfrm>
              <a:prstGeom prst="rect">
                <a:avLst/>
              </a:prstGeom>
              <a:noFill/>
            </p:spPr>
            <p:txBody>
              <a:bodyPr wrap="none" rtlCol="0">
                <a:spAutoFit/>
              </a:bodyPr>
              <a:lstStyle/>
              <a:p>
                <a:pPr algn="ctr">
                  <a:lnSpc>
                    <a:spcPct val="95000"/>
                  </a:lnSpc>
                </a:pPr>
                <a:r>
                  <a:rPr lang="en-US" sz="1000" dirty="0" smtClean="0"/>
                  <a:t>Tablets</a:t>
                </a:r>
                <a:endParaRPr lang="en-US" sz="1000" dirty="0"/>
              </a:p>
            </p:txBody>
          </p:sp>
          <p:sp>
            <p:nvSpPr>
              <p:cNvPr id="895" name="Oval 894"/>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905" name="Freeform 6"/>
            <p:cNvSpPr>
              <a:spLocks noEditPoints="1"/>
            </p:cNvSpPr>
            <p:nvPr/>
          </p:nvSpPr>
          <p:spPr bwMode="auto">
            <a:xfrm>
              <a:off x="13303737" y="5654970"/>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903" name="Freeform 6"/>
            <p:cNvSpPr>
              <a:spLocks noEditPoints="1"/>
            </p:cNvSpPr>
            <p:nvPr/>
          </p:nvSpPr>
          <p:spPr bwMode="auto">
            <a:xfrm>
              <a:off x="13900605" y="5661597"/>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758" name="Group 284"/>
          <p:cNvGrpSpPr/>
          <p:nvPr/>
        </p:nvGrpSpPr>
        <p:grpSpPr>
          <a:xfrm>
            <a:off x="7019925" y="4920442"/>
            <a:ext cx="922047" cy="754878"/>
            <a:chOff x="5633393" y="4739771"/>
            <a:chExt cx="922047" cy="754878"/>
          </a:xfrm>
        </p:grpSpPr>
        <p:grpSp>
          <p:nvGrpSpPr>
            <p:cNvPr id="759" name="Group 285"/>
            <p:cNvGrpSpPr/>
            <p:nvPr/>
          </p:nvGrpSpPr>
          <p:grpSpPr>
            <a:xfrm>
              <a:off x="5633393" y="4739771"/>
              <a:ext cx="922047" cy="754878"/>
              <a:chOff x="-1497243" y="804673"/>
              <a:chExt cx="922047" cy="754878"/>
            </a:xfrm>
          </p:grpSpPr>
          <p:sp>
            <p:nvSpPr>
              <p:cNvPr id="296" name="Oval 295"/>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297" name="TextBox 296"/>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760" name="Group 382"/>
            <p:cNvGrpSpPr/>
            <p:nvPr/>
          </p:nvGrpSpPr>
          <p:grpSpPr>
            <a:xfrm>
              <a:off x="5955324" y="4858273"/>
              <a:ext cx="280980" cy="285227"/>
              <a:chOff x="2784571" y="3205550"/>
              <a:chExt cx="408950" cy="544212"/>
            </a:xfrm>
            <a:solidFill>
              <a:schemeClr val="bg1"/>
            </a:solidFill>
          </p:grpSpPr>
          <p:sp>
            <p:nvSpPr>
              <p:cNvPr id="294"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295" name="Freeform 294"/>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61" name="Group 297"/>
          <p:cNvGrpSpPr/>
          <p:nvPr/>
        </p:nvGrpSpPr>
        <p:grpSpPr>
          <a:xfrm>
            <a:off x="9029446" y="4920442"/>
            <a:ext cx="922047" cy="754878"/>
            <a:chOff x="5633393" y="4739771"/>
            <a:chExt cx="922047" cy="754878"/>
          </a:xfrm>
        </p:grpSpPr>
        <p:grpSp>
          <p:nvGrpSpPr>
            <p:cNvPr id="763" name="Group 298"/>
            <p:cNvGrpSpPr/>
            <p:nvPr/>
          </p:nvGrpSpPr>
          <p:grpSpPr>
            <a:xfrm>
              <a:off x="5633393" y="4739771"/>
              <a:ext cx="922047" cy="754878"/>
              <a:chOff x="-1497243" y="804673"/>
              <a:chExt cx="922047" cy="754878"/>
            </a:xfrm>
          </p:grpSpPr>
          <p:sp>
            <p:nvSpPr>
              <p:cNvPr id="303" name="Oval 302"/>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304" name="TextBox 303"/>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765" name="Group 382"/>
            <p:cNvGrpSpPr/>
            <p:nvPr/>
          </p:nvGrpSpPr>
          <p:grpSpPr>
            <a:xfrm>
              <a:off x="5955324" y="4858273"/>
              <a:ext cx="280980" cy="285227"/>
              <a:chOff x="2784571" y="3205550"/>
              <a:chExt cx="408950" cy="544212"/>
            </a:xfrm>
            <a:solidFill>
              <a:schemeClr val="bg1"/>
            </a:solidFill>
          </p:grpSpPr>
          <p:sp>
            <p:nvSpPr>
              <p:cNvPr id="301"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302" name="Freeform 301"/>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66" name="Group 6"/>
          <p:cNvGrpSpPr/>
          <p:nvPr/>
        </p:nvGrpSpPr>
        <p:grpSpPr>
          <a:xfrm>
            <a:off x="7683500" y="5823826"/>
            <a:ext cx="3796471" cy="784378"/>
            <a:chOff x="7683500" y="5823826"/>
            <a:chExt cx="3796471" cy="784378"/>
          </a:xfrm>
        </p:grpSpPr>
        <p:grpSp>
          <p:nvGrpSpPr>
            <p:cNvPr id="767" name="Group 905"/>
            <p:cNvGrpSpPr/>
            <p:nvPr/>
          </p:nvGrpSpPr>
          <p:grpSpPr>
            <a:xfrm>
              <a:off x="7939921" y="5823826"/>
              <a:ext cx="1117906" cy="518466"/>
              <a:chOff x="13164476" y="5561981"/>
              <a:chExt cx="1117906" cy="518466"/>
            </a:xfrm>
          </p:grpSpPr>
          <p:grpSp>
            <p:nvGrpSpPr>
              <p:cNvPr id="772" name="Group 906"/>
              <p:cNvGrpSpPr/>
              <p:nvPr/>
            </p:nvGrpSpPr>
            <p:grpSpPr>
              <a:xfrm>
                <a:off x="13164476" y="5561981"/>
                <a:ext cx="1117906" cy="518466"/>
                <a:chOff x="11258814" y="2759235"/>
                <a:chExt cx="1117906" cy="518466"/>
              </a:xfrm>
            </p:grpSpPr>
            <p:sp>
              <p:nvSpPr>
                <p:cNvPr id="910" name="Oval 909"/>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912" name="Oval 911"/>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908" name="Freeform 6"/>
              <p:cNvSpPr>
                <a:spLocks noEditPoints="1"/>
              </p:cNvSpPr>
              <p:nvPr/>
            </p:nvSpPr>
            <p:spPr bwMode="auto">
              <a:xfrm>
                <a:off x="13303737" y="5654970"/>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920" name="Freeform 7"/>
            <p:cNvSpPr>
              <a:spLocks noEditPoints="1"/>
            </p:cNvSpPr>
            <p:nvPr/>
          </p:nvSpPr>
          <p:spPr bwMode="auto">
            <a:xfrm>
              <a:off x="871545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933" name="TextBox 932"/>
            <p:cNvSpPr txBox="1"/>
            <p:nvPr/>
          </p:nvSpPr>
          <p:spPr>
            <a:xfrm>
              <a:off x="10009144" y="6369677"/>
              <a:ext cx="994182" cy="238527"/>
            </a:xfrm>
            <a:prstGeom prst="rect">
              <a:avLst/>
            </a:prstGeom>
            <a:noFill/>
          </p:spPr>
          <p:txBody>
            <a:bodyPr wrap="none" rtlCol="0">
              <a:spAutoFit/>
            </a:bodyPr>
            <a:lstStyle/>
            <a:p>
              <a:pPr algn="ctr">
                <a:lnSpc>
                  <a:spcPct val="95000"/>
                </a:lnSpc>
              </a:pPr>
              <a:r>
                <a:rPr lang="en-US" sz="1000" dirty="0" smtClean="0"/>
                <a:t>BYOD Growth</a:t>
              </a:r>
              <a:endParaRPr lang="en-US" sz="1000" dirty="0"/>
            </a:p>
          </p:txBody>
        </p:sp>
        <p:cxnSp>
          <p:nvCxnSpPr>
            <p:cNvPr id="74" name="Straight Connector 73"/>
            <p:cNvCxnSpPr/>
            <p:nvPr/>
          </p:nvCxnSpPr>
          <p:spPr>
            <a:xfrm>
              <a:off x="7683500" y="6492368"/>
              <a:ext cx="2213538" cy="0"/>
            </a:xfrm>
            <a:prstGeom prst="line">
              <a:avLst/>
            </a:prstGeom>
            <a:ln w="25400">
              <a:gradFill>
                <a:gsLst>
                  <a:gs pos="0">
                    <a:schemeClr val="tx1">
                      <a:alpha val="87000"/>
                    </a:schemeClr>
                  </a:gs>
                  <a:gs pos="100000">
                    <a:schemeClr val="accent1">
                      <a:tint val="44500"/>
                      <a:satMod val="160000"/>
                      <a:alpha val="0"/>
                    </a:schemeClr>
                  </a:gs>
                </a:gsLst>
                <a:lin ang="10800000" scaled="0"/>
              </a:gradFill>
              <a:tailEnd type="triangle"/>
            </a:ln>
          </p:spPr>
          <p:style>
            <a:lnRef idx="1">
              <a:schemeClr val="accent1"/>
            </a:lnRef>
            <a:fillRef idx="0">
              <a:schemeClr val="accent1"/>
            </a:fillRef>
            <a:effectRef idx="0">
              <a:schemeClr val="accent1"/>
            </a:effectRef>
            <a:fontRef idx="minor">
              <a:schemeClr val="tx1"/>
            </a:fontRef>
          </p:style>
        </p:cxnSp>
        <p:grpSp>
          <p:nvGrpSpPr>
            <p:cNvPr id="773" name="Group 5"/>
            <p:cNvGrpSpPr/>
            <p:nvPr/>
          </p:nvGrpSpPr>
          <p:grpSpPr>
            <a:xfrm>
              <a:off x="9169281" y="5823826"/>
              <a:ext cx="2310690" cy="518466"/>
              <a:chOff x="9169281" y="5823826"/>
              <a:chExt cx="2310690" cy="518466"/>
            </a:xfrm>
          </p:grpSpPr>
          <p:sp>
            <p:nvSpPr>
              <p:cNvPr id="932" name="Oval 931"/>
              <p:cNvSpPr/>
              <p:nvPr/>
            </p:nvSpPr>
            <p:spPr>
              <a:xfrm>
                <a:off x="10362065" y="5823826"/>
                <a:ext cx="518466" cy="518466"/>
              </a:xfrm>
              <a:prstGeom prst="ellipse">
                <a:avLst/>
              </a:prstGeom>
              <a:gradFill flip="none" rotWithShape="1">
                <a:gsLst>
                  <a:gs pos="100000">
                    <a:srgbClr val="FFC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934" name="Oval 933"/>
              <p:cNvSpPr/>
              <p:nvPr/>
            </p:nvSpPr>
            <p:spPr>
              <a:xfrm>
                <a:off x="10961505" y="5823826"/>
                <a:ext cx="518466" cy="518466"/>
              </a:xfrm>
              <a:prstGeom prst="ellipse">
                <a:avLst/>
              </a:prstGeom>
              <a:gradFill flip="none" rotWithShape="1">
                <a:gsLst>
                  <a:gs pos="100000">
                    <a:srgbClr val="FFC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nvGrpSpPr>
              <p:cNvPr id="774" name="Group 921"/>
              <p:cNvGrpSpPr/>
              <p:nvPr/>
            </p:nvGrpSpPr>
            <p:grpSpPr>
              <a:xfrm>
                <a:off x="9169281" y="5823826"/>
                <a:ext cx="1117906" cy="518466"/>
                <a:chOff x="11258814" y="2759235"/>
                <a:chExt cx="1117906" cy="518466"/>
              </a:xfrm>
            </p:grpSpPr>
            <p:sp>
              <p:nvSpPr>
                <p:cNvPr id="924" name="Oval 923"/>
                <p:cNvSpPr/>
                <p:nvPr/>
              </p:nvSpPr>
              <p:spPr>
                <a:xfrm>
                  <a:off x="11258814" y="2759235"/>
                  <a:ext cx="518466" cy="518466"/>
                </a:xfrm>
                <a:prstGeom prst="ellipse">
                  <a:avLst/>
                </a:prstGeom>
                <a:gradFill flip="none" rotWithShape="1">
                  <a:gsLst>
                    <a:gs pos="100000">
                      <a:srgbClr val="FFC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926" name="Oval 925"/>
                <p:cNvSpPr/>
                <p:nvPr/>
              </p:nvSpPr>
              <p:spPr>
                <a:xfrm>
                  <a:off x="11858254" y="2759235"/>
                  <a:ext cx="518466" cy="518466"/>
                </a:xfrm>
                <a:prstGeom prst="ellipse">
                  <a:avLst/>
                </a:prstGeom>
                <a:gradFill flip="none" rotWithShape="1">
                  <a:gsLst>
                    <a:gs pos="100000">
                      <a:srgbClr val="FFC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928" name="Freeform 7"/>
              <p:cNvSpPr>
                <a:spLocks noEditPoints="1"/>
              </p:cNvSpPr>
              <p:nvPr/>
            </p:nvSpPr>
            <p:spPr bwMode="auto">
              <a:xfrm>
                <a:off x="935553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931" name="Freeform 6"/>
              <p:cNvSpPr>
                <a:spLocks noEditPoints="1"/>
              </p:cNvSpPr>
              <p:nvPr/>
            </p:nvSpPr>
            <p:spPr bwMode="auto">
              <a:xfrm>
                <a:off x="11089822" y="5916815"/>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305" name="Freeform 7"/>
              <p:cNvSpPr>
                <a:spLocks noEditPoints="1"/>
              </p:cNvSpPr>
              <p:nvPr/>
            </p:nvSpPr>
            <p:spPr bwMode="auto">
              <a:xfrm>
                <a:off x="994481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307" name="Freeform 7"/>
              <p:cNvSpPr>
                <a:spLocks noEditPoints="1"/>
              </p:cNvSpPr>
              <p:nvPr/>
            </p:nvSpPr>
            <p:spPr bwMode="auto">
              <a:xfrm>
                <a:off x="1053917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spTree>
    <p:extLst>
      <p:ext uri="{BB962C8B-B14F-4D97-AF65-F5344CB8AC3E}">
        <p14:creationId xmlns:p14="http://schemas.microsoft.com/office/powerpoint/2010/main" val="270670478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par>
                                <p:cTn id="17" presetID="10" presetClass="entr" presetSubtype="0" fill="hold" nodeType="withEffect">
                                  <p:stCondLst>
                                    <p:cond delay="0"/>
                                  </p:stCondLst>
                                  <p:childTnLst>
                                    <p:set>
                                      <p:cBhvr>
                                        <p:cTn id="18" dur="1" fill="hold">
                                          <p:stCondLst>
                                            <p:cond delay="0"/>
                                          </p:stCondLst>
                                        </p:cTn>
                                        <p:tgtEl>
                                          <p:spTgt spid="746"/>
                                        </p:tgtEl>
                                        <p:attrNameLst>
                                          <p:attrName>style.visibility</p:attrName>
                                        </p:attrNameLst>
                                      </p:cBhvr>
                                      <p:to>
                                        <p:strVal val="visible"/>
                                      </p:to>
                                    </p:set>
                                    <p:animEffect transition="in" filter="fade">
                                      <p:cBhvr>
                                        <p:cTn id="19" dur="500"/>
                                        <p:tgtEl>
                                          <p:spTgt spid="746"/>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par>
                                <p:cTn id="28" presetID="10"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738"/>
                                        </p:tgtEl>
                                        <p:attrNameLst>
                                          <p:attrName>style.visibility</p:attrName>
                                        </p:attrNameLst>
                                      </p:cBhvr>
                                      <p:to>
                                        <p:strVal val="visible"/>
                                      </p:to>
                                    </p:set>
                                    <p:animEffect transition="in" filter="fade">
                                      <p:cBhvr>
                                        <p:cTn id="33" dur="500"/>
                                        <p:tgtEl>
                                          <p:spTgt spid="738"/>
                                        </p:tgtEl>
                                      </p:cBhvr>
                                    </p:animEffect>
                                  </p:childTnLst>
                                </p:cTn>
                              </p:par>
                              <p:par>
                                <p:cTn id="34" presetID="10" presetClass="entr" presetSubtype="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500"/>
                                        <p:tgtEl>
                                          <p:spTgt spid="30"/>
                                        </p:tgtEl>
                                      </p:cBhvr>
                                    </p:animEffect>
                                  </p:childTnLst>
                                </p:cTn>
                              </p:par>
                              <p:par>
                                <p:cTn id="37" presetID="10" presetClass="entr" presetSubtype="0" fill="hold" nodeType="withEffect">
                                  <p:stCondLst>
                                    <p:cond delay="0"/>
                                  </p:stCondLst>
                                  <p:childTnLst>
                                    <p:set>
                                      <p:cBhvr>
                                        <p:cTn id="38" dur="1" fill="hold">
                                          <p:stCondLst>
                                            <p:cond delay="0"/>
                                          </p:stCondLst>
                                        </p:cTn>
                                        <p:tgtEl>
                                          <p:spTgt spid="748"/>
                                        </p:tgtEl>
                                        <p:attrNameLst>
                                          <p:attrName>style.visibility</p:attrName>
                                        </p:attrNameLst>
                                      </p:cBhvr>
                                      <p:to>
                                        <p:strVal val="visible"/>
                                      </p:to>
                                    </p:set>
                                    <p:animEffect transition="in" filter="fade">
                                      <p:cBhvr>
                                        <p:cTn id="39" dur="500"/>
                                        <p:tgtEl>
                                          <p:spTgt spid="748"/>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55"/>
                                        </p:tgtEl>
                                        <p:attrNameLst>
                                          <p:attrName>style.visibility</p:attrName>
                                        </p:attrNameLst>
                                      </p:cBhvr>
                                      <p:to>
                                        <p:strVal val="visible"/>
                                      </p:to>
                                    </p:set>
                                    <p:animEffect transition="in" filter="fade">
                                      <p:cBhvr>
                                        <p:cTn id="44" dur="500"/>
                                        <p:tgtEl>
                                          <p:spTgt spid="455"/>
                                        </p:tgtEl>
                                      </p:cBhvr>
                                    </p:animEffect>
                                  </p:childTnLst>
                                </p:cTn>
                              </p:par>
                              <p:par>
                                <p:cTn id="45" presetID="10" presetClass="entr" presetSubtype="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par>
                                <p:cTn id="51" presetID="10" presetClass="entr" presetSubtype="0" fill="hold" nodeType="withEffect">
                                  <p:stCondLst>
                                    <p:cond delay="0"/>
                                  </p:stCondLst>
                                  <p:childTnLst>
                                    <p:set>
                                      <p:cBhvr>
                                        <p:cTn id="52" dur="1" fill="hold">
                                          <p:stCondLst>
                                            <p:cond delay="0"/>
                                          </p:stCondLst>
                                        </p:cTn>
                                        <p:tgtEl>
                                          <p:spTgt spid="736"/>
                                        </p:tgtEl>
                                        <p:attrNameLst>
                                          <p:attrName>style.visibility</p:attrName>
                                        </p:attrNameLst>
                                      </p:cBhvr>
                                      <p:to>
                                        <p:strVal val="visible"/>
                                      </p:to>
                                    </p:set>
                                    <p:animEffect transition="in" filter="fade">
                                      <p:cBhvr>
                                        <p:cTn id="53" dur="500"/>
                                        <p:tgtEl>
                                          <p:spTgt spid="736"/>
                                        </p:tgtEl>
                                      </p:cBhvr>
                                    </p:animEffect>
                                  </p:childTnLst>
                                </p:cTn>
                              </p:par>
                              <p:par>
                                <p:cTn id="54" presetID="10" presetClass="entr" presetSubtype="0" fill="hold" nodeType="withEffect">
                                  <p:stCondLst>
                                    <p:cond delay="0"/>
                                  </p:stCondLst>
                                  <p:childTnLst>
                                    <p:set>
                                      <p:cBhvr>
                                        <p:cTn id="55" dur="1" fill="hold">
                                          <p:stCondLst>
                                            <p:cond delay="0"/>
                                          </p:stCondLst>
                                        </p:cTn>
                                        <p:tgtEl>
                                          <p:spTgt spid="752"/>
                                        </p:tgtEl>
                                        <p:attrNameLst>
                                          <p:attrName>style.visibility</p:attrName>
                                        </p:attrNameLst>
                                      </p:cBhvr>
                                      <p:to>
                                        <p:strVal val="visible"/>
                                      </p:to>
                                    </p:set>
                                    <p:animEffect transition="in" filter="fade">
                                      <p:cBhvr>
                                        <p:cTn id="56" dur="500"/>
                                        <p:tgtEl>
                                          <p:spTgt spid="752"/>
                                        </p:tgtEl>
                                      </p:cBhvr>
                                    </p:animEffect>
                                  </p:childTnLst>
                                </p:cTn>
                              </p:par>
                              <p:par>
                                <p:cTn id="57" presetID="10" presetClass="entr" presetSubtype="0"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fade">
                                      <p:cBhvr>
                                        <p:cTn id="59" dur="500"/>
                                        <p:tgtEl>
                                          <p:spTgt spid="8"/>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500"/>
                                        <p:tgtEl>
                                          <p:spTgt spid="6"/>
                                        </p:tgtEl>
                                      </p:cBhvr>
                                    </p:animEffect>
                                  </p:childTnLst>
                                </p:cTn>
                              </p:par>
                              <p:par>
                                <p:cTn id="65" presetID="10" presetClass="entr" presetSubtype="0"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par>
                                <p:cTn id="68" presetID="10" presetClass="entr" presetSubtype="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500"/>
                                        <p:tgtEl>
                                          <p:spTgt spid="9"/>
                                        </p:tgtEl>
                                      </p:cBhvr>
                                    </p:animEffect>
                                  </p:childTnLst>
                                </p:cTn>
                              </p:par>
                              <p:par>
                                <p:cTn id="71" presetID="10" presetClass="entr" presetSubtype="0"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nodeType="withEffect">
                                  <p:stCondLst>
                                    <p:cond delay="0"/>
                                  </p:stCondLst>
                                  <p:childTnLst>
                                    <p:set>
                                      <p:cBhvr>
                                        <p:cTn id="75" dur="1" fill="hold">
                                          <p:stCondLst>
                                            <p:cond delay="0"/>
                                          </p:stCondLst>
                                        </p:cTn>
                                        <p:tgtEl>
                                          <p:spTgt spid="741"/>
                                        </p:tgtEl>
                                        <p:attrNameLst>
                                          <p:attrName>style.visibility</p:attrName>
                                        </p:attrNameLst>
                                      </p:cBhvr>
                                      <p:to>
                                        <p:strVal val="visible"/>
                                      </p:to>
                                    </p:set>
                                    <p:animEffect transition="in" filter="fade">
                                      <p:cBhvr>
                                        <p:cTn id="76" dur="500"/>
                                        <p:tgtEl>
                                          <p:spTgt spid="741"/>
                                        </p:tgtEl>
                                      </p:cBhvr>
                                    </p:animEffect>
                                  </p:childTnLst>
                                </p:cTn>
                              </p:par>
                              <p:par>
                                <p:cTn id="77" presetID="10" presetClass="entr" presetSubtype="0" fill="hold" nodeType="withEffect">
                                  <p:stCondLst>
                                    <p:cond delay="0"/>
                                  </p:stCondLst>
                                  <p:childTnLst>
                                    <p:set>
                                      <p:cBhvr>
                                        <p:cTn id="78" dur="1" fill="hold">
                                          <p:stCondLst>
                                            <p:cond delay="0"/>
                                          </p:stCondLst>
                                        </p:cTn>
                                        <p:tgtEl>
                                          <p:spTgt spid="743"/>
                                        </p:tgtEl>
                                        <p:attrNameLst>
                                          <p:attrName>style.visibility</p:attrName>
                                        </p:attrNameLst>
                                      </p:cBhvr>
                                      <p:to>
                                        <p:strVal val="visible"/>
                                      </p:to>
                                    </p:set>
                                    <p:animEffect transition="in" filter="fade">
                                      <p:cBhvr>
                                        <p:cTn id="79" dur="500"/>
                                        <p:tgtEl>
                                          <p:spTgt spid="743"/>
                                        </p:tgtEl>
                                      </p:cBhvr>
                                    </p:animEffect>
                                  </p:childTnLst>
                                </p:cTn>
                              </p:par>
                              <p:par>
                                <p:cTn id="80" presetID="10" presetClass="entr" presetSubtype="0" fill="hold" nodeType="withEffect">
                                  <p:stCondLst>
                                    <p:cond delay="0"/>
                                  </p:stCondLst>
                                  <p:childTnLst>
                                    <p:set>
                                      <p:cBhvr>
                                        <p:cTn id="81" dur="1" fill="hold">
                                          <p:stCondLst>
                                            <p:cond delay="0"/>
                                          </p:stCondLst>
                                        </p:cTn>
                                        <p:tgtEl>
                                          <p:spTgt spid="758"/>
                                        </p:tgtEl>
                                        <p:attrNameLst>
                                          <p:attrName>style.visibility</p:attrName>
                                        </p:attrNameLst>
                                      </p:cBhvr>
                                      <p:to>
                                        <p:strVal val="visible"/>
                                      </p:to>
                                    </p:set>
                                    <p:animEffect transition="in" filter="fade">
                                      <p:cBhvr>
                                        <p:cTn id="82" dur="500"/>
                                        <p:tgtEl>
                                          <p:spTgt spid="758"/>
                                        </p:tgtEl>
                                      </p:cBhvr>
                                    </p:animEffect>
                                  </p:childTnLst>
                                </p:cTn>
                              </p:par>
                              <p:par>
                                <p:cTn id="83" presetID="10" presetClass="entr" presetSubtype="0" fill="hold" nodeType="withEffect">
                                  <p:stCondLst>
                                    <p:cond delay="0"/>
                                  </p:stCondLst>
                                  <p:childTnLst>
                                    <p:set>
                                      <p:cBhvr>
                                        <p:cTn id="84" dur="1" fill="hold">
                                          <p:stCondLst>
                                            <p:cond delay="0"/>
                                          </p:stCondLst>
                                        </p:cTn>
                                        <p:tgtEl>
                                          <p:spTgt spid="761"/>
                                        </p:tgtEl>
                                        <p:attrNameLst>
                                          <p:attrName>style.visibility</p:attrName>
                                        </p:attrNameLst>
                                      </p:cBhvr>
                                      <p:to>
                                        <p:strVal val="visible"/>
                                      </p:to>
                                    </p:set>
                                    <p:animEffect transition="in" filter="fade">
                                      <p:cBhvr>
                                        <p:cTn id="85" dur="500"/>
                                        <p:tgtEl>
                                          <p:spTgt spid="761"/>
                                        </p:tgtEl>
                                      </p:cBhvr>
                                    </p:animEffect>
                                  </p:childTnLst>
                                </p:cTn>
                              </p:par>
                              <p:par>
                                <p:cTn id="86" presetID="10" presetClass="entr" presetSubtype="0" fill="hold" nodeType="withEffect">
                                  <p:stCondLst>
                                    <p:cond delay="0"/>
                                  </p:stCondLst>
                                  <p:childTnLst>
                                    <p:set>
                                      <p:cBhvr>
                                        <p:cTn id="87" dur="1" fill="hold">
                                          <p:stCondLst>
                                            <p:cond delay="0"/>
                                          </p:stCondLst>
                                        </p:cTn>
                                        <p:tgtEl>
                                          <p:spTgt spid="754"/>
                                        </p:tgtEl>
                                        <p:attrNameLst>
                                          <p:attrName>style.visibility</p:attrName>
                                        </p:attrNameLst>
                                      </p:cBhvr>
                                      <p:to>
                                        <p:strVal val="visible"/>
                                      </p:to>
                                    </p:set>
                                    <p:animEffect transition="in" filter="fade">
                                      <p:cBhvr>
                                        <p:cTn id="88" dur="500"/>
                                        <p:tgtEl>
                                          <p:spTgt spid="754"/>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766"/>
                                        </p:tgtEl>
                                        <p:attrNameLst>
                                          <p:attrName>style.visibility</p:attrName>
                                        </p:attrNameLst>
                                      </p:cBhvr>
                                      <p:to>
                                        <p:strVal val="visible"/>
                                      </p:to>
                                    </p:set>
                                    <p:animEffect transition="in" filter="wipe(left)">
                                      <p:cBhvr>
                                        <p:cTn id="93" dur="500"/>
                                        <p:tgtEl>
                                          <p:spTgt spid="7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 name="Rectangle 426"/>
          <p:cNvSpPr/>
          <p:nvPr/>
        </p:nvSpPr>
        <p:spPr>
          <a:xfrm rot="5400000" flipV="1">
            <a:off x="5678044" y="-4346959"/>
            <a:ext cx="832737"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30" name="Rectangle 429"/>
          <p:cNvSpPr/>
          <p:nvPr/>
        </p:nvSpPr>
        <p:spPr>
          <a:xfrm rot="5400000" flipV="1">
            <a:off x="5613536" y="-3396462"/>
            <a:ext cx="961754"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31" name="Rectangle 430"/>
          <p:cNvSpPr/>
          <p:nvPr/>
        </p:nvSpPr>
        <p:spPr>
          <a:xfrm rot="5400000" flipV="1">
            <a:off x="5660453" y="-2446913"/>
            <a:ext cx="867925"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32" name="Rectangle 431"/>
          <p:cNvSpPr/>
          <p:nvPr/>
        </p:nvSpPr>
        <p:spPr>
          <a:xfrm rot="5400000" flipV="1">
            <a:off x="5326188" y="-1200742"/>
            <a:ext cx="1536458"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33" name="Rectangle 432"/>
          <p:cNvSpPr/>
          <p:nvPr/>
        </p:nvSpPr>
        <p:spPr>
          <a:xfrm rot="5400000" flipV="1">
            <a:off x="5636998" y="68885"/>
            <a:ext cx="914838"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107" name="TextBox 106"/>
          <p:cNvSpPr txBox="1"/>
          <p:nvPr/>
        </p:nvSpPr>
        <p:spPr>
          <a:xfrm>
            <a:off x="306190" y="5871569"/>
            <a:ext cx="1085730" cy="523220"/>
          </a:xfrm>
          <a:prstGeom prst="rect">
            <a:avLst/>
          </a:prstGeom>
          <a:noFill/>
        </p:spPr>
        <p:txBody>
          <a:bodyPr wrap="square" rtlCol="0">
            <a:spAutoFit/>
          </a:bodyPr>
          <a:lstStyle/>
          <a:p>
            <a:r>
              <a:rPr lang="en-US" sz="1400" b="1" dirty="0" smtClean="0"/>
              <a:t>End-User </a:t>
            </a:r>
          </a:p>
          <a:p>
            <a:r>
              <a:rPr lang="en-US" sz="1400" b="1" dirty="0" smtClean="0"/>
              <a:t>Devices</a:t>
            </a:r>
            <a:endParaRPr lang="en-US" sz="1400" b="1" dirty="0"/>
          </a:p>
        </p:txBody>
      </p:sp>
      <p:sp>
        <p:nvSpPr>
          <p:cNvPr id="108" name="TextBox 107"/>
          <p:cNvSpPr txBox="1"/>
          <p:nvPr/>
        </p:nvSpPr>
        <p:spPr>
          <a:xfrm>
            <a:off x="306189" y="4606640"/>
            <a:ext cx="1430013" cy="523220"/>
          </a:xfrm>
          <a:prstGeom prst="rect">
            <a:avLst/>
          </a:prstGeom>
          <a:noFill/>
        </p:spPr>
        <p:txBody>
          <a:bodyPr wrap="square" rtlCol="0">
            <a:spAutoFit/>
          </a:bodyPr>
          <a:lstStyle/>
          <a:p>
            <a:r>
              <a:rPr lang="en-US" sz="1400" b="1" dirty="0" smtClean="0"/>
              <a:t>Access </a:t>
            </a:r>
          </a:p>
          <a:p>
            <a:r>
              <a:rPr lang="en-US" sz="1400" b="1" dirty="0" smtClean="0"/>
              <a:t>Infrastructure</a:t>
            </a:r>
            <a:endParaRPr lang="en-US" sz="1400" b="1" dirty="0"/>
          </a:p>
        </p:txBody>
      </p:sp>
      <p:sp>
        <p:nvSpPr>
          <p:cNvPr id="268" name="TextBox 267"/>
          <p:cNvSpPr txBox="1"/>
          <p:nvPr/>
        </p:nvSpPr>
        <p:spPr>
          <a:xfrm>
            <a:off x="306190" y="3403826"/>
            <a:ext cx="2042974" cy="523220"/>
          </a:xfrm>
          <a:prstGeom prst="rect">
            <a:avLst/>
          </a:prstGeom>
          <a:noFill/>
        </p:spPr>
        <p:txBody>
          <a:bodyPr wrap="square" rtlCol="0">
            <a:spAutoFit/>
          </a:bodyPr>
          <a:lstStyle/>
          <a:p>
            <a:r>
              <a:rPr lang="en-US" sz="1400" b="1" dirty="0" smtClean="0"/>
              <a:t>Management </a:t>
            </a:r>
          </a:p>
          <a:p>
            <a:r>
              <a:rPr lang="en-US" sz="1400" b="1" dirty="0" smtClean="0"/>
              <a:t>and Troubleshooting</a:t>
            </a:r>
            <a:endParaRPr lang="en-US" sz="1400" b="1" dirty="0"/>
          </a:p>
        </p:txBody>
      </p:sp>
      <p:sp>
        <p:nvSpPr>
          <p:cNvPr id="326" name="TextBox 325"/>
          <p:cNvSpPr txBox="1"/>
          <p:nvPr/>
        </p:nvSpPr>
        <p:spPr>
          <a:xfrm>
            <a:off x="306189" y="1559980"/>
            <a:ext cx="2530415" cy="446276"/>
          </a:xfrm>
          <a:prstGeom prst="rect">
            <a:avLst/>
          </a:prstGeom>
          <a:noFill/>
        </p:spPr>
        <p:txBody>
          <a:bodyPr wrap="square" rtlCol="0">
            <a:spAutoFit/>
          </a:bodyPr>
          <a:lstStyle/>
          <a:p>
            <a:r>
              <a:rPr lang="en-US" sz="1400" b="1" dirty="0" smtClean="0"/>
              <a:t>Net Mgmt. Personnel </a:t>
            </a:r>
          </a:p>
          <a:p>
            <a:r>
              <a:rPr lang="en-US" sz="900" dirty="0" smtClean="0"/>
              <a:t>(Shift from Cost Center to Business Enabler</a:t>
            </a:r>
            <a:r>
              <a:rPr lang="en-US" sz="900" b="1" dirty="0" smtClean="0"/>
              <a:t>)</a:t>
            </a:r>
            <a:endParaRPr lang="en-US" sz="900" b="1" dirty="0"/>
          </a:p>
        </p:txBody>
      </p:sp>
      <p:sp>
        <p:nvSpPr>
          <p:cNvPr id="478" name="TextBox 477"/>
          <p:cNvSpPr txBox="1"/>
          <p:nvPr/>
        </p:nvSpPr>
        <p:spPr>
          <a:xfrm>
            <a:off x="306190" y="2401935"/>
            <a:ext cx="2042974" cy="523220"/>
          </a:xfrm>
          <a:prstGeom prst="rect">
            <a:avLst/>
          </a:prstGeom>
          <a:noFill/>
        </p:spPr>
        <p:txBody>
          <a:bodyPr wrap="square" rtlCol="0">
            <a:spAutoFit/>
          </a:bodyPr>
          <a:lstStyle/>
          <a:p>
            <a:r>
              <a:rPr lang="en-US" sz="1400" b="1" dirty="0" smtClean="0"/>
              <a:t>Policy  </a:t>
            </a:r>
          </a:p>
          <a:p>
            <a:r>
              <a:rPr lang="en-US" sz="1400" b="1" dirty="0" smtClean="0"/>
              <a:t>Enforcement</a:t>
            </a:r>
            <a:endParaRPr lang="en-US" sz="1400" b="1" dirty="0"/>
          </a:p>
        </p:txBody>
      </p:sp>
      <p:sp>
        <p:nvSpPr>
          <p:cNvPr id="452" name="TextBox 451"/>
          <p:cNvSpPr txBox="1"/>
          <p:nvPr/>
        </p:nvSpPr>
        <p:spPr>
          <a:xfrm>
            <a:off x="3392424" y="1930400"/>
            <a:ext cx="817853" cy="238527"/>
          </a:xfrm>
          <a:prstGeom prst="rect">
            <a:avLst/>
          </a:prstGeom>
          <a:noFill/>
        </p:spPr>
        <p:txBody>
          <a:bodyPr wrap="none" rtlCol="0">
            <a:spAutoFit/>
          </a:bodyPr>
          <a:lstStyle/>
          <a:p>
            <a:pPr algn="ctr">
              <a:lnSpc>
                <a:spcPct val="95000"/>
              </a:lnSpc>
            </a:pPr>
            <a:r>
              <a:rPr lang="en-US" sz="1000" dirty="0" smtClean="0"/>
              <a:t>LAN Team</a:t>
            </a:r>
            <a:endParaRPr lang="en-US" sz="1000" dirty="0"/>
          </a:p>
        </p:txBody>
      </p:sp>
      <p:sp>
        <p:nvSpPr>
          <p:cNvPr id="458" name="TextBox 457"/>
          <p:cNvSpPr txBox="1"/>
          <p:nvPr/>
        </p:nvSpPr>
        <p:spPr>
          <a:xfrm>
            <a:off x="5477256" y="1930400"/>
            <a:ext cx="1077539" cy="238527"/>
          </a:xfrm>
          <a:prstGeom prst="rect">
            <a:avLst/>
          </a:prstGeom>
          <a:noFill/>
        </p:spPr>
        <p:txBody>
          <a:bodyPr wrap="none" rtlCol="0">
            <a:spAutoFit/>
          </a:bodyPr>
          <a:lstStyle/>
          <a:p>
            <a:pPr algn="ctr">
              <a:lnSpc>
                <a:spcPct val="95000"/>
              </a:lnSpc>
            </a:pPr>
            <a:r>
              <a:rPr lang="en-US" sz="1000" dirty="0" smtClean="0"/>
              <a:t>Wireless Team</a:t>
            </a:r>
            <a:endParaRPr lang="en-US" sz="1000" dirty="0"/>
          </a:p>
        </p:txBody>
      </p:sp>
      <p:grpSp>
        <p:nvGrpSpPr>
          <p:cNvPr id="930" name="Group 929"/>
          <p:cNvGrpSpPr/>
          <p:nvPr/>
        </p:nvGrpSpPr>
        <p:grpSpPr>
          <a:xfrm>
            <a:off x="7820132" y="1389731"/>
            <a:ext cx="1301826" cy="571869"/>
            <a:chOff x="7820132" y="1389731"/>
            <a:chExt cx="1301826" cy="571869"/>
          </a:xfrm>
        </p:grpSpPr>
        <p:pic>
          <p:nvPicPr>
            <p:cNvPr id="615" name="Picture 614"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865853" y="1389731"/>
              <a:ext cx="256105" cy="571869"/>
            </a:xfrm>
            <a:prstGeom prst="rect">
              <a:avLst/>
            </a:prstGeom>
          </p:spPr>
        </p:pic>
        <p:pic>
          <p:nvPicPr>
            <p:cNvPr id="460" name="Picture 459"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7820132" y="1389731"/>
              <a:ext cx="256105" cy="571869"/>
            </a:xfrm>
            <a:prstGeom prst="rect">
              <a:avLst/>
            </a:prstGeom>
          </p:spPr>
        </p:pic>
      </p:grpSp>
      <p:sp>
        <p:nvSpPr>
          <p:cNvPr id="464" name="TextBox 463"/>
          <p:cNvSpPr txBox="1"/>
          <p:nvPr/>
        </p:nvSpPr>
        <p:spPr>
          <a:xfrm>
            <a:off x="7969636" y="1930400"/>
            <a:ext cx="1008609" cy="238527"/>
          </a:xfrm>
          <a:prstGeom prst="rect">
            <a:avLst/>
          </a:prstGeom>
          <a:noFill/>
        </p:spPr>
        <p:txBody>
          <a:bodyPr wrap="none" rtlCol="0">
            <a:spAutoFit/>
          </a:bodyPr>
          <a:lstStyle/>
          <a:p>
            <a:pPr algn="ctr">
              <a:lnSpc>
                <a:spcPct val="95000"/>
              </a:lnSpc>
            </a:pPr>
            <a:r>
              <a:rPr lang="en-US" sz="1000" dirty="0" smtClean="0"/>
              <a:t>Security Team</a:t>
            </a:r>
            <a:endParaRPr lang="en-US" sz="1000" dirty="0"/>
          </a:p>
        </p:txBody>
      </p:sp>
      <p:grpSp>
        <p:nvGrpSpPr>
          <p:cNvPr id="15" name="Group 14"/>
          <p:cNvGrpSpPr/>
          <p:nvPr/>
        </p:nvGrpSpPr>
        <p:grpSpPr>
          <a:xfrm>
            <a:off x="2220010" y="2352490"/>
            <a:ext cx="1043876" cy="854195"/>
            <a:chOff x="2220010" y="1276945"/>
            <a:chExt cx="1043876" cy="854195"/>
          </a:xfrm>
        </p:grpSpPr>
        <p:grpSp>
          <p:nvGrpSpPr>
            <p:cNvPr id="9" name="Group 8"/>
            <p:cNvGrpSpPr/>
            <p:nvPr/>
          </p:nvGrpSpPr>
          <p:grpSpPr>
            <a:xfrm>
              <a:off x="2220010" y="1276945"/>
              <a:ext cx="1043876" cy="854195"/>
              <a:chOff x="-1558170" y="804673"/>
              <a:chExt cx="1043876" cy="854195"/>
            </a:xfrm>
          </p:grpSpPr>
          <p:sp>
            <p:nvSpPr>
              <p:cNvPr id="449" name="Oval 448"/>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5" name="TextBox 4"/>
              <p:cNvSpPr txBox="1"/>
              <p:nvPr/>
            </p:nvSpPr>
            <p:spPr>
              <a:xfrm>
                <a:off x="-1558170" y="1304925"/>
                <a:ext cx="1043876" cy="353943"/>
              </a:xfrm>
              <a:prstGeom prst="rect">
                <a:avLst/>
              </a:prstGeom>
              <a:noFill/>
            </p:spPr>
            <p:txBody>
              <a:bodyPr wrap="none" rtlCol="0">
                <a:spAutoFit/>
              </a:bodyPr>
              <a:lstStyle/>
              <a:p>
                <a:pPr algn="ctr">
                  <a:lnSpc>
                    <a:spcPct val="85000"/>
                  </a:lnSpc>
                </a:pPr>
                <a:r>
                  <a:rPr lang="en-US" sz="1000" dirty="0" smtClean="0"/>
                  <a:t>Access Control</a:t>
                </a:r>
                <a:br>
                  <a:rPr lang="en-US" sz="1000" dirty="0" smtClean="0"/>
                </a:br>
                <a:r>
                  <a:rPr lang="en-US" sz="1000" dirty="0" smtClean="0"/>
                  <a:t>Server</a:t>
                </a:r>
                <a:endParaRPr lang="en-US" sz="1000" dirty="0"/>
              </a:p>
            </p:txBody>
          </p:sp>
        </p:grpSp>
        <p:grpSp>
          <p:nvGrpSpPr>
            <p:cNvPr id="334" name="Group 63"/>
            <p:cNvGrpSpPr/>
            <p:nvPr/>
          </p:nvGrpSpPr>
          <p:grpSpPr>
            <a:xfrm>
              <a:off x="2605371" y="1348289"/>
              <a:ext cx="269505" cy="377820"/>
              <a:chOff x="543004" y="6860135"/>
              <a:chExt cx="382845" cy="548004"/>
            </a:xfrm>
            <a:solidFill>
              <a:srgbClr val="FFFFFF"/>
            </a:solidFill>
            <a:effectLst/>
          </p:grpSpPr>
          <p:sp>
            <p:nvSpPr>
              <p:cNvPr id="335"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36"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89"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0"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1"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2"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3"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4"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5"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6"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7"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8"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9"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0"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1"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2"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3"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7"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9"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0"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1"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3"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9"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21"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14" name="Group 13"/>
          <p:cNvGrpSpPr/>
          <p:nvPr/>
        </p:nvGrpSpPr>
        <p:grpSpPr>
          <a:xfrm>
            <a:off x="4406694" y="2352490"/>
            <a:ext cx="896399" cy="740684"/>
            <a:chOff x="4262759" y="1276945"/>
            <a:chExt cx="896399" cy="740684"/>
          </a:xfrm>
        </p:grpSpPr>
        <p:grpSp>
          <p:nvGrpSpPr>
            <p:cNvPr id="638" name="Group 637"/>
            <p:cNvGrpSpPr/>
            <p:nvPr/>
          </p:nvGrpSpPr>
          <p:grpSpPr>
            <a:xfrm>
              <a:off x="4262759" y="1276945"/>
              <a:ext cx="896399" cy="740684"/>
              <a:chOff x="-1484429" y="804673"/>
              <a:chExt cx="896399" cy="740684"/>
            </a:xfrm>
          </p:grpSpPr>
          <p:sp>
            <p:nvSpPr>
              <p:cNvPr id="639" name="Oval 638"/>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640" name="TextBox 639"/>
              <p:cNvSpPr txBox="1"/>
              <p:nvPr/>
            </p:nvSpPr>
            <p:spPr>
              <a:xfrm>
                <a:off x="-1484429" y="1306830"/>
                <a:ext cx="896399" cy="238527"/>
              </a:xfrm>
              <a:prstGeom prst="rect">
                <a:avLst/>
              </a:prstGeom>
              <a:noFill/>
            </p:spPr>
            <p:txBody>
              <a:bodyPr wrap="none" rtlCol="0">
                <a:spAutoFit/>
              </a:bodyPr>
              <a:lstStyle/>
              <a:p>
                <a:pPr algn="ctr">
                  <a:lnSpc>
                    <a:spcPct val="95000"/>
                  </a:lnSpc>
                </a:pPr>
                <a:r>
                  <a:rPr lang="en-US" sz="1000" dirty="0" smtClean="0"/>
                  <a:t>NAC Profiler</a:t>
                </a:r>
                <a:endParaRPr lang="en-US" sz="1000" dirty="0"/>
              </a:p>
            </p:txBody>
          </p:sp>
        </p:grpSp>
        <p:grpSp>
          <p:nvGrpSpPr>
            <p:cNvPr id="641" name="Group 63"/>
            <p:cNvGrpSpPr/>
            <p:nvPr/>
          </p:nvGrpSpPr>
          <p:grpSpPr>
            <a:xfrm>
              <a:off x="4574379" y="1348289"/>
              <a:ext cx="269505" cy="377820"/>
              <a:chOff x="543004" y="6860135"/>
              <a:chExt cx="382845" cy="548004"/>
            </a:xfrm>
            <a:solidFill>
              <a:srgbClr val="FFFFFF"/>
            </a:solidFill>
            <a:effectLst/>
          </p:grpSpPr>
          <p:sp>
            <p:nvSpPr>
              <p:cNvPr id="642"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3"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4"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5"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6"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7"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8"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9"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0"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1"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2"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3"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4"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5"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6"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7"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8"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9"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0"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1"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2"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3"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4"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5"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683" name="Group 682"/>
          <p:cNvGrpSpPr/>
          <p:nvPr/>
        </p:nvGrpSpPr>
        <p:grpSpPr>
          <a:xfrm>
            <a:off x="6765993" y="2352490"/>
            <a:ext cx="936474" cy="740684"/>
            <a:chOff x="4242723" y="1276945"/>
            <a:chExt cx="936474" cy="740684"/>
          </a:xfrm>
        </p:grpSpPr>
        <p:grpSp>
          <p:nvGrpSpPr>
            <p:cNvPr id="684" name="Group 683"/>
            <p:cNvGrpSpPr/>
            <p:nvPr/>
          </p:nvGrpSpPr>
          <p:grpSpPr>
            <a:xfrm>
              <a:off x="4242723" y="1276945"/>
              <a:ext cx="936474" cy="740684"/>
              <a:chOff x="-1504465" y="804673"/>
              <a:chExt cx="936474" cy="740684"/>
            </a:xfrm>
          </p:grpSpPr>
          <p:sp>
            <p:nvSpPr>
              <p:cNvPr id="710" name="Oval 709"/>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711" name="TextBox 710"/>
              <p:cNvSpPr txBox="1"/>
              <p:nvPr/>
            </p:nvSpPr>
            <p:spPr>
              <a:xfrm>
                <a:off x="-1504465" y="1306830"/>
                <a:ext cx="936474" cy="238527"/>
              </a:xfrm>
              <a:prstGeom prst="rect">
                <a:avLst/>
              </a:prstGeom>
              <a:noFill/>
            </p:spPr>
            <p:txBody>
              <a:bodyPr wrap="none" rtlCol="0">
                <a:spAutoFit/>
              </a:bodyPr>
              <a:lstStyle/>
              <a:p>
                <a:pPr algn="ctr">
                  <a:lnSpc>
                    <a:spcPct val="95000"/>
                  </a:lnSpc>
                </a:pPr>
                <a:r>
                  <a:rPr lang="en-US" sz="1000" dirty="0" smtClean="0"/>
                  <a:t>Guest Server</a:t>
                </a:r>
                <a:endParaRPr lang="en-US" sz="1000" dirty="0"/>
              </a:p>
            </p:txBody>
          </p:sp>
        </p:grpSp>
        <p:grpSp>
          <p:nvGrpSpPr>
            <p:cNvPr id="685" name="Group 63"/>
            <p:cNvGrpSpPr/>
            <p:nvPr/>
          </p:nvGrpSpPr>
          <p:grpSpPr>
            <a:xfrm>
              <a:off x="4574379" y="1348289"/>
              <a:ext cx="269505" cy="377820"/>
              <a:chOff x="543004" y="6860135"/>
              <a:chExt cx="382845" cy="548004"/>
            </a:xfrm>
            <a:solidFill>
              <a:srgbClr val="FFFFFF"/>
            </a:solidFill>
            <a:effectLst/>
          </p:grpSpPr>
          <p:sp>
            <p:nvSpPr>
              <p:cNvPr id="686"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7"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8"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9"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0"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1"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2"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3"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4"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5"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6"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7"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8"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9"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0"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1"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2"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3"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4"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5"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6"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7"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8"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9"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52" name="Group 51"/>
          <p:cNvGrpSpPr/>
          <p:nvPr/>
        </p:nvGrpSpPr>
        <p:grpSpPr>
          <a:xfrm>
            <a:off x="2329816" y="3334559"/>
            <a:ext cx="824265" cy="754878"/>
            <a:chOff x="9481389" y="2759235"/>
            <a:chExt cx="824265" cy="754878"/>
          </a:xfrm>
        </p:grpSpPr>
        <p:grpSp>
          <p:nvGrpSpPr>
            <p:cNvPr id="25" name="Group 24"/>
            <p:cNvGrpSpPr/>
            <p:nvPr/>
          </p:nvGrpSpPr>
          <p:grpSpPr>
            <a:xfrm>
              <a:off x="9481389" y="2759235"/>
              <a:ext cx="824265" cy="754878"/>
              <a:chOff x="9481389" y="2759235"/>
              <a:chExt cx="824265" cy="754878"/>
            </a:xfrm>
          </p:grpSpPr>
          <p:sp>
            <p:nvSpPr>
              <p:cNvPr id="756" name="Oval 755"/>
              <p:cNvSpPr/>
              <p:nvPr/>
            </p:nvSpPr>
            <p:spPr>
              <a:xfrm>
                <a:off x="9634283"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57" name="TextBox 756"/>
              <p:cNvSpPr txBox="1"/>
              <p:nvPr/>
            </p:nvSpPr>
            <p:spPr>
              <a:xfrm>
                <a:off x="9481389" y="3275586"/>
                <a:ext cx="824265" cy="238527"/>
              </a:xfrm>
              <a:prstGeom prst="rect">
                <a:avLst/>
              </a:prstGeom>
              <a:noFill/>
            </p:spPr>
            <p:txBody>
              <a:bodyPr wrap="none" rtlCol="0">
                <a:spAutoFit/>
              </a:bodyPr>
              <a:lstStyle/>
              <a:p>
                <a:pPr algn="ctr">
                  <a:lnSpc>
                    <a:spcPct val="95000"/>
                  </a:lnSpc>
                </a:pPr>
                <a:r>
                  <a:rPr lang="en-US" sz="1000" dirty="0" smtClean="0"/>
                  <a:t>LAN Mgmt.</a:t>
                </a:r>
                <a:endParaRPr lang="en-US" sz="1000" dirty="0"/>
              </a:p>
            </p:txBody>
          </p:sp>
        </p:grpSp>
        <p:grpSp>
          <p:nvGrpSpPr>
            <p:cNvPr id="18" name="Group 17"/>
            <p:cNvGrpSpPr/>
            <p:nvPr/>
          </p:nvGrpSpPr>
          <p:grpSpPr>
            <a:xfrm>
              <a:off x="9746748" y="2875293"/>
              <a:ext cx="308531" cy="298100"/>
              <a:chOff x="9746748" y="2875293"/>
              <a:chExt cx="308531" cy="298100"/>
            </a:xfrm>
          </p:grpSpPr>
          <p:sp>
            <p:nvSpPr>
              <p:cNvPr id="764" name="Freeform 18"/>
              <p:cNvSpPr>
                <a:spLocks noEditPoints="1"/>
              </p:cNvSpPr>
              <p:nvPr/>
            </p:nvSpPr>
            <p:spPr bwMode="auto">
              <a:xfrm>
                <a:off x="9902918"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62" name="Freeform 6"/>
              <p:cNvSpPr>
                <a:spLocks noEditPoints="1"/>
              </p:cNvSpPr>
              <p:nvPr/>
            </p:nvSpPr>
            <p:spPr bwMode="auto">
              <a:xfrm>
                <a:off x="9746748"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50" name="Group 49"/>
          <p:cNvGrpSpPr/>
          <p:nvPr/>
        </p:nvGrpSpPr>
        <p:grpSpPr>
          <a:xfrm>
            <a:off x="4320933" y="3304937"/>
            <a:ext cx="1067921" cy="754878"/>
            <a:chOff x="10302838" y="2759235"/>
            <a:chExt cx="1067921" cy="754878"/>
          </a:xfrm>
        </p:grpSpPr>
        <p:grpSp>
          <p:nvGrpSpPr>
            <p:cNvPr id="24" name="Group 23"/>
            <p:cNvGrpSpPr/>
            <p:nvPr/>
          </p:nvGrpSpPr>
          <p:grpSpPr>
            <a:xfrm>
              <a:off x="10302838" y="2759235"/>
              <a:ext cx="1067921" cy="754878"/>
              <a:chOff x="10302838" y="2759235"/>
              <a:chExt cx="1067921" cy="754878"/>
            </a:xfrm>
          </p:grpSpPr>
          <p:sp>
            <p:nvSpPr>
              <p:cNvPr id="770" name="Oval 769"/>
              <p:cNvSpPr/>
              <p:nvPr/>
            </p:nvSpPr>
            <p:spPr>
              <a:xfrm>
                <a:off x="10577559"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71" name="TextBox 770"/>
              <p:cNvSpPr txBox="1"/>
              <p:nvPr/>
            </p:nvSpPr>
            <p:spPr>
              <a:xfrm>
                <a:off x="10302838" y="3275586"/>
                <a:ext cx="1067921" cy="238527"/>
              </a:xfrm>
              <a:prstGeom prst="rect">
                <a:avLst/>
              </a:prstGeom>
              <a:noFill/>
            </p:spPr>
            <p:txBody>
              <a:bodyPr wrap="none" rtlCol="0">
                <a:spAutoFit/>
              </a:bodyPr>
              <a:lstStyle/>
              <a:p>
                <a:pPr algn="ctr">
                  <a:lnSpc>
                    <a:spcPct val="95000"/>
                  </a:lnSpc>
                </a:pPr>
                <a:r>
                  <a:rPr lang="en-US" sz="1000" dirty="0" smtClean="0"/>
                  <a:t>Wireless Mgmt.</a:t>
                </a:r>
                <a:endParaRPr lang="en-US" sz="1000" dirty="0"/>
              </a:p>
            </p:txBody>
          </p:sp>
        </p:grpSp>
        <p:grpSp>
          <p:nvGrpSpPr>
            <p:cNvPr id="767" name="Group 766"/>
            <p:cNvGrpSpPr/>
            <p:nvPr/>
          </p:nvGrpSpPr>
          <p:grpSpPr>
            <a:xfrm>
              <a:off x="10690024" y="2875293"/>
              <a:ext cx="308531" cy="298100"/>
              <a:chOff x="9746748" y="2875293"/>
              <a:chExt cx="308531" cy="298100"/>
            </a:xfrm>
          </p:grpSpPr>
          <p:sp>
            <p:nvSpPr>
              <p:cNvPr id="768" name="Freeform 18"/>
              <p:cNvSpPr>
                <a:spLocks noEditPoints="1"/>
              </p:cNvSpPr>
              <p:nvPr/>
            </p:nvSpPr>
            <p:spPr bwMode="auto">
              <a:xfrm>
                <a:off x="9902918"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69" name="Freeform 6"/>
              <p:cNvSpPr>
                <a:spLocks noEditPoints="1"/>
              </p:cNvSpPr>
              <p:nvPr/>
            </p:nvSpPr>
            <p:spPr bwMode="auto">
              <a:xfrm>
                <a:off x="9746748"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49" name="Group 48"/>
          <p:cNvGrpSpPr/>
          <p:nvPr/>
        </p:nvGrpSpPr>
        <p:grpSpPr>
          <a:xfrm>
            <a:off x="6741147" y="3304414"/>
            <a:ext cx="986167" cy="754878"/>
            <a:chOff x="11431371" y="2759235"/>
            <a:chExt cx="986167" cy="754878"/>
          </a:xfrm>
        </p:grpSpPr>
        <p:grpSp>
          <p:nvGrpSpPr>
            <p:cNvPr id="23" name="Group 22"/>
            <p:cNvGrpSpPr/>
            <p:nvPr/>
          </p:nvGrpSpPr>
          <p:grpSpPr>
            <a:xfrm>
              <a:off x="11431371" y="2759235"/>
              <a:ext cx="986167" cy="754878"/>
              <a:chOff x="11431371" y="2759235"/>
              <a:chExt cx="986167" cy="754878"/>
            </a:xfrm>
          </p:grpSpPr>
          <p:sp>
            <p:nvSpPr>
              <p:cNvPr id="777" name="Oval 776"/>
              <p:cNvSpPr/>
              <p:nvPr/>
            </p:nvSpPr>
            <p:spPr>
              <a:xfrm>
                <a:off x="11665214"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78" name="TextBox 777"/>
              <p:cNvSpPr txBox="1"/>
              <p:nvPr/>
            </p:nvSpPr>
            <p:spPr>
              <a:xfrm>
                <a:off x="11431371" y="3275586"/>
                <a:ext cx="986167" cy="238527"/>
              </a:xfrm>
              <a:prstGeom prst="rect">
                <a:avLst/>
              </a:prstGeom>
              <a:noFill/>
            </p:spPr>
            <p:txBody>
              <a:bodyPr wrap="none" rtlCol="0">
                <a:spAutoFit/>
              </a:bodyPr>
              <a:lstStyle/>
              <a:p>
                <a:pPr algn="ctr">
                  <a:lnSpc>
                    <a:spcPct val="95000"/>
                  </a:lnSpc>
                </a:pPr>
                <a:r>
                  <a:rPr lang="en-US" sz="1000" dirty="0" smtClean="0"/>
                  <a:t>Identity Mgmt.</a:t>
                </a:r>
                <a:endParaRPr lang="en-US" sz="1000" dirty="0"/>
              </a:p>
            </p:txBody>
          </p:sp>
        </p:grpSp>
        <p:sp>
          <p:nvSpPr>
            <p:cNvPr id="775" name="Freeform 18"/>
            <p:cNvSpPr>
              <a:spLocks noEditPoints="1"/>
            </p:cNvSpPr>
            <p:nvPr/>
          </p:nvSpPr>
          <p:spPr bwMode="auto">
            <a:xfrm>
              <a:off x="11933849"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76" name="Freeform 6"/>
            <p:cNvSpPr>
              <a:spLocks noEditPoints="1"/>
            </p:cNvSpPr>
            <p:nvPr/>
          </p:nvSpPr>
          <p:spPr bwMode="auto">
            <a:xfrm>
              <a:off x="11777679"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nvGrpSpPr>
          <p:cNvPr id="20" name="Group 19"/>
          <p:cNvGrpSpPr/>
          <p:nvPr/>
        </p:nvGrpSpPr>
        <p:grpSpPr>
          <a:xfrm>
            <a:off x="1752582" y="4170811"/>
            <a:ext cx="1008609" cy="754878"/>
            <a:chOff x="-900183" y="4087521"/>
            <a:chExt cx="1008609" cy="754878"/>
          </a:xfrm>
        </p:grpSpPr>
        <p:grpSp>
          <p:nvGrpSpPr>
            <p:cNvPr id="780" name="Group 779"/>
            <p:cNvGrpSpPr/>
            <p:nvPr/>
          </p:nvGrpSpPr>
          <p:grpSpPr>
            <a:xfrm>
              <a:off x="-900183" y="4087521"/>
              <a:ext cx="1008609" cy="754878"/>
              <a:chOff x="-1540528" y="804673"/>
              <a:chExt cx="1008609" cy="754878"/>
            </a:xfrm>
          </p:grpSpPr>
          <p:sp>
            <p:nvSpPr>
              <p:cNvPr id="784" name="Oval 783"/>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785" name="TextBox 784"/>
              <p:cNvSpPr txBox="1"/>
              <p:nvPr/>
            </p:nvSpPr>
            <p:spPr>
              <a:xfrm>
                <a:off x="-1540528" y="1321024"/>
                <a:ext cx="1008609" cy="238527"/>
              </a:xfrm>
              <a:prstGeom prst="rect">
                <a:avLst/>
              </a:prstGeom>
              <a:noFill/>
            </p:spPr>
            <p:txBody>
              <a:bodyPr wrap="none" rtlCol="0">
                <a:spAutoFit/>
              </a:bodyPr>
              <a:lstStyle/>
              <a:p>
                <a:pPr algn="ctr">
                  <a:lnSpc>
                    <a:spcPct val="95000"/>
                  </a:lnSpc>
                </a:pPr>
                <a:r>
                  <a:rPr lang="en-US" sz="1000" dirty="0" smtClean="0"/>
                  <a:t>Access Switch</a:t>
                </a:r>
                <a:endParaRPr lang="en-US" sz="1000" dirty="0"/>
              </a:p>
            </p:txBody>
          </p:sp>
        </p:grpSp>
        <p:pic>
          <p:nvPicPr>
            <p:cNvPr id="790" name="Picture 789" descr="whiteparts.ai"/>
            <p:cNvPicPr>
              <a:picLocks noChangeAspect="1"/>
            </p:cNvPicPr>
            <p:nvPr/>
          </p:nvPicPr>
          <p:blipFill>
            <a:blip r:embed="rId5" cstate="print">
              <a:biLevel thresh="50000"/>
              <a:extLst>
                <a:ext uri="{28A0092B-C50C-407E-A947-70E740481C1C}">
                  <a14:useLocalDpi xmlns:a14="http://schemas.microsoft.com/office/drawing/2010/main"/>
                </a:ext>
              </a:extLst>
            </a:blip>
            <a:srcRect/>
            <a:stretch>
              <a:fillRect/>
            </a:stretch>
          </p:blipFill>
          <p:spPr>
            <a:xfrm>
              <a:off x="-606492" y="4183960"/>
              <a:ext cx="404266" cy="346474"/>
            </a:xfrm>
            <a:prstGeom prst="rect">
              <a:avLst/>
            </a:prstGeom>
          </p:spPr>
        </p:pic>
      </p:grpSp>
      <p:grpSp>
        <p:nvGrpSpPr>
          <p:cNvPr id="791" name="Group 790"/>
          <p:cNvGrpSpPr/>
          <p:nvPr/>
        </p:nvGrpSpPr>
        <p:grpSpPr>
          <a:xfrm>
            <a:off x="2727272" y="4170811"/>
            <a:ext cx="1008609" cy="754878"/>
            <a:chOff x="-900183" y="4087521"/>
            <a:chExt cx="1008609" cy="754878"/>
          </a:xfrm>
        </p:grpSpPr>
        <p:grpSp>
          <p:nvGrpSpPr>
            <p:cNvPr id="792" name="Group 791"/>
            <p:cNvGrpSpPr/>
            <p:nvPr/>
          </p:nvGrpSpPr>
          <p:grpSpPr>
            <a:xfrm>
              <a:off x="-900183" y="4087521"/>
              <a:ext cx="1008609" cy="754878"/>
              <a:chOff x="-1540528" y="804673"/>
              <a:chExt cx="1008609" cy="754878"/>
            </a:xfrm>
          </p:grpSpPr>
          <p:sp>
            <p:nvSpPr>
              <p:cNvPr id="794" name="Oval 793"/>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795" name="TextBox 794"/>
              <p:cNvSpPr txBox="1"/>
              <p:nvPr/>
            </p:nvSpPr>
            <p:spPr>
              <a:xfrm>
                <a:off x="-1540528" y="1321024"/>
                <a:ext cx="1008609" cy="238527"/>
              </a:xfrm>
              <a:prstGeom prst="rect">
                <a:avLst/>
              </a:prstGeom>
              <a:noFill/>
            </p:spPr>
            <p:txBody>
              <a:bodyPr wrap="none" rtlCol="0">
                <a:spAutoFit/>
              </a:bodyPr>
              <a:lstStyle/>
              <a:p>
                <a:pPr algn="ctr">
                  <a:lnSpc>
                    <a:spcPct val="95000"/>
                  </a:lnSpc>
                </a:pPr>
                <a:r>
                  <a:rPr lang="en-US" sz="1000" dirty="0" smtClean="0"/>
                  <a:t>Access Switch</a:t>
                </a:r>
                <a:endParaRPr lang="en-US" sz="1000" dirty="0"/>
              </a:p>
            </p:txBody>
          </p:sp>
        </p:grpSp>
        <p:pic>
          <p:nvPicPr>
            <p:cNvPr id="793" name="Picture 792" descr="whiteparts.ai"/>
            <p:cNvPicPr>
              <a:picLocks noChangeAspect="1"/>
            </p:cNvPicPr>
            <p:nvPr/>
          </p:nvPicPr>
          <p:blipFill>
            <a:blip r:embed="rId5" cstate="print">
              <a:biLevel thresh="50000"/>
              <a:extLst>
                <a:ext uri="{28A0092B-C50C-407E-A947-70E740481C1C}">
                  <a14:useLocalDpi xmlns:a14="http://schemas.microsoft.com/office/drawing/2010/main"/>
                </a:ext>
              </a:extLst>
            </a:blip>
            <a:srcRect/>
            <a:stretch>
              <a:fillRect/>
            </a:stretch>
          </p:blipFill>
          <p:spPr>
            <a:xfrm>
              <a:off x="-606492" y="4183960"/>
              <a:ext cx="404266" cy="346474"/>
            </a:xfrm>
            <a:prstGeom prst="rect">
              <a:avLst/>
            </a:prstGeom>
          </p:spPr>
        </p:pic>
      </p:grpSp>
      <p:grpSp>
        <p:nvGrpSpPr>
          <p:cNvPr id="21" name="Group 20"/>
          <p:cNvGrpSpPr/>
          <p:nvPr/>
        </p:nvGrpSpPr>
        <p:grpSpPr>
          <a:xfrm>
            <a:off x="4221547" y="4170811"/>
            <a:ext cx="1266693" cy="754878"/>
            <a:chOff x="5461067" y="3906651"/>
            <a:chExt cx="1266693" cy="754878"/>
          </a:xfrm>
        </p:grpSpPr>
        <p:grpSp>
          <p:nvGrpSpPr>
            <p:cNvPr id="797" name="Group 796"/>
            <p:cNvGrpSpPr/>
            <p:nvPr/>
          </p:nvGrpSpPr>
          <p:grpSpPr>
            <a:xfrm>
              <a:off x="5461067" y="3906651"/>
              <a:ext cx="1266693" cy="754878"/>
              <a:chOff x="-1669569" y="804673"/>
              <a:chExt cx="1266693" cy="754878"/>
            </a:xfrm>
          </p:grpSpPr>
          <p:sp>
            <p:nvSpPr>
              <p:cNvPr id="799" name="Oval 798"/>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00" name="TextBox 799"/>
              <p:cNvSpPr txBox="1"/>
              <p:nvPr/>
            </p:nvSpPr>
            <p:spPr>
              <a:xfrm>
                <a:off x="-1669569" y="1321024"/>
                <a:ext cx="1266693" cy="238527"/>
              </a:xfrm>
              <a:prstGeom prst="rect">
                <a:avLst/>
              </a:prstGeom>
              <a:noFill/>
            </p:spPr>
            <p:txBody>
              <a:bodyPr wrap="none" rtlCol="0">
                <a:spAutoFit/>
              </a:bodyPr>
              <a:lstStyle/>
              <a:p>
                <a:pPr algn="ctr">
                  <a:lnSpc>
                    <a:spcPct val="95000"/>
                  </a:lnSpc>
                </a:pPr>
                <a:r>
                  <a:rPr lang="en-US" sz="1000" dirty="0" smtClean="0"/>
                  <a:t>Wireless Controller</a:t>
                </a:r>
                <a:endParaRPr lang="en-US" sz="1000" dirty="0"/>
              </a:p>
            </p:txBody>
          </p:sp>
        </p:grpSp>
        <p:pic>
          <p:nvPicPr>
            <p:cNvPr id="812" name="Picture 811" descr="whiteparts.ai"/>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884408" y="4038688"/>
              <a:ext cx="420012" cy="254834"/>
            </a:xfrm>
            <a:prstGeom prst="rect">
              <a:avLst/>
            </a:prstGeom>
          </p:spPr>
        </p:pic>
      </p:grpSp>
      <p:grpSp>
        <p:nvGrpSpPr>
          <p:cNvPr id="22" name="Group 21"/>
          <p:cNvGrpSpPr/>
          <p:nvPr/>
        </p:nvGrpSpPr>
        <p:grpSpPr>
          <a:xfrm>
            <a:off x="4393870" y="4922651"/>
            <a:ext cx="922047" cy="754878"/>
            <a:chOff x="5633393" y="4739771"/>
            <a:chExt cx="922047" cy="754878"/>
          </a:xfrm>
        </p:grpSpPr>
        <p:grpSp>
          <p:nvGrpSpPr>
            <p:cNvPr id="814" name="Group 813"/>
            <p:cNvGrpSpPr/>
            <p:nvPr/>
          </p:nvGrpSpPr>
          <p:grpSpPr>
            <a:xfrm>
              <a:off x="5633393" y="4739771"/>
              <a:ext cx="922047" cy="754878"/>
              <a:chOff x="-1497243" y="804673"/>
              <a:chExt cx="922047" cy="754878"/>
            </a:xfrm>
          </p:grpSpPr>
          <p:sp>
            <p:nvSpPr>
              <p:cNvPr id="816" name="Oval 815"/>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17" name="TextBox 816"/>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805" name="Group 382"/>
            <p:cNvGrpSpPr/>
            <p:nvPr/>
          </p:nvGrpSpPr>
          <p:grpSpPr>
            <a:xfrm>
              <a:off x="5955324" y="4858273"/>
              <a:ext cx="280980" cy="285227"/>
              <a:chOff x="2784571" y="3205550"/>
              <a:chExt cx="408950" cy="544212"/>
            </a:xfrm>
            <a:solidFill>
              <a:schemeClr val="bg1"/>
            </a:solidFill>
          </p:grpSpPr>
          <p:sp>
            <p:nvSpPr>
              <p:cNvPr id="806"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807" name="Freeform 806"/>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818" name="Group 817"/>
          <p:cNvGrpSpPr/>
          <p:nvPr/>
        </p:nvGrpSpPr>
        <p:grpSpPr>
          <a:xfrm>
            <a:off x="7863907" y="4170811"/>
            <a:ext cx="1266693" cy="754878"/>
            <a:chOff x="5461067" y="3906651"/>
            <a:chExt cx="1266693" cy="754878"/>
          </a:xfrm>
        </p:grpSpPr>
        <p:grpSp>
          <p:nvGrpSpPr>
            <p:cNvPr id="819" name="Group 818"/>
            <p:cNvGrpSpPr/>
            <p:nvPr/>
          </p:nvGrpSpPr>
          <p:grpSpPr>
            <a:xfrm>
              <a:off x="5461067" y="3906651"/>
              <a:ext cx="1266693" cy="754878"/>
              <a:chOff x="-1669569" y="804673"/>
              <a:chExt cx="1266693" cy="754878"/>
            </a:xfrm>
          </p:grpSpPr>
          <p:sp>
            <p:nvSpPr>
              <p:cNvPr id="821" name="Oval 820"/>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22" name="TextBox 821"/>
              <p:cNvSpPr txBox="1"/>
              <p:nvPr/>
            </p:nvSpPr>
            <p:spPr>
              <a:xfrm>
                <a:off x="-1669569" y="1321024"/>
                <a:ext cx="1266693" cy="238527"/>
              </a:xfrm>
              <a:prstGeom prst="rect">
                <a:avLst/>
              </a:prstGeom>
              <a:noFill/>
            </p:spPr>
            <p:txBody>
              <a:bodyPr wrap="none" rtlCol="0">
                <a:spAutoFit/>
              </a:bodyPr>
              <a:lstStyle/>
              <a:p>
                <a:pPr algn="ctr">
                  <a:lnSpc>
                    <a:spcPct val="95000"/>
                  </a:lnSpc>
                </a:pPr>
                <a:r>
                  <a:rPr lang="en-US" sz="1000" dirty="0" smtClean="0"/>
                  <a:t>Wireless Controller</a:t>
                </a:r>
                <a:endParaRPr lang="en-US" sz="1000" dirty="0"/>
              </a:p>
            </p:txBody>
          </p:sp>
        </p:grpSp>
        <p:pic>
          <p:nvPicPr>
            <p:cNvPr id="820" name="Picture 819" descr="whiteparts.ai"/>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884408" y="4038688"/>
              <a:ext cx="420012" cy="254834"/>
            </a:xfrm>
            <a:prstGeom prst="rect">
              <a:avLst/>
            </a:prstGeom>
          </p:spPr>
        </p:pic>
      </p:grpSp>
      <p:grpSp>
        <p:nvGrpSpPr>
          <p:cNvPr id="823" name="Group 822"/>
          <p:cNvGrpSpPr/>
          <p:nvPr/>
        </p:nvGrpSpPr>
        <p:grpSpPr>
          <a:xfrm>
            <a:off x="8036230" y="4922651"/>
            <a:ext cx="922047" cy="754878"/>
            <a:chOff x="5633393" y="4739771"/>
            <a:chExt cx="922047" cy="754878"/>
          </a:xfrm>
        </p:grpSpPr>
        <p:grpSp>
          <p:nvGrpSpPr>
            <p:cNvPr id="824" name="Group 823"/>
            <p:cNvGrpSpPr/>
            <p:nvPr/>
          </p:nvGrpSpPr>
          <p:grpSpPr>
            <a:xfrm>
              <a:off x="5633393" y="4739771"/>
              <a:ext cx="922047" cy="754878"/>
              <a:chOff x="-1497243" y="804673"/>
              <a:chExt cx="922047" cy="754878"/>
            </a:xfrm>
          </p:grpSpPr>
          <p:sp>
            <p:nvSpPr>
              <p:cNvPr id="828" name="Oval 827"/>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29" name="TextBox 828"/>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825" name="Group 382"/>
            <p:cNvGrpSpPr/>
            <p:nvPr/>
          </p:nvGrpSpPr>
          <p:grpSpPr>
            <a:xfrm>
              <a:off x="5955324" y="4858273"/>
              <a:ext cx="280980" cy="285227"/>
              <a:chOff x="2784571" y="3205550"/>
              <a:chExt cx="408950" cy="544212"/>
            </a:xfrm>
            <a:solidFill>
              <a:schemeClr val="bg1"/>
            </a:solidFill>
          </p:grpSpPr>
          <p:sp>
            <p:nvSpPr>
              <p:cNvPr id="826"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827" name="Freeform 826"/>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2" name="Group 71"/>
          <p:cNvGrpSpPr/>
          <p:nvPr/>
        </p:nvGrpSpPr>
        <p:grpSpPr>
          <a:xfrm>
            <a:off x="1659241" y="5823826"/>
            <a:ext cx="1117906" cy="761228"/>
            <a:chOff x="-1732142" y="693294"/>
            <a:chExt cx="1117906" cy="761228"/>
          </a:xfrm>
        </p:grpSpPr>
        <p:grpSp>
          <p:nvGrpSpPr>
            <p:cNvPr id="831" name="Group 830"/>
            <p:cNvGrpSpPr/>
            <p:nvPr/>
          </p:nvGrpSpPr>
          <p:grpSpPr>
            <a:xfrm>
              <a:off x="-1732142" y="693294"/>
              <a:ext cx="1117906" cy="761228"/>
              <a:chOff x="11258814" y="2759235"/>
              <a:chExt cx="1117906" cy="761228"/>
            </a:xfrm>
          </p:grpSpPr>
          <p:sp>
            <p:nvSpPr>
              <p:cNvPr id="834" name="Oval 833"/>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35" name="TextBox 834"/>
              <p:cNvSpPr txBox="1"/>
              <p:nvPr/>
            </p:nvSpPr>
            <p:spPr>
              <a:xfrm>
                <a:off x="11314575" y="3281936"/>
                <a:ext cx="1010212" cy="238527"/>
              </a:xfrm>
              <a:prstGeom prst="rect">
                <a:avLst/>
              </a:prstGeom>
              <a:noFill/>
            </p:spPr>
            <p:txBody>
              <a:bodyPr wrap="none" rtlCol="0">
                <a:spAutoFit/>
              </a:bodyPr>
              <a:lstStyle/>
              <a:p>
                <a:pPr algn="ctr">
                  <a:lnSpc>
                    <a:spcPct val="95000"/>
                  </a:lnSpc>
                </a:pPr>
                <a:r>
                  <a:rPr lang="en-US" sz="1000" dirty="0" smtClean="0"/>
                  <a:t>Wired Devices</a:t>
                </a:r>
                <a:endParaRPr lang="en-US" sz="1000" dirty="0"/>
              </a:p>
            </p:txBody>
          </p:sp>
          <p:sp>
            <p:nvSpPr>
              <p:cNvPr id="836" name="Oval 835"/>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pic>
          <p:nvPicPr>
            <p:cNvPr id="839" name="Picture 838" descr="Desktop.png"/>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647045" y="848812"/>
              <a:ext cx="342120" cy="224516"/>
            </a:xfrm>
            <a:prstGeom prst="rect">
              <a:avLst/>
            </a:prstGeom>
          </p:spPr>
        </p:pic>
        <p:pic>
          <p:nvPicPr>
            <p:cNvPr id="843" name="Picture 842" descr="Desktop.png"/>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050780" y="848812"/>
              <a:ext cx="342120" cy="224516"/>
            </a:xfrm>
            <a:prstGeom prst="rect">
              <a:avLst/>
            </a:prstGeom>
          </p:spPr>
        </p:pic>
      </p:grpSp>
      <p:grpSp>
        <p:nvGrpSpPr>
          <p:cNvPr id="69" name="Group 68"/>
          <p:cNvGrpSpPr/>
          <p:nvPr/>
        </p:nvGrpSpPr>
        <p:grpSpPr>
          <a:xfrm>
            <a:off x="3476465" y="5823826"/>
            <a:ext cx="1117906" cy="761228"/>
            <a:chOff x="-1732142" y="3985134"/>
            <a:chExt cx="1117906" cy="761228"/>
          </a:xfrm>
        </p:grpSpPr>
        <p:grpSp>
          <p:nvGrpSpPr>
            <p:cNvPr id="844" name="Group 843"/>
            <p:cNvGrpSpPr/>
            <p:nvPr/>
          </p:nvGrpSpPr>
          <p:grpSpPr>
            <a:xfrm>
              <a:off x="-1732142" y="3985134"/>
              <a:ext cx="1117906" cy="761228"/>
              <a:chOff x="11258814" y="2759235"/>
              <a:chExt cx="1117906" cy="761228"/>
            </a:xfrm>
          </p:grpSpPr>
          <p:sp>
            <p:nvSpPr>
              <p:cNvPr id="845" name="Oval 844"/>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46" name="TextBox 845"/>
              <p:cNvSpPr txBox="1"/>
              <p:nvPr/>
            </p:nvSpPr>
            <p:spPr>
              <a:xfrm>
                <a:off x="11501325" y="3281936"/>
                <a:ext cx="636713" cy="238527"/>
              </a:xfrm>
              <a:prstGeom prst="rect">
                <a:avLst/>
              </a:prstGeom>
              <a:noFill/>
            </p:spPr>
            <p:txBody>
              <a:bodyPr wrap="none" rtlCol="0">
                <a:spAutoFit/>
              </a:bodyPr>
              <a:lstStyle/>
              <a:p>
                <a:pPr algn="ctr">
                  <a:lnSpc>
                    <a:spcPct val="95000"/>
                  </a:lnSpc>
                </a:pPr>
                <a:r>
                  <a:rPr lang="en-US" sz="1000" dirty="0" smtClean="0"/>
                  <a:t>Laptops</a:t>
                </a:r>
                <a:endParaRPr lang="en-US" sz="1000" dirty="0"/>
              </a:p>
            </p:txBody>
          </p:sp>
          <p:sp>
            <p:nvSpPr>
              <p:cNvPr id="847" name="Oval 846"/>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862" name="Group 861"/>
            <p:cNvGrpSpPr/>
            <p:nvPr/>
          </p:nvGrpSpPr>
          <p:grpSpPr>
            <a:xfrm>
              <a:off x="-1657711" y="4104265"/>
              <a:ext cx="365544" cy="270288"/>
              <a:chOff x="3635792" y="3204511"/>
              <a:chExt cx="434507" cy="321280"/>
            </a:xfrm>
            <a:solidFill>
              <a:schemeClr val="bg1"/>
            </a:solidFill>
          </p:grpSpPr>
          <p:sp>
            <p:nvSpPr>
              <p:cNvPr id="863" name="Freeform 125"/>
              <p:cNvSpPr>
                <a:spLocks/>
              </p:cNvSpPr>
              <p:nvPr/>
            </p:nvSpPr>
            <p:spPr bwMode="auto">
              <a:xfrm>
                <a:off x="3676129" y="3204511"/>
                <a:ext cx="354542" cy="267497"/>
              </a:xfrm>
              <a:custGeom>
                <a:avLst/>
                <a:gdLst/>
                <a:ahLst/>
                <a:cxnLst>
                  <a:cxn ang="0">
                    <a:pos x="8" y="8"/>
                  </a:cxn>
                  <a:cxn ang="0">
                    <a:pos x="9" y="8"/>
                  </a:cxn>
                  <a:cxn ang="0">
                    <a:pos x="203" y="8"/>
                  </a:cxn>
                  <a:cxn ang="0">
                    <a:pos x="204" y="8"/>
                  </a:cxn>
                  <a:cxn ang="0">
                    <a:pos x="204" y="96"/>
                  </a:cxn>
                  <a:cxn ang="0">
                    <a:pos x="212" y="96"/>
                  </a:cxn>
                  <a:cxn ang="0">
                    <a:pos x="212" y="8"/>
                  </a:cxn>
                  <a:cxn ang="0">
                    <a:pos x="203" y="0"/>
                  </a:cxn>
                  <a:cxn ang="0">
                    <a:pos x="9" y="0"/>
                  </a:cxn>
                  <a:cxn ang="0">
                    <a:pos x="0" y="8"/>
                  </a:cxn>
                  <a:cxn ang="0">
                    <a:pos x="0" y="160"/>
                  </a:cxn>
                  <a:cxn ang="0">
                    <a:pos x="8" y="160"/>
                  </a:cxn>
                  <a:cxn ang="0">
                    <a:pos x="8" y="8"/>
                  </a:cxn>
                </a:cxnLst>
                <a:rect l="0" t="0" r="r" b="b"/>
                <a:pathLst>
                  <a:path w="212" h="160">
                    <a:moveTo>
                      <a:pt x="8" y="8"/>
                    </a:moveTo>
                    <a:cubicBezTo>
                      <a:pt x="8" y="8"/>
                      <a:pt x="8" y="8"/>
                      <a:pt x="9" y="8"/>
                    </a:cubicBezTo>
                    <a:cubicBezTo>
                      <a:pt x="203" y="8"/>
                      <a:pt x="203" y="8"/>
                      <a:pt x="203" y="8"/>
                    </a:cubicBezTo>
                    <a:cubicBezTo>
                      <a:pt x="204" y="8"/>
                      <a:pt x="204" y="8"/>
                      <a:pt x="204" y="8"/>
                    </a:cubicBezTo>
                    <a:cubicBezTo>
                      <a:pt x="204" y="96"/>
                      <a:pt x="204" y="96"/>
                      <a:pt x="204" y="96"/>
                    </a:cubicBezTo>
                    <a:cubicBezTo>
                      <a:pt x="212" y="96"/>
                      <a:pt x="212" y="96"/>
                      <a:pt x="212" y="96"/>
                    </a:cubicBezTo>
                    <a:cubicBezTo>
                      <a:pt x="212" y="8"/>
                      <a:pt x="212" y="8"/>
                      <a:pt x="212" y="8"/>
                    </a:cubicBezTo>
                    <a:cubicBezTo>
                      <a:pt x="212" y="4"/>
                      <a:pt x="208" y="0"/>
                      <a:pt x="203" y="0"/>
                    </a:cubicBezTo>
                    <a:cubicBezTo>
                      <a:pt x="9" y="0"/>
                      <a:pt x="9" y="0"/>
                      <a:pt x="9" y="0"/>
                    </a:cubicBezTo>
                    <a:cubicBezTo>
                      <a:pt x="4" y="0"/>
                      <a:pt x="0" y="4"/>
                      <a:pt x="0" y="8"/>
                    </a:cubicBezTo>
                    <a:cubicBezTo>
                      <a:pt x="0" y="160"/>
                      <a:pt x="0" y="160"/>
                      <a:pt x="0" y="160"/>
                    </a:cubicBezTo>
                    <a:cubicBezTo>
                      <a:pt x="8" y="160"/>
                      <a:pt x="8" y="160"/>
                      <a:pt x="8" y="160"/>
                    </a:cubicBezTo>
                    <a:lnTo>
                      <a:pt x="8" y="8"/>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4" name="Rectangle 126"/>
              <p:cNvSpPr>
                <a:spLocks noChangeArrowheads="1"/>
              </p:cNvSpPr>
              <p:nvPr/>
            </p:nvSpPr>
            <p:spPr bwMode="auto">
              <a:xfrm>
                <a:off x="4017225" y="3365151"/>
                <a:ext cx="13446" cy="106857"/>
              </a:xfrm>
              <a:prstGeom prst="rect">
                <a:avLst/>
              </a:pr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5" name="Freeform 127"/>
              <p:cNvSpPr>
                <a:spLocks noEditPoints="1"/>
              </p:cNvSpPr>
              <p:nvPr/>
            </p:nvSpPr>
            <p:spPr bwMode="auto">
              <a:xfrm>
                <a:off x="3635792" y="3472008"/>
                <a:ext cx="434507" cy="53783"/>
              </a:xfrm>
              <a:custGeom>
                <a:avLst/>
                <a:gdLst/>
                <a:ahLst/>
                <a:cxnLst>
                  <a:cxn ang="0">
                    <a:pos x="249" y="0"/>
                  </a:cxn>
                  <a:cxn ang="0">
                    <a:pos x="236" y="0"/>
                  </a:cxn>
                  <a:cxn ang="0">
                    <a:pos x="228" y="0"/>
                  </a:cxn>
                  <a:cxn ang="0">
                    <a:pos x="228" y="1"/>
                  </a:cxn>
                  <a:cxn ang="0">
                    <a:pos x="227" y="0"/>
                  </a:cxn>
                  <a:cxn ang="0">
                    <a:pos x="104" y="0"/>
                  </a:cxn>
                  <a:cxn ang="0">
                    <a:pos x="33" y="0"/>
                  </a:cxn>
                  <a:cxn ang="0">
                    <a:pos x="32" y="1"/>
                  </a:cxn>
                  <a:cxn ang="0">
                    <a:pos x="32" y="0"/>
                  </a:cxn>
                  <a:cxn ang="0">
                    <a:pos x="24" y="0"/>
                  </a:cxn>
                  <a:cxn ang="0">
                    <a:pos x="11" y="0"/>
                  </a:cxn>
                  <a:cxn ang="0">
                    <a:pos x="0" y="11"/>
                  </a:cxn>
                  <a:cxn ang="0">
                    <a:pos x="0" y="18"/>
                  </a:cxn>
                  <a:cxn ang="0">
                    <a:pos x="11" y="32"/>
                  </a:cxn>
                  <a:cxn ang="0">
                    <a:pos x="104" y="32"/>
                  </a:cxn>
                  <a:cxn ang="0">
                    <a:pos x="249" y="32"/>
                  </a:cxn>
                  <a:cxn ang="0">
                    <a:pos x="260" y="18"/>
                  </a:cxn>
                  <a:cxn ang="0">
                    <a:pos x="260" y="11"/>
                  </a:cxn>
                  <a:cxn ang="0">
                    <a:pos x="249" y="0"/>
                  </a:cxn>
                  <a:cxn ang="0">
                    <a:pos x="113" y="20"/>
                  </a:cxn>
                  <a:cxn ang="0">
                    <a:pos x="107" y="15"/>
                  </a:cxn>
                  <a:cxn ang="0">
                    <a:pos x="113" y="9"/>
                  </a:cxn>
                  <a:cxn ang="0">
                    <a:pos x="118" y="15"/>
                  </a:cxn>
                  <a:cxn ang="0">
                    <a:pos x="113" y="20"/>
                  </a:cxn>
                  <a:cxn ang="0">
                    <a:pos x="130" y="20"/>
                  </a:cxn>
                  <a:cxn ang="0">
                    <a:pos x="124" y="15"/>
                  </a:cxn>
                  <a:cxn ang="0">
                    <a:pos x="130" y="9"/>
                  </a:cxn>
                  <a:cxn ang="0">
                    <a:pos x="135" y="15"/>
                  </a:cxn>
                  <a:cxn ang="0">
                    <a:pos x="130" y="20"/>
                  </a:cxn>
                  <a:cxn ang="0">
                    <a:pos x="147" y="20"/>
                  </a:cxn>
                  <a:cxn ang="0">
                    <a:pos x="141" y="15"/>
                  </a:cxn>
                  <a:cxn ang="0">
                    <a:pos x="147" y="9"/>
                  </a:cxn>
                  <a:cxn ang="0">
                    <a:pos x="152" y="15"/>
                  </a:cxn>
                  <a:cxn ang="0">
                    <a:pos x="147" y="20"/>
                  </a:cxn>
                  <a:cxn ang="0">
                    <a:pos x="236" y="20"/>
                  </a:cxn>
                  <a:cxn ang="0">
                    <a:pos x="188" y="20"/>
                  </a:cxn>
                  <a:cxn ang="0">
                    <a:pos x="188" y="8"/>
                  </a:cxn>
                  <a:cxn ang="0">
                    <a:pos x="227" y="8"/>
                  </a:cxn>
                  <a:cxn ang="0">
                    <a:pos x="236" y="8"/>
                  </a:cxn>
                  <a:cxn ang="0">
                    <a:pos x="236" y="20"/>
                  </a:cxn>
                </a:cxnLst>
                <a:rect l="0" t="0" r="r" b="b"/>
                <a:pathLst>
                  <a:path w="260" h="32">
                    <a:moveTo>
                      <a:pt x="249" y="0"/>
                    </a:moveTo>
                    <a:cubicBezTo>
                      <a:pt x="236" y="0"/>
                      <a:pt x="236" y="0"/>
                      <a:pt x="236" y="0"/>
                    </a:cubicBezTo>
                    <a:cubicBezTo>
                      <a:pt x="228" y="0"/>
                      <a:pt x="228" y="0"/>
                      <a:pt x="228" y="0"/>
                    </a:cubicBezTo>
                    <a:cubicBezTo>
                      <a:pt x="228" y="1"/>
                      <a:pt x="228" y="1"/>
                      <a:pt x="228" y="1"/>
                    </a:cubicBezTo>
                    <a:cubicBezTo>
                      <a:pt x="228" y="1"/>
                      <a:pt x="228" y="0"/>
                      <a:pt x="227" y="0"/>
                    </a:cubicBezTo>
                    <a:cubicBezTo>
                      <a:pt x="104" y="0"/>
                      <a:pt x="104" y="0"/>
                      <a:pt x="104" y="0"/>
                    </a:cubicBezTo>
                    <a:cubicBezTo>
                      <a:pt x="33" y="0"/>
                      <a:pt x="33" y="0"/>
                      <a:pt x="33" y="0"/>
                    </a:cubicBezTo>
                    <a:cubicBezTo>
                      <a:pt x="32" y="0"/>
                      <a:pt x="32" y="1"/>
                      <a:pt x="32" y="1"/>
                    </a:cubicBezTo>
                    <a:cubicBezTo>
                      <a:pt x="32" y="0"/>
                      <a:pt x="32" y="0"/>
                      <a:pt x="32" y="0"/>
                    </a:cubicBezTo>
                    <a:cubicBezTo>
                      <a:pt x="24" y="0"/>
                      <a:pt x="24" y="0"/>
                      <a:pt x="24" y="0"/>
                    </a:cubicBezTo>
                    <a:cubicBezTo>
                      <a:pt x="11" y="0"/>
                      <a:pt x="11" y="0"/>
                      <a:pt x="11" y="0"/>
                    </a:cubicBezTo>
                    <a:cubicBezTo>
                      <a:pt x="4" y="0"/>
                      <a:pt x="0" y="4"/>
                      <a:pt x="0" y="11"/>
                    </a:cubicBezTo>
                    <a:cubicBezTo>
                      <a:pt x="0" y="18"/>
                      <a:pt x="0" y="18"/>
                      <a:pt x="0" y="18"/>
                    </a:cubicBezTo>
                    <a:cubicBezTo>
                      <a:pt x="0" y="25"/>
                      <a:pt x="4" y="32"/>
                      <a:pt x="11" y="32"/>
                    </a:cubicBezTo>
                    <a:cubicBezTo>
                      <a:pt x="104" y="32"/>
                      <a:pt x="104" y="32"/>
                      <a:pt x="104" y="32"/>
                    </a:cubicBezTo>
                    <a:cubicBezTo>
                      <a:pt x="249" y="32"/>
                      <a:pt x="249" y="32"/>
                      <a:pt x="249" y="32"/>
                    </a:cubicBezTo>
                    <a:cubicBezTo>
                      <a:pt x="256" y="32"/>
                      <a:pt x="260" y="25"/>
                      <a:pt x="260" y="18"/>
                    </a:cubicBezTo>
                    <a:cubicBezTo>
                      <a:pt x="260" y="11"/>
                      <a:pt x="260" y="11"/>
                      <a:pt x="260" y="11"/>
                    </a:cubicBezTo>
                    <a:cubicBezTo>
                      <a:pt x="260" y="4"/>
                      <a:pt x="256" y="0"/>
                      <a:pt x="249" y="0"/>
                    </a:cubicBezTo>
                    <a:close/>
                    <a:moveTo>
                      <a:pt x="113" y="20"/>
                    </a:moveTo>
                    <a:cubicBezTo>
                      <a:pt x="110" y="20"/>
                      <a:pt x="107" y="18"/>
                      <a:pt x="107" y="15"/>
                    </a:cubicBezTo>
                    <a:cubicBezTo>
                      <a:pt x="107" y="12"/>
                      <a:pt x="110" y="9"/>
                      <a:pt x="113" y="9"/>
                    </a:cubicBezTo>
                    <a:cubicBezTo>
                      <a:pt x="116" y="9"/>
                      <a:pt x="118" y="12"/>
                      <a:pt x="118" y="15"/>
                    </a:cubicBezTo>
                    <a:cubicBezTo>
                      <a:pt x="118" y="18"/>
                      <a:pt x="116" y="20"/>
                      <a:pt x="113" y="20"/>
                    </a:cubicBezTo>
                    <a:close/>
                    <a:moveTo>
                      <a:pt x="130" y="20"/>
                    </a:moveTo>
                    <a:cubicBezTo>
                      <a:pt x="127" y="20"/>
                      <a:pt x="124" y="18"/>
                      <a:pt x="124" y="15"/>
                    </a:cubicBezTo>
                    <a:cubicBezTo>
                      <a:pt x="124" y="12"/>
                      <a:pt x="127" y="9"/>
                      <a:pt x="130" y="9"/>
                    </a:cubicBezTo>
                    <a:cubicBezTo>
                      <a:pt x="133" y="9"/>
                      <a:pt x="135" y="12"/>
                      <a:pt x="135" y="15"/>
                    </a:cubicBezTo>
                    <a:cubicBezTo>
                      <a:pt x="135" y="18"/>
                      <a:pt x="133" y="20"/>
                      <a:pt x="130" y="20"/>
                    </a:cubicBezTo>
                    <a:close/>
                    <a:moveTo>
                      <a:pt x="147" y="20"/>
                    </a:moveTo>
                    <a:cubicBezTo>
                      <a:pt x="144" y="20"/>
                      <a:pt x="141" y="18"/>
                      <a:pt x="141" y="15"/>
                    </a:cubicBezTo>
                    <a:cubicBezTo>
                      <a:pt x="141" y="12"/>
                      <a:pt x="144" y="9"/>
                      <a:pt x="147" y="9"/>
                    </a:cubicBezTo>
                    <a:cubicBezTo>
                      <a:pt x="150" y="9"/>
                      <a:pt x="152" y="12"/>
                      <a:pt x="152" y="15"/>
                    </a:cubicBezTo>
                    <a:cubicBezTo>
                      <a:pt x="152" y="18"/>
                      <a:pt x="150" y="20"/>
                      <a:pt x="147" y="20"/>
                    </a:cubicBezTo>
                    <a:close/>
                    <a:moveTo>
                      <a:pt x="236" y="20"/>
                    </a:moveTo>
                    <a:cubicBezTo>
                      <a:pt x="188" y="20"/>
                      <a:pt x="188" y="20"/>
                      <a:pt x="188" y="20"/>
                    </a:cubicBezTo>
                    <a:cubicBezTo>
                      <a:pt x="188" y="8"/>
                      <a:pt x="188" y="8"/>
                      <a:pt x="188" y="8"/>
                    </a:cubicBezTo>
                    <a:cubicBezTo>
                      <a:pt x="227" y="8"/>
                      <a:pt x="227" y="8"/>
                      <a:pt x="227" y="8"/>
                    </a:cubicBezTo>
                    <a:cubicBezTo>
                      <a:pt x="236" y="8"/>
                      <a:pt x="236" y="8"/>
                      <a:pt x="236" y="8"/>
                    </a:cubicBezTo>
                    <a:lnTo>
                      <a:pt x="236" y="2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6" name="Freeform 128"/>
              <p:cNvSpPr>
                <a:spLocks/>
              </p:cNvSpPr>
              <p:nvPr/>
            </p:nvSpPr>
            <p:spPr bwMode="auto">
              <a:xfrm>
                <a:off x="3689575" y="3472008"/>
                <a:ext cx="120303" cy="2123"/>
              </a:xfrm>
              <a:custGeom>
                <a:avLst/>
                <a:gdLst/>
                <a:ahLst/>
                <a:cxnLst>
                  <a:cxn ang="0">
                    <a:pos x="0" y="0"/>
                  </a:cxn>
                  <a:cxn ang="0">
                    <a:pos x="0" y="1"/>
                  </a:cxn>
                  <a:cxn ang="0">
                    <a:pos x="1" y="0"/>
                  </a:cxn>
                  <a:cxn ang="0">
                    <a:pos x="72" y="0"/>
                  </a:cxn>
                  <a:cxn ang="0">
                    <a:pos x="72" y="0"/>
                  </a:cxn>
                  <a:cxn ang="0">
                    <a:pos x="0" y="0"/>
                  </a:cxn>
                </a:cxnLst>
                <a:rect l="0" t="0" r="r" b="b"/>
                <a:pathLst>
                  <a:path w="72" h="1">
                    <a:moveTo>
                      <a:pt x="0" y="0"/>
                    </a:moveTo>
                    <a:cubicBezTo>
                      <a:pt x="0" y="1"/>
                      <a:pt x="0" y="1"/>
                      <a:pt x="0" y="1"/>
                    </a:cubicBezTo>
                    <a:cubicBezTo>
                      <a:pt x="0" y="1"/>
                      <a:pt x="0" y="0"/>
                      <a:pt x="1" y="0"/>
                    </a:cubicBezTo>
                    <a:cubicBezTo>
                      <a:pt x="72" y="0"/>
                      <a:pt x="72" y="0"/>
                      <a:pt x="72" y="0"/>
                    </a:cubicBezTo>
                    <a:cubicBezTo>
                      <a:pt x="72" y="0"/>
                      <a:pt x="72" y="0"/>
                      <a:pt x="72" y="0"/>
                    </a:cubicBezTo>
                    <a:lnTo>
                      <a:pt x="0" y="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7" name="Freeform 129"/>
              <p:cNvSpPr>
                <a:spLocks/>
              </p:cNvSpPr>
              <p:nvPr/>
            </p:nvSpPr>
            <p:spPr bwMode="auto">
              <a:xfrm>
                <a:off x="3809878" y="3472008"/>
                <a:ext cx="207347" cy="2123"/>
              </a:xfrm>
              <a:custGeom>
                <a:avLst/>
                <a:gdLst/>
                <a:ahLst/>
                <a:cxnLst>
                  <a:cxn ang="0">
                    <a:pos x="124" y="1"/>
                  </a:cxn>
                  <a:cxn ang="0">
                    <a:pos x="124" y="0"/>
                  </a:cxn>
                  <a:cxn ang="0">
                    <a:pos x="0" y="0"/>
                  </a:cxn>
                  <a:cxn ang="0">
                    <a:pos x="0" y="0"/>
                  </a:cxn>
                  <a:cxn ang="0">
                    <a:pos x="123" y="0"/>
                  </a:cxn>
                  <a:cxn ang="0">
                    <a:pos x="124" y="1"/>
                  </a:cxn>
                </a:cxnLst>
                <a:rect l="0" t="0" r="r" b="b"/>
                <a:pathLst>
                  <a:path w="124" h="1">
                    <a:moveTo>
                      <a:pt x="124" y="1"/>
                    </a:moveTo>
                    <a:cubicBezTo>
                      <a:pt x="124" y="0"/>
                      <a:pt x="124" y="0"/>
                      <a:pt x="124" y="0"/>
                    </a:cubicBezTo>
                    <a:cubicBezTo>
                      <a:pt x="0" y="0"/>
                      <a:pt x="0" y="0"/>
                      <a:pt x="0" y="0"/>
                    </a:cubicBezTo>
                    <a:cubicBezTo>
                      <a:pt x="0" y="0"/>
                      <a:pt x="0" y="0"/>
                      <a:pt x="0" y="0"/>
                    </a:cubicBezTo>
                    <a:cubicBezTo>
                      <a:pt x="123" y="0"/>
                      <a:pt x="123" y="0"/>
                      <a:pt x="123" y="0"/>
                    </a:cubicBezTo>
                    <a:cubicBezTo>
                      <a:pt x="124" y="0"/>
                      <a:pt x="124" y="1"/>
                      <a:pt x="124" y="1"/>
                    </a:cubicBez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855" name="Group 854"/>
            <p:cNvGrpSpPr/>
            <p:nvPr/>
          </p:nvGrpSpPr>
          <p:grpSpPr>
            <a:xfrm>
              <a:off x="-1049191" y="4104265"/>
              <a:ext cx="365544" cy="270288"/>
              <a:chOff x="3635792" y="3204511"/>
              <a:chExt cx="434507" cy="321280"/>
            </a:xfrm>
            <a:solidFill>
              <a:schemeClr val="bg1"/>
            </a:solidFill>
          </p:grpSpPr>
          <p:sp>
            <p:nvSpPr>
              <p:cNvPr id="856" name="Freeform 125"/>
              <p:cNvSpPr>
                <a:spLocks/>
              </p:cNvSpPr>
              <p:nvPr/>
            </p:nvSpPr>
            <p:spPr bwMode="auto">
              <a:xfrm>
                <a:off x="3676129" y="3204511"/>
                <a:ext cx="354542" cy="267497"/>
              </a:xfrm>
              <a:custGeom>
                <a:avLst/>
                <a:gdLst/>
                <a:ahLst/>
                <a:cxnLst>
                  <a:cxn ang="0">
                    <a:pos x="8" y="8"/>
                  </a:cxn>
                  <a:cxn ang="0">
                    <a:pos x="9" y="8"/>
                  </a:cxn>
                  <a:cxn ang="0">
                    <a:pos x="203" y="8"/>
                  </a:cxn>
                  <a:cxn ang="0">
                    <a:pos x="204" y="8"/>
                  </a:cxn>
                  <a:cxn ang="0">
                    <a:pos x="204" y="96"/>
                  </a:cxn>
                  <a:cxn ang="0">
                    <a:pos x="212" y="96"/>
                  </a:cxn>
                  <a:cxn ang="0">
                    <a:pos x="212" y="8"/>
                  </a:cxn>
                  <a:cxn ang="0">
                    <a:pos x="203" y="0"/>
                  </a:cxn>
                  <a:cxn ang="0">
                    <a:pos x="9" y="0"/>
                  </a:cxn>
                  <a:cxn ang="0">
                    <a:pos x="0" y="8"/>
                  </a:cxn>
                  <a:cxn ang="0">
                    <a:pos x="0" y="160"/>
                  </a:cxn>
                  <a:cxn ang="0">
                    <a:pos x="8" y="160"/>
                  </a:cxn>
                  <a:cxn ang="0">
                    <a:pos x="8" y="8"/>
                  </a:cxn>
                </a:cxnLst>
                <a:rect l="0" t="0" r="r" b="b"/>
                <a:pathLst>
                  <a:path w="212" h="160">
                    <a:moveTo>
                      <a:pt x="8" y="8"/>
                    </a:moveTo>
                    <a:cubicBezTo>
                      <a:pt x="8" y="8"/>
                      <a:pt x="8" y="8"/>
                      <a:pt x="9" y="8"/>
                    </a:cubicBezTo>
                    <a:cubicBezTo>
                      <a:pt x="203" y="8"/>
                      <a:pt x="203" y="8"/>
                      <a:pt x="203" y="8"/>
                    </a:cubicBezTo>
                    <a:cubicBezTo>
                      <a:pt x="204" y="8"/>
                      <a:pt x="204" y="8"/>
                      <a:pt x="204" y="8"/>
                    </a:cubicBezTo>
                    <a:cubicBezTo>
                      <a:pt x="204" y="96"/>
                      <a:pt x="204" y="96"/>
                      <a:pt x="204" y="96"/>
                    </a:cubicBezTo>
                    <a:cubicBezTo>
                      <a:pt x="212" y="96"/>
                      <a:pt x="212" y="96"/>
                      <a:pt x="212" y="96"/>
                    </a:cubicBezTo>
                    <a:cubicBezTo>
                      <a:pt x="212" y="8"/>
                      <a:pt x="212" y="8"/>
                      <a:pt x="212" y="8"/>
                    </a:cubicBezTo>
                    <a:cubicBezTo>
                      <a:pt x="212" y="4"/>
                      <a:pt x="208" y="0"/>
                      <a:pt x="203" y="0"/>
                    </a:cubicBezTo>
                    <a:cubicBezTo>
                      <a:pt x="9" y="0"/>
                      <a:pt x="9" y="0"/>
                      <a:pt x="9" y="0"/>
                    </a:cubicBezTo>
                    <a:cubicBezTo>
                      <a:pt x="4" y="0"/>
                      <a:pt x="0" y="4"/>
                      <a:pt x="0" y="8"/>
                    </a:cubicBezTo>
                    <a:cubicBezTo>
                      <a:pt x="0" y="160"/>
                      <a:pt x="0" y="160"/>
                      <a:pt x="0" y="160"/>
                    </a:cubicBezTo>
                    <a:cubicBezTo>
                      <a:pt x="8" y="160"/>
                      <a:pt x="8" y="160"/>
                      <a:pt x="8" y="160"/>
                    </a:cubicBezTo>
                    <a:lnTo>
                      <a:pt x="8" y="8"/>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7" name="Rectangle 126"/>
              <p:cNvSpPr>
                <a:spLocks noChangeArrowheads="1"/>
              </p:cNvSpPr>
              <p:nvPr/>
            </p:nvSpPr>
            <p:spPr bwMode="auto">
              <a:xfrm>
                <a:off x="4017225" y="3365151"/>
                <a:ext cx="13446" cy="106857"/>
              </a:xfrm>
              <a:prstGeom prst="rect">
                <a:avLst/>
              </a:pr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8" name="Freeform 127"/>
              <p:cNvSpPr>
                <a:spLocks noEditPoints="1"/>
              </p:cNvSpPr>
              <p:nvPr/>
            </p:nvSpPr>
            <p:spPr bwMode="auto">
              <a:xfrm>
                <a:off x="3635792" y="3472008"/>
                <a:ext cx="434507" cy="53783"/>
              </a:xfrm>
              <a:custGeom>
                <a:avLst/>
                <a:gdLst/>
                <a:ahLst/>
                <a:cxnLst>
                  <a:cxn ang="0">
                    <a:pos x="249" y="0"/>
                  </a:cxn>
                  <a:cxn ang="0">
                    <a:pos x="236" y="0"/>
                  </a:cxn>
                  <a:cxn ang="0">
                    <a:pos x="228" y="0"/>
                  </a:cxn>
                  <a:cxn ang="0">
                    <a:pos x="228" y="1"/>
                  </a:cxn>
                  <a:cxn ang="0">
                    <a:pos x="227" y="0"/>
                  </a:cxn>
                  <a:cxn ang="0">
                    <a:pos x="104" y="0"/>
                  </a:cxn>
                  <a:cxn ang="0">
                    <a:pos x="33" y="0"/>
                  </a:cxn>
                  <a:cxn ang="0">
                    <a:pos x="32" y="1"/>
                  </a:cxn>
                  <a:cxn ang="0">
                    <a:pos x="32" y="0"/>
                  </a:cxn>
                  <a:cxn ang="0">
                    <a:pos x="24" y="0"/>
                  </a:cxn>
                  <a:cxn ang="0">
                    <a:pos x="11" y="0"/>
                  </a:cxn>
                  <a:cxn ang="0">
                    <a:pos x="0" y="11"/>
                  </a:cxn>
                  <a:cxn ang="0">
                    <a:pos x="0" y="18"/>
                  </a:cxn>
                  <a:cxn ang="0">
                    <a:pos x="11" y="32"/>
                  </a:cxn>
                  <a:cxn ang="0">
                    <a:pos x="104" y="32"/>
                  </a:cxn>
                  <a:cxn ang="0">
                    <a:pos x="249" y="32"/>
                  </a:cxn>
                  <a:cxn ang="0">
                    <a:pos x="260" y="18"/>
                  </a:cxn>
                  <a:cxn ang="0">
                    <a:pos x="260" y="11"/>
                  </a:cxn>
                  <a:cxn ang="0">
                    <a:pos x="249" y="0"/>
                  </a:cxn>
                  <a:cxn ang="0">
                    <a:pos x="113" y="20"/>
                  </a:cxn>
                  <a:cxn ang="0">
                    <a:pos x="107" y="15"/>
                  </a:cxn>
                  <a:cxn ang="0">
                    <a:pos x="113" y="9"/>
                  </a:cxn>
                  <a:cxn ang="0">
                    <a:pos x="118" y="15"/>
                  </a:cxn>
                  <a:cxn ang="0">
                    <a:pos x="113" y="20"/>
                  </a:cxn>
                  <a:cxn ang="0">
                    <a:pos x="130" y="20"/>
                  </a:cxn>
                  <a:cxn ang="0">
                    <a:pos x="124" y="15"/>
                  </a:cxn>
                  <a:cxn ang="0">
                    <a:pos x="130" y="9"/>
                  </a:cxn>
                  <a:cxn ang="0">
                    <a:pos x="135" y="15"/>
                  </a:cxn>
                  <a:cxn ang="0">
                    <a:pos x="130" y="20"/>
                  </a:cxn>
                  <a:cxn ang="0">
                    <a:pos x="147" y="20"/>
                  </a:cxn>
                  <a:cxn ang="0">
                    <a:pos x="141" y="15"/>
                  </a:cxn>
                  <a:cxn ang="0">
                    <a:pos x="147" y="9"/>
                  </a:cxn>
                  <a:cxn ang="0">
                    <a:pos x="152" y="15"/>
                  </a:cxn>
                  <a:cxn ang="0">
                    <a:pos x="147" y="20"/>
                  </a:cxn>
                  <a:cxn ang="0">
                    <a:pos x="236" y="20"/>
                  </a:cxn>
                  <a:cxn ang="0">
                    <a:pos x="188" y="20"/>
                  </a:cxn>
                  <a:cxn ang="0">
                    <a:pos x="188" y="8"/>
                  </a:cxn>
                  <a:cxn ang="0">
                    <a:pos x="227" y="8"/>
                  </a:cxn>
                  <a:cxn ang="0">
                    <a:pos x="236" y="8"/>
                  </a:cxn>
                  <a:cxn ang="0">
                    <a:pos x="236" y="20"/>
                  </a:cxn>
                </a:cxnLst>
                <a:rect l="0" t="0" r="r" b="b"/>
                <a:pathLst>
                  <a:path w="260" h="32">
                    <a:moveTo>
                      <a:pt x="249" y="0"/>
                    </a:moveTo>
                    <a:cubicBezTo>
                      <a:pt x="236" y="0"/>
                      <a:pt x="236" y="0"/>
                      <a:pt x="236" y="0"/>
                    </a:cubicBezTo>
                    <a:cubicBezTo>
                      <a:pt x="228" y="0"/>
                      <a:pt x="228" y="0"/>
                      <a:pt x="228" y="0"/>
                    </a:cubicBezTo>
                    <a:cubicBezTo>
                      <a:pt x="228" y="1"/>
                      <a:pt x="228" y="1"/>
                      <a:pt x="228" y="1"/>
                    </a:cubicBezTo>
                    <a:cubicBezTo>
                      <a:pt x="228" y="1"/>
                      <a:pt x="228" y="0"/>
                      <a:pt x="227" y="0"/>
                    </a:cubicBezTo>
                    <a:cubicBezTo>
                      <a:pt x="104" y="0"/>
                      <a:pt x="104" y="0"/>
                      <a:pt x="104" y="0"/>
                    </a:cubicBezTo>
                    <a:cubicBezTo>
                      <a:pt x="33" y="0"/>
                      <a:pt x="33" y="0"/>
                      <a:pt x="33" y="0"/>
                    </a:cubicBezTo>
                    <a:cubicBezTo>
                      <a:pt x="32" y="0"/>
                      <a:pt x="32" y="1"/>
                      <a:pt x="32" y="1"/>
                    </a:cubicBezTo>
                    <a:cubicBezTo>
                      <a:pt x="32" y="0"/>
                      <a:pt x="32" y="0"/>
                      <a:pt x="32" y="0"/>
                    </a:cubicBezTo>
                    <a:cubicBezTo>
                      <a:pt x="24" y="0"/>
                      <a:pt x="24" y="0"/>
                      <a:pt x="24" y="0"/>
                    </a:cubicBezTo>
                    <a:cubicBezTo>
                      <a:pt x="11" y="0"/>
                      <a:pt x="11" y="0"/>
                      <a:pt x="11" y="0"/>
                    </a:cubicBezTo>
                    <a:cubicBezTo>
                      <a:pt x="4" y="0"/>
                      <a:pt x="0" y="4"/>
                      <a:pt x="0" y="11"/>
                    </a:cubicBezTo>
                    <a:cubicBezTo>
                      <a:pt x="0" y="18"/>
                      <a:pt x="0" y="18"/>
                      <a:pt x="0" y="18"/>
                    </a:cubicBezTo>
                    <a:cubicBezTo>
                      <a:pt x="0" y="25"/>
                      <a:pt x="4" y="32"/>
                      <a:pt x="11" y="32"/>
                    </a:cubicBezTo>
                    <a:cubicBezTo>
                      <a:pt x="104" y="32"/>
                      <a:pt x="104" y="32"/>
                      <a:pt x="104" y="32"/>
                    </a:cubicBezTo>
                    <a:cubicBezTo>
                      <a:pt x="249" y="32"/>
                      <a:pt x="249" y="32"/>
                      <a:pt x="249" y="32"/>
                    </a:cubicBezTo>
                    <a:cubicBezTo>
                      <a:pt x="256" y="32"/>
                      <a:pt x="260" y="25"/>
                      <a:pt x="260" y="18"/>
                    </a:cubicBezTo>
                    <a:cubicBezTo>
                      <a:pt x="260" y="11"/>
                      <a:pt x="260" y="11"/>
                      <a:pt x="260" y="11"/>
                    </a:cubicBezTo>
                    <a:cubicBezTo>
                      <a:pt x="260" y="4"/>
                      <a:pt x="256" y="0"/>
                      <a:pt x="249" y="0"/>
                    </a:cubicBezTo>
                    <a:close/>
                    <a:moveTo>
                      <a:pt x="113" y="20"/>
                    </a:moveTo>
                    <a:cubicBezTo>
                      <a:pt x="110" y="20"/>
                      <a:pt x="107" y="18"/>
                      <a:pt x="107" y="15"/>
                    </a:cubicBezTo>
                    <a:cubicBezTo>
                      <a:pt x="107" y="12"/>
                      <a:pt x="110" y="9"/>
                      <a:pt x="113" y="9"/>
                    </a:cubicBezTo>
                    <a:cubicBezTo>
                      <a:pt x="116" y="9"/>
                      <a:pt x="118" y="12"/>
                      <a:pt x="118" y="15"/>
                    </a:cubicBezTo>
                    <a:cubicBezTo>
                      <a:pt x="118" y="18"/>
                      <a:pt x="116" y="20"/>
                      <a:pt x="113" y="20"/>
                    </a:cubicBezTo>
                    <a:close/>
                    <a:moveTo>
                      <a:pt x="130" y="20"/>
                    </a:moveTo>
                    <a:cubicBezTo>
                      <a:pt x="127" y="20"/>
                      <a:pt x="124" y="18"/>
                      <a:pt x="124" y="15"/>
                    </a:cubicBezTo>
                    <a:cubicBezTo>
                      <a:pt x="124" y="12"/>
                      <a:pt x="127" y="9"/>
                      <a:pt x="130" y="9"/>
                    </a:cubicBezTo>
                    <a:cubicBezTo>
                      <a:pt x="133" y="9"/>
                      <a:pt x="135" y="12"/>
                      <a:pt x="135" y="15"/>
                    </a:cubicBezTo>
                    <a:cubicBezTo>
                      <a:pt x="135" y="18"/>
                      <a:pt x="133" y="20"/>
                      <a:pt x="130" y="20"/>
                    </a:cubicBezTo>
                    <a:close/>
                    <a:moveTo>
                      <a:pt x="147" y="20"/>
                    </a:moveTo>
                    <a:cubicBezTo>
                      <a:pt x="144" y="20"/>
                      <a:pt x="141" y="18"/>
                      <a:pt x="141" y="15"/>
                    </a:cubicBezTo>
                    <a:cubicBezTo>
                      <a:pt x="141" y="12"/>
                      <a:pt x="144" y="9"/>
                      <a:pt x="147" y="9"/>
                    </a:cubicBezTo>
                    <a:cubicBezTo>
                      <a:pt x="150" y="9"/>
                      <a:pt x="152" y="12"/>
                      <a:pt x="152" y="15"/>
                    </a:cubicBezTo>
                    <a:cubicBezTo>
                      <a:pt x="152" y="18"/>
                      <a:pt x="150" y="20"/>
                      <a:pt x="147" y="20"/>
                    </a:cubicBezTo>
                    <a:close/>
                    <a:moveTo>
                      <a:pt x="236" y="20"/>
                    </a:moveTo>
                    <a:cubicBezTo>
                      <a:pt x="188" y="20"/>
                      <a:pt x="188" y="20"/>
                      <a:pt x="188" y="20"/>
                    </a:cubicBezTo>
                    <a:cubicBezTo>
                      <a:pt x="188" y="8"/>
                      <a:pt x="188" y="8"/>
                      <a:pt x="188" y="8"/>
                    </a:cubicBezTo>
                    <a:cubicBezTo>
                      <a:pt x="227" y="8"/>
                      <a:pt x="227" y="8"/>
                      <a:pt x="227" y="8"/>
                    </a:cubicBezTo>
                    <a:cubicBezTo>
                      <a:pt x="236" y="8"/>
                      <a:pt x="236" y="8"/>
                      <a:pt x="236" y="8"/>
                    </a:cubicBezTo>
                    <a:lnTo>
                      <a:pt x="236" y="2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9" name="Freeform 128"/>
              <p:cNvSpPr>
                <a:spLocks/>
              </p:cNvSpPr>
              <p:nvPr/>
            </p:nvSpPr>
            <p:spPr bwMode="auto">
              <a:xfrm>
                <a:off x="3689575" y="3472008"/>
                <a:ext cx="120303" cy="2123"/>
              </a:xfrm>
              <a:custGeom>
                <a:avLst/>
                <a:gdLst/>
                <a:ahLst/>
                <a:cxnLst>
                  <a:cxn ang="0">
                    <a:pos x="0" y="0"/>
                  </a:cxn>
                  <a:cxn ang="0">
                    <a:pos x="0" y="1"/>
                  </a:cxn>
                  <a:cxn ang="0">
                    <a:pos x="1" y="0"/>
                  </a:cxn>
                  <a:cxn ang="0">
                    <a:pos x="72" y="0"/>
                  </a:cxn>
                  <a:cxn ang="0">
                    <a:pos x="72" y="0"/>
                  </a:cxn>
                  <a:cxn ang="0">
                    <a:pos x="0" y="0"/>
                  </a:cxn>
                </a:cxnLst>
                <a:rect l="0" t="0" r="r" b="b"/>
                <a:pathLst>
                  <a:path w="72" h="1">
                    <a:moveTo>
                      <a:pt x="0" y="0"/>
                    </a:moveTo>
                    <a:cubicBezTo>
                      <a:pt x="0" y="1"/>
                      <a:pt x="0" y="1"/>
                      <a:pt x="0" y="1"/>
                    </a:cubicBezTo>
                    <a:cubicBezTo>
                      <a:pt x="0" y="1"/>
                      <a:pt x="0" y="0"/>
                      <a:pt x="1" y="0"/>
                    </a:cubicBezTo>
                    <a:cubicBezTo>
                      <a:pt x="72" y="0"/>
                      <a:pt x="72" y="0"/>
                      <a:pt x="72" y="0"/>
                    </a:cubicBezTo>
                    <a:cubicBezTo>
                      <a:pt x="72" y="0"/>
                      <a:pt x="72" y="0"/>
                      <a:pt x="72" y="0"/>
                    </a:cubicBezTo>
                    <a:lnTo>
                      <a:pt x="0" y="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0" name="Freeform 129"/>
              <p:cNvSpPr>
                <a:spLocks/>
              </p:cNvSpPr>
              <p:nvPr/>
            </p:nvSpPr>
            <p:spPr bwMode="auto">
              <a:xfrm>
                <a:off x="3809878" y="3472008"/>
                <a:ext cx="207347" cy="2123"/>
              </a:xfrm>
              <a:custGeom>
                <a:avLst/>
                <a:gdLst/>
                <a:ahLst/>
                <a:cxnLst>
                  <a:cxn ang="0">
                    <a:pos x="124" y="1"/>
                  </a:cxn>
                  <a:cxn ang="0">
                    <a:pos x="124" y="0"/>
                  </a:cxn>
                  <a:cxn ang="0">
                    <a:pos x="0" y="0"/>
                  </a:cxn>
                  <a:cxn ang="0">
                    <a:pos x="0" y="0"/>
                  </a:cxn>
                  <a:cxn ang="0">
                    <a:pos x="123" y="0"/>
                  </a:cxn>
                  <a:cxn ang="0">
                    <a:pos x="124" y="1"/>
                  </a:cxn>
                </a:cxnLst>
                <a:rect l="0" t="0" r="r" b="b"/>
                <a:pathLst>
                  <a:path w="124" h="1">
                    <a:moveTo>
                      <a:pt x="124" y="1"/>
                    </a:moveTo>
                    <a:cubicBezTo>
                      <a:pt x="124" y="0"/>
                      <a:pt x="124" y="0"/>
                      <a:pt x="124" y="0"/>
                    </a:cubicBezTo>
                    <a:cubicBezTo>
                      <a:pt x="0" y="0"/>
                      <a:pt x="0" y="0"/>
                      <a:pt x="0" y="0"/>
                    </a:cubicBezTo>
                    <a:cubicBezTo>
                      <a:pt x="0" y="0"/>
                      <a:pt x="0" y="0"/>
                      <a:pt x="0" y="0"/>
                    </a:cubicBezTo>
                    <a:cubicBezTo>
                      <a:pt x="123" y="0"/>
                      <a:pt x="123" y="0"/>
                      <a:pt x="123" y="0"/>
                    </a:cubicBezTo>
                    <a:cubicBezTo>
                      <a:pt x="124" y="0"/>
                      <a:pt x="124" y="1"/>
                      <a:pt x="124" y="1"/>
                    </a:cubicBez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grpSp>
        <p:nvGrpSpPr>
          <p:cNvPr id="67" name="Group 66"/>
          <p:cNvGrpSpPr/>
          <p:nvPr/>
        </p:nvGrpSpPr>
        <p:grpSpPr>
          <a:xfrm>
            <a:off x="5181754" y="5823826"/>
            <a:ext cx="1117906" cy="761228"/>
            <a:chOff x="-1732142" y="6302761"/>
            <a:chExt cx="1117906" cy="761228"/>
          </a:xfrm>
        </p:grpSpPr>
        <p:grpSp>
          <p:nvGrpSpPr>
            <p:cNvPr id="868" name="Group 867"/>
            <p:cNvGrpSpPr/>
            <p:nvPr/>
          </p:nvGrpSpPr>
          <p:grpSpPr>
            <a:xfrm>
              <a:off x="-1732142" y="6302761"/>
              <a:ext cx="1117906" cy="761228"/>
              <a:chOff x="11258814" y="2759235"/>
              <a:chExt cx="1117906" cy="761228"/>
            </a:xfrm>
          </p:grpSpPr>
          <p:sp>
            <p:nvSpPr>
              <p:cNvPr id="869" name="Oval 868"/>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70" name="TextBox 869"/>
              <p:cNvSpPr txBox="1"/>
              <p:nvPr/>
            </p:nvSpPr>
            <p:spPr>
              <a:xfrm>
                <a:off x="11305760" y="3281936"/>
                <a:ext cx="1027845" cy="238527"/>
              </a:xfrm>
              <a:prstGeom prst="rect">
                <a:avLst/>
              </a:prstGeom>
              <a:noFill/>
            </p:spPr>
            <p:txBody>
              <a:bodyPr wrap="none" rtlCol="0">
                <a:spAutoFit/>
              </a:bodyPr>
              <a:lstStyle/>
              <a:p>
                <a:pPr algn="ctr">
                  <a:lnSpc>
                    <a:spcPct val="95000"/>
                  </a:lnSpc>
                </a:pPr>
                <a:r>
                  <a:rPr lang="en-US" sz="1000" dirty="0" smtClean="0"/>
                  <a:t>Mobile Phones</a:t>
                </a:r>
                <a:endParaRPr lang="en-US" sz="1000" dirty="0"/>
              </a:p>
            </p:txBody>
          </p:sp>
          <p:sp>
            <p:nvSpPr>
              <p:cNvPr id="871" name="Oval 870"/>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891" name="Freeform 7"/>
            <p:cNvSpPr>
              <a:spLocks noEditPoints="1"/>
            </p:cNvSpPr>
            <p:nvPr/>
          </p:nvSpPr>
          <p:spPr bwMode="auto">
            <a:xfrm>
              <a:off x="-1558012" y="6404476"/>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89" name="Freeform 7"/>
            <p:cNvSpPr>
              <a:spLocks noEditPoints="1"/>
            </p:cNvSpPr>
            <p:nvPr/>
          </p:nvSpPr>
          <p:spPr bwMode="auto">
            <a:xfrm>
              <a:off x="-956159" y="6404476"/>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66" name="Group 65"/>
          <p:cNvGrpSpPr/>
          <p:nvPr/>
        </p:nvGrpSpPr>
        <p:grpSpPr>
          <a:xfrm>
            <a:off x="6717377" y="5823826"/>
            <a:ext cx="1117906" cy="761228"/>
            <a:chOff x="13164476" y="5561981"/>
            <a:chExt cx="1117906" cy="761228"/>
          </a:xfrm>
        </p:grpSpPr>
        <p:grpSp>
          <p:nvGrpSpPr>
            <p:cNvPr id="892" name="Group 891"/>
            <p:cNvGrpSpPr/>
            <p:nvPr/>
          </p:nvGrpSpPr>
          <p:grpSpPr>
            <a:xfrm>
              <a:off x="13164476" y="5561981"/>
              <a:ext cx="1117906" cy="761228"/>
              <a:chOff x="11258814" y="2759235"/>
              <a:chExt cx="1117906" cy="761228"/>
            </a:xfrm>
          </p:grpSpPr>
          <p:sp>
            <p:nvSpPr>
              <p:cNvPr id="893" name="Oval 892"/>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94" name="TextBox 893"/>
              <p:cNvSpPr txBox="1"/>
              <p:nvPr/>
            </p:nvSpPr>
            <p:spPr>
              <a:xfrm>
                <a:off x="11518158" y="3281936"/>
                <a:ext cx="603050" cy="238527"/>
              </a:xfrm>
              <a:prstGeom prst="rect">
                <a:avLst/>
              </a:prstGeom>
              <a:noFill/>
            </p:spPr>
            <p:txBody>
              <a:bodyPr wrap="none" rtlCol="0">
                <a:spAutoFit/>
              </a:bodyPr>
              <a:lstStyle/>
              <a:p>
                <a:pPr algn="ctr">
                  <a:lnSpc>
                    <a:spcPct val="95000"/>
                  </a:lnSpc>
                </a:pPr>
                <a:r>
                  <a:rPr lang="en-US" sz="1000" dirty="0" smtClean="0"/>
                  <a:t>Tablets</a:t>
                </a:r>
                <a:endParaRPr lang="en-US" sz="1000" dirty="0"/>
              </a:p>
            </p:txBody>
          </p:sp>
          <p:sp>
            <p:nvSpPr>
              <p:cNvPr id="895" name="Oval 894"/>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905" name="Freeform 6"/>
            <p:cNvSpPr>
              <a:spLocks noEditPoints="1"/>
            </p:cNvSpPr>
            <p:nvPr/>
          </p:nvSpPr>
          <p:spPr bwMode="auto">
            <a:xfrm>
              <a:off x="13303737" y="5654970"/>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903" name="Freeform 6"/>
            <p:cNvSpPr>
              <a:spLocks noEditPoints="1"/>
            </p:cNvSpPr>
            <p:nvPr/>
          </p:nvSpPr>
          <p:spPr bwMode="auto">
            <a:xfrm>
              <a:off x="13900605" y="5661597"/>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281" name="Group 280"/>
          <p:cNvGrpSpPr/>
          <p:nvPr/>
        </p:nvGrpSpPr>
        <p:grpSpPr>
          <a:xfrm>
            <a:off x="5161970" y="2352490"/>
            <a:ext cx="518466" cy="854195"/>
            <a:chOff x="2482712" y="1276945"/>
            <a:chExt cx="518466" cy="854195"/>
          </a:xfrm>
        </p:grpSpPr>
        <p:grpSp>
          <p:nvGrpSpPr>
            <p:cNvPr id="282" name="Group 281"/>
            <p:cNvGrpSpPr/>
            <p:nvPr/>
          </p:nvGrpSpPr>
          <p:grpSpPr>
            <a:xfrm>
              <a:off x="2482712" y="1276945"/>
              <a:ext cx="518466" cy="854195"/>
              <a:chOff x="-1295468" y="804673"/>
              <a:chExt cx="518466" cy="854195"/>
            </a:xfrm>
          </p:grpSpPr>
          <p:sp>
            <p:nvSpPr>
              <p:cNvPr id="308" name="Oval 307"/>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309" name="TextBox 308"/>
              <p:cNvSpPr txBox="1"/>
              <p:nvPr/>
            </p:nvSpPr>
            <p:spPr>
              <a:xfrm>
                <a:off x="-1288865" y="1304925"/>
                <a:ext cx="505267" cy="353943"/>
              </a:xfrm>
              <a:prstGeom prst="rect">
                <a:avLst/>
              </a:prstGeom>
              <a:noFill/>
            </p:spPr>
            <p:txBody>
              <a:bodyPr wrap="none" rtlCol="0">
                <a:spAutoFit/>
              </a:bodyPr>
              <a:lstStyle/>
              <a:p>
                <a:pPr algn="ctr">
                  <a:lnSpc>
                    <a:spcPct val="85000"/>
                  </a:lnSpc>
                </a:pPr>
                <a:r>
                  <a:rPr lang="en-US" sz="1000" dirty="0" smtClean="0"/>
                  <a:t>Cisco</a:t>
                </a:r>
                <a:br>
                  <a:rPr lang="en-US" sz="1000" dirty="0" smtClean="0"/>
                </a:br>
                <a:r>
                  <a:rPr lang="en-US" sz="1000" dirty="0" smtClean="0"/>
                  <a:t>ISE</a:t>
                </a:r>
                <a:endParaRPr lang="en-US" sz="1000" dirty="0"/>
              </a:p>
            </p:txBody>
          </p:sp>
        </p:grpSp>
        <p:grpSp>
          <p:nvGrpSpPr>
            <p:cNvPr id="283" name="Group 63"/>
            <p:cNvGrpSpPr/>
            <p:nvPr/>
          </p:nvGrpSpPr>
          <p:grpSpPr>
            <a:xfrm>
              <a:off x="2605371" y="1348289"/>
              <a:ext cx="269505" cy="377820"/>
              <a:chOff x="543004" y="6860135"/>
              <a:chExt cx="382845" cy="548004"/>
            </a:xfrm>
            <a:solidFill>
              <a:srgbClr val="FFFFFF"/>
            </a:solidFill>
            <a:effectLst/>
          </p:grpSpPr>
          <p:sp>
            <p:nvSpPr>
              <p:cNvPr id="284"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5"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6"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7"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8"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9"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0"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1"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2"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3"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4"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5"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6"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7"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8"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9"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0"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1"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2"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3"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4"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5"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6"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7"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323" name="Group 322"/>
          <p:cNvGrpSpPr/>
          <p:nvPr/>
        </p:nvGrpSpPr>
        <p:grpSpPr>
          <a:xfrm>
            <a:off x="5280261" y="3304414"/>
            <a:ext cx="1306768" cy="754878"/>
            <a:chOff x="11271072" y="2759235"/>
            <a:chExt cx="1306768" cy="754878"/>
          </a:xfrm>
        </p:grpSpPr>
        <p:grpSp>
          <p:nvGrpSpPr>
            <p:cNvPr id="324" name="Group 323"/>
            <p:cNvGrpSpPr/>
            <p:nvPr/>
          </p:nvGrpSpPr>
          <p:grpSpPr>
            <a:xfrm>
              <a:off x="11271072" y="2759235"/>
              <a:ext cx="1306768" cy="754878"/>
              <a:chOff x="11271072" y="2759235"/>
              <a:chExt cx="1306768" cy="754878"/>
            </a:xfrm>
          </p:grpSpPr>
          <p:sp>
            <p:nvSpPr>
              <p:cNvPr id="332" name="Oval 331"/>
              <p:cNvSpPr/>
              <p:nvPr/>
            </p:nvSpPr>
            <p:spPr>
              <a:xfrm>
                <a:off x="11665214"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333" name="TextBox 332"/>
              <p:cNvSpPr txBox="1"/>
              <p:nvPr/>
            </p:nvSpPr>
            <p:spPr>
              <a:xfrm>
                <a:off x="11271072" y="3275586"/>
                <a:ext cx="1306768" cy="238527"/>
              </a:xfrm>
              <a:prstGeom prst="rect">
                <a:avLst/>
              </a:prstGeom>
              <a:noFill/>
            </p:spPr>
            <p:txBody>
              <a:bodyPr wrap="none" rtlCol="0">
                <a:spAutoFit/>
              </a:bodyPr>
              <a:lstStyle/>
              <a:p>
                <a:pPr algn="ctr">
                  <a:lnSpc>
                    <a:spcPct val="95000"/>
                  </a:lnSpc>
                </a:pPr>
                <a:r>
                  <a:rPr lang="en-US" sz="1000" dirty="0" smtClean="0"/>
                  <a:t>Prime Infrastructure</a:t>
                </a:r>
                <a:endParaRPr lang="en-US" sz="1000" dirty="0"/>
              </a:p>
            </p:txBody>
          </p:sp>
        </p:grpSp>
        <p:sp>
          <p:nvSpPr>
            <p:cNvPr id="330" name="Freeform 18"/>
            <p:cNvSpPr>
              <a:spLocks noEditPoints="1"/>
            </p:cNvSpPr>
            <p:nvPr/>
          </p:nvSpPr>
          <p:spPr bwMode="auto">
            <a:xfrm>
              <a:off x="11933849"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331" name="Freeform 6"/>
            <p:cNvSpPr>
              <a:spLocks noEditPoints="1"/>
            </p:cNvSpPr>
            <p:nvPr/>
          </p:nvSpPr>
          <p:spPr bwMode="auto">
            <a:xfrm>
              <a:off x="11777679"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nvGrpSpPr>
          <p:cNvPr id="27" name="Group 26"/>
          <p:cNvGrpSpPr/>
          <p:nvPr/>
        </p:nvGrpSpPr>
        <p:grpSpPr>
          <a:xfrm>
            <a:off x="4948975" y="4170811"/>
            <a:ext cx="2028938" cy="754878"/>
            <a:chOff x="4948975" y="4170811"/>
            <a:chExt cx="2028938" cy="754878"/>
          </a:xfrm>
        </p:grpSpPr>
        <p:grpSp>
          <p:nvGrpSpPr>
            <p:cNvPr id="348" name="Group 347"/>
            <p:cNvGrpSpPr/>
            <p:nvPr/>
          </p:nvGrpSpPr>
          <p:grpSpPr>
            <a:xfrm>
              <a:off x="4948975" y="4170811"/>
              <a:ext cx="963726" cy="754878"/>
              <a:chOff x="10447095" y="4170811"/>
              <a:chExt cx="963726" cy="754878"/>
            </a:xfrm>
          </p:grpSpPr>
          <p:grpSp>
            <p:nvGrpSpPr>
              <p:cNvPr id="349" name="Group 348"/>
              <p:cNvGrpSpPr/>
              <p:nvPr/>
            </p:nvGrpSpPr>
            <p:grpSpPr>
              <a:xfrm>
                <a:off x="10447095" y="4170811"/>
                <a:ext cx="963726" cy="754878"/>
                <a:chOff x="-1518082" y="804673"/>
                <a:chExt cx="963726" cy="754878"/>
              </a:xfrm>
            </p:grpSpPr>
            <p:sp>
              <p:nvSpPr>
                <p:cNvPr id="353" name="Oval 352"/>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354" name="TextBox 353"/>
                <p:cNvSpPr txBox="1"/>
                <p:nvPr/>
              </p:nvSpPr>
              <p:spPr>
                <a:xfrm>
                  <a:off x="-1518082" y="1321024"/>
                  <a:ext cx="963726" cy="238527"/>
                </a:xfrm>
                <a:prstGeom prst="rect">
                  <a:avLst/>
                </a:prstGeom>
                <a:noFill/>
              </p:spPr>
              <p:txBody>
                <a:bodyPr wrap="none" rtlCol="0">
                  <a:spAutoFit/>
                </a:bodyPr>
                <a:lstStyle/>
                <a:p>
                  <a:pPr algn="ctr">
                    <a:lnSpc>
                      <a:spcPct val="95000"/>
                    </a:lnSpc>
                  </a:pPr>
                  <a:r>
                    <a:rPr lang="en-US" sz="1000" dirty="0" smtClean="0"/>
                    <a:t>Catalyst 3850</a:t>
                  </a:r>
                  <a:endParaRPr lang="en-US" sz="1000" dirty="0"/>
                </a:p>
              </p:txBody>
            </p:sp>
          </p:grpSp>
          <p:grpSp>
            <p:nvGrpSpPr>
              <p:cNvPr id="350" name="Group 349"/>
              <p:cNvGrpSpPr/>
              <p:nvPr/>
            </p:nvGrpSpPr>
            <p:grpSpPr>
              <a:xfrm>
                <a:off x="10769162" y="4211408"/>
                <a:ext cx="318019" cy="455341"/>
                <a:chOff x="10769162" y="4211408"/>
                <a:chExt cx="318019" cy="455341"/>
              </a:xfrm>
            </p:grpSpPr>
            <p:pic>
              <p:nvPicPr>
                <p:cNvPr id="351" name="Picture 350" descr="whiteparts.ai"/>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10769162" y="4211408"/>
                  <a:ext cx="318019" cy="192952"/>
                </a:xfrm>
                <a:prstGeom prst="rect">
                  <a:avLst/>
                </a:prstGeom>
              </p:spPr>
            </p:pic>
            <p:pic>
              <p:nvPicPr>
                <p:cNvPr id="352" name="Picture 351" descr="whiteparts.ai"/>
                <p:cNvPicPr>
                  <a:picLocks noChangeAspect="1"/>
                </p:cNvPicPr>
                <p:nvPr/>
              </p:nvPicPr>
              <p:blipFill>
                <a:blip r:embed="rId5" cstate="print">
                  <a:biLevel thresh="50000"/>
                  <a:extLst>
                    <a:ext uri="{28A0092B-C50C-407E-A947-70E740481C1C}">
                      <a14:useLocalDpi xmlns:a14="http://schemas.microsoft.com/office/drawing/2010/main"/>
                    </a:ext>
                  </a:extLst>
                </a:blip>
                <a:srcRect/>
                <a:stretch>
                  <a:fillRect/>
                </a:stretch>
              </p:blipFill>
              <p:spPr>
                <a:xfrm>
                  <a:off x="10775123" y="4404410"/>
                  <a:ext cx="306097" cy="262339"/>
                </a:xfrm>
                <a:prstGeom prst="rect">
                  <a:avLst/>
                </a:prstGeom>
              </p:spPr>
            </p:pic>
          </p:grpSp>
        </p:grpSp>
        <p:grpSp>
          <p:nvGrpSpPr>
            <p:cNvPr id="355" name="Group 354"/>
            <p:cNvGrpSpPr/>
            <p:nvPr/>
          </p:nvGrpSpPr>
          <p:grpSpPr>
            <a:xfrm>
              <a:off x="6014187" y="4170811"/>
              <a:ext cx="963726" cy="754878"/>
              <a:chOff x="10447095" y="4170811"/>
              <a:chExt cx="963726" cy="754878"/>
            </a:xfrm>
          </p:grpSpPr>
          <p:grpSp>
            <p:nvGrpSpPr>
              <p:cNvPr id="356" name="Group 355"/>
              <p:cNvGrpSpPr/>
              <p:nvPr/>
            </p:nvGrpSpPr>
            <p:grpSpPr>
              <a:xfrm>
                <a:off x="10447095" y="4170811"/>
                <a:ext cx="963726" cy="754878"/>
                <a:chOff x="-1518082" y="804673"/>
                <a:chExt cx="963726" cy="754878"/>
              </a:xfrm>
            </p:grpSpPr>
            <p:sp>
              <p:nvSpPr>
                <p:cNvPr id="360" name="Oval 359"/>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361" name="TextBox 360"/>
                <p:cNvSpPr txBox="1"/>
                <p:nvPr/>
              </p:nvSpPr>
              <p:spPr>
                <a:xfrm>
                  <a:off x="-1518082" y="1321024"/>
                  <a:ext cx="963726" cy="238527"/>
                </a:xfrm>
                <a:prstGeom prst="rect">
                  <a:avLst/>
                </a:prstGeom>
                <a:noFill/>
              </p:spPr>
              <p:txBody>
                <a:bodyPr wrap="none" rtlCol="0">
                  <a:spAutoFit/>
                </a:bodyPr>
                <a:lstStyle/>
                <a:p>
                  <a:pPr algn="ctr">
                    <a:lnSpc>
                      <a:spcPct val="95000"/>
                    </a:lnSpc>
                  </a:pPr>
                  <a:r>
                    <a:rPr lang="en-US" sz="1000" dirty="0" smtClean="0"/>
                    <a:t>Catalyst 3850</a:t>
                  </a:r>
                  <a:endParaRPr lang="en-US" sz="1000" dirty="0"/>
                </a:p>
              </p:txBody>
            </p:sp>
          </p:grpSp>
          <p:grpSp>
            <p:nvGrpSpPr>
              <p:cNvPr id="357" name="Group 356"/>
              <p:cNvGrpSpPr/>
              <p:nvPr/>
            </p:nvGrpSpPr>
            <p:grpSpPr>
              <a:xfrm>
                <a:off x="10769162" y="4211408"/>
                <a:ext cx="318019" cy="455341"/>
                <a:chOff x="10769162" y="4211408"/>
                <a:chExt cx="318019" cy="455341"/>
              </a:xfrm>
            </p:grpSpPr>
            <p:pic>
              <p:nvPicPr>
                <p:cNvPr id="358" name="Picture 357" descr="whiteparts.ai"/>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10769162" y="4211408"/>
                  <a:ext cx="318019" cy="192952"/>
                </a:xfrm>
                <a:prstGeom prst="rect">
                  <a:avLst/>
                </a:prstGeom>
              </p:spPr>
            </p:pic>
            <p:pic>
              <p:nvPicPr>
                <p:cNvPr id="359" name="Picture 358" descr="whiteparts.ai"/>
                <p:cNvPicPr>
                  <a:picLocks noChangeAspect="1"/>
                </p:cNvPicPr>
                <p:nvPr/>
              </p:nvPicPr>
              <p:blipFill>
                <a:blip r:embed="rId5" cstate="print">
                  <a:biLevel thresh="50000"/>
                  <a:extLst>
                    <a:ext uri="{28A0092B-C50C-407E-A947-70E740481C1C}">
                      <a14:useLocalDpi xmlns:a14="http://schemas.microsoft.com/office/drawing/2010/main"/>
                    </a:ext>
                  </a:extLst>
                </a:blip>
                <a:srcRect/>
                <a:stretch>
                  <a:fillRect/>
                </a:stretch>
              </p:blipFill>
              <p:spPr>
                <a:xfrm>
                  <a:off x="10775123" y="4404410"/>
                  <a:ext cx="306097" cy="262339"/>
                </a:xfrm>
                <a:prstGeom prst="rect">
                  <a:avLst/>
                </a:prstGeom>
              </p:spPr>
            </p:pic>
          </p:grpSp>
        </p:grpSp>
      </p:grpSp>
      <p:grpSp>
        <p:nvGrpSpPr>
          <p:cNvPr id="3" name="Group 2"/>
          <p:cNvGrpSpPr/>
          <p:nvPr/>
        </p:nvGrpSpPr>
        <p:grpSpPr>
          <a:xfrm>
            <a:off x="5480206" y="1389731"/>
            <a:ext cx="1055694" cy="571869"/>
            <a:chOff x="5480206" y="1389731"/>
            <a:chExt cx="1055694" cy="571869"/>
          </a:xfrm>
        </p:grpSpPr>
        <p:pic>
          <p:nvPicPr>
            <p:cNvPr id="457" name="Picture 45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6279796" y="1389731"/>
              <a:ext cx="256104" cy="571869"/>
            </a:xfrm>
            <a:prstGeom prst="rect">
              <a:avLst/>
            </a:prstGeom>
          </p:spPr>
        </p:pic>
        <p:pic>
          <p:nvPicPr>
            <p:cNvPr id="454" name="Picture 453"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480206" y="1389731"/>
              <a:ext cx="256104" cy="571869"/>
            </a:xfrm>
            <a:prstGeom prst="rect">
              <a:avLst/>
            </a:prstGeom>
          </p:spPr>
        </p:pic>
        <p:pic>
          <p:nvPicPr>
            <p:cNvPr id="405" name="Picture 40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746619" y="1389731"/>
              <a:ext cx="256104" cy="571869"/>
            </a:xfrm>
            <a:prstGeom prst="rect">
              <a:avLst/>
            </a:prstGeom>
          </p:spPr>
        </p:pic>
        <p:pic>
          <p:nvPicPr>
            <p:cNvPr id="406" name="Picture 405"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6009763" y="1389731"/>
              <a:ext cx="256104" cy="571869"/>
            </a:xfrm>
            <a:prstGeom prst="rect">
              <a:avLst/>
            </a:prstGeom>
          </p:spPr>
        </p:pic>
      </p:grpSp>
      <p:grpSp>
        <p:nvGrpSpPr>
          <p:cNvPr id="26" name="Group 25"/>
          <p:cNvGrpSpPr/>
          <p:nvPr/>
        </p:nvGrpSpPr>
        <p:grpSpPr>
          <a:xfrm>
            <a:off x="3265497" y="1390366"/>
            <a:ext cx="1050614" cy="571869"/>
            <a:chOff x="3265497" y="533204"/>
            <a:chExt cx="1050614" cy="571869"/>
          </a:xfrm>
        </p:grpSpPr>
        <p:pic>
          <p:nvPicPr>
            <p:cNvPr id="329" name="Picture 328"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060007" y="533204"/>
              <a:ext cx="256104" cy="571869"/>
            </a:xfrm>
            <a:prstGeom prst="rect">
              <a:avLst/>
            </a:prstGeom>
          </p:spPr>
        </p:pic>
        <p:pic>
          <p:nvPicPr>
            <p:cNvPr id="325" name="Picture 32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265497" y="533204"/>
              <a:ext cx="256104" cy="571869"/>
            </a:xfrm>
            <a:prstGeom prst="rect">
              <a:avLst/>
            </a:prstGeom>
          </p:spPr>
        </p:pic>
        <p:pic>
          <p:nvPicPr>
            <p:cNvPr id="418" name="Picture 417"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535853" y="533204"/>
              <a:ext cx="256104" cy="571869"/>
            </a:xfrm>
            <a:prstGeom prst="rect">
              <a:avLst/>
            </a:prstGeom>
          </p:spPr>
        </p:pic>
        <p:pic>
          <p:nvPicPr>
            <p:cNvPr id="420" name="Picture 419"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798997" y="533204"/>
              <a:ext cx="256104" cy="571869"/>
            </a:xfrm>
            <a:prstGeom prst="rect">
              <a:avLst/>
            </a:prstGeom>
          </p:spPr>
        </p:pic>
      </p:grpSp>
      <p:grpSp>
        <p:nvGrpSpPr>
          <p:cNvPr id="943" name="Group 942"/>
          <p:cNvGrpSpPr/>
          <p:nvPr/>
        </p:nvGrpSpPr>
        <p:grpSpPr>
          <a:xfrm>
            <a:off x="8086357" y="1389731"/>
            <a:ext cx="764105" cy="571869"/>
            <a:chOff x="8086357" y="1389731"/>
            <a:chExt cx="764105" cy="571869"/>
          </a:xfrm>
        </p:grpSpPr>
        <p:pic>
          <p:nvPicPr>
            <p:cNvPr id="423" name="Picture 422"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086357" y="1389731"/>
              <a:ext cx="256105" cy="571869"/>
            </a:xfrm>
            <a:prstGeom prst="rect">
              <a:avLst/>
            </a:prstGeom>
          </p:spPr>
        </p:pic>
        <p:pic>
          <p:nvPicPr>
            <p:cNvPr id="428" name="Picture 427"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337817" y="1389731"/>
              <a:ext cx="256105" cy="571869"/>
            </a:xfrm>
            <a:prstGeom prst="rect">
              <a:avLst/>
            </a:prstGeom>
          </p:spPr>
        </p:pic>
        <p:pic>
          <p:nvPicPr>
            <p:cNvPr id="429" name="Picture 428"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594357" y="1389731"/>
              <a:ext cx="256105" cy="571869"/>
            </a:xfrm>
            <a:prstGeom prst="rect">
              <a:avLst/>
            </a:prstGeom>
          </p:spPr>
        </p:pic>
      </p:grpSp>
      <p:grpSp>
        <p:nvGrpSpPr>
          <p:cNvPr id="945" name="Group 944"/>
          <p:cNvGrpSpPr/>
          <p:nvPr/>
        </p:nvGrpSpPr>
        <p:grpSpPr>
          <a:xfrm>
            <a:off x="-231552" y="3340590"/>
            <a:ext cx="2996355" cy="631532"/>
            <a:chOff x="9444037" y="3402051"/>
            <a:chExt cx="2998747" cy="521765"/>
          </a:xfrm>
        </p:grpSpPr>
        <p:sp>
          <p:nvSpPr>
            <p:cNvPr id="439" name="Round Same Side Corner Rectangle 438"/>
            <p:cNvSpPr/>
            <p:nvPr/>
          </p:nvSpPr>
          <p:spPr>
            <a:xfrm rot="5400000" flipH="1" flipV="1">
              <a:off x="10682528" y="2163560"/>
              <a:ext cx="521765" cy="2998747"/>
            </a:xfrm>
            <a:prstGeom prst="round2SameRect">
              <a:avLst>
                <a:gd name="adj1" fmla="val 0"/>
                <a:gd name="adj2" fmla="val 9951"/>
              </a:avLst>
            </a:prstGeom>
            <a:gradFill flip="none" rotWithShape="1">
              <a:gsLst>
                <a:gs pos="29000">
                  <a:schemeClr val="accent1">
                    <a:lumMod val="60000"/>
                    <a:lumOff val="40000"/>
                    <a:alpha val="34000"/>
                  </a:schemeClr>
                </a:gs>
                <a:gs pos="100000">
                  <a:schemeClr val="tx1">
                    <a:lumMod val="50000"/>
                    <a:alpha val="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400" dirty="0">
                <a:solidFill>
                  <a:schemeClr val="tx1"/>
                </a:solidFill>
                <a:latin typeface="+mj-lt"/>
              </a:endParaRPr>
            </a:p>
          </p:txBody>
        </p:sp>
        <p:sp>
          <p:nvSpPr>
            <p:cNvPr id="337" name="TextBox 336"/>
            <p:cNvSpPr txBox="1"/>
            <p:nvPr/>
          </p:nvSpPr>
          <p:spPr>
            <a:xfrm>
              <a:off x="10005691" y="3435735"/>
              <a:ext cx="1731289" cy="462792"/>
            </a:xfrm>
            <a:prstGeom prst="rect">
              <a:avLst/>
            </a:prstGeom>
            <a:noFill/>
          </p:spPr>
          <p:txBody>
            <a:bodyPr wrap="square" rtlCol="0">
              <a:spAutoFit/>
            </a:bodyPr>
            <a:lstStyle/>
            <a:p>
              <a:pPr>
                <a:lnSpc>
                  <a:spcPct val="95000"/>
                </a:lnSpc>
                <a:spcBef>
                  <a:spcPct val="0"/>
                </a:spcBef>
              </a:pPr>
              <a:r>
                <a:rPr lang="en-US" sz="1600" b="1" spc="-30" dirty="0" smtClean="0">
                  <a:effectLst>
                    <a:outerShdw blurRad="127000" algn="ctr" rotWithShape="0">
                      <a:prstClr val="black">
                        <a:alpha val="40000"/>
                      </a:prstClr>
                    </a:outerShdw>
                  </a:effectLst>
                  <a:latin typeface="+mj-lt"/>
                  <a:ea typeface="+mj-ea"/>
                  <a:cs typeface="+mj-cs"/>
                </a:rPr>
                <a:t>New Services</a:t>
              </a:r>
              <a:br>
                <a:rPr lang="en-US" sz="1600" b="1" spc="-30" dirty="0" smtClean="0">
                  <a:effectLst>
                    <a:outerShdw blurRad="127000" algn="ctr" rotWithShape="0">
                      <a:prstClr val="black">
                        <a:alpha val="40000"/>
                      </a:prstClr>
                    </a:outerShdw>
                  </a:effectLst>
                  <a:latin typeface="+mj-lt"/>
                  <a:ea typeface="+mj-ea"/>
                  <a:cs typeface="+mj-cs"/>
                </a:rPr>
              </a:br>
              <a:r>
                <a:rPr lang="en-US" sz="1600" b="1" spc="-30" dirty="0" smtClean="0">
                  <a:effectLst>
                    <a:outerShdw blurRad="127000" algn="ctr" rotWithShape="0">
                      <a:prstClr val="black">
                        <a:alpha val="40000"/>
                      </a:prstClr>
                    </a:outerShdw>
                  </a:effectLst>
                  <a:latin typeface="+mj-lt"/>
                  <a:ea typeface="+mj-ea"/>
                  <a:cs typeface="+mj-cs"/>
                </a:rPr>
                <a:t>like BYOD, VDI</a:t>
              </a:r>
              <a:endParaRPr lang="en-US" sz="1600" b="1" spc="-30" dirty="0">
                <a:effectLst>
                  <a:outerShdw blurRad="127000" algn="ctr" rotWithShape="0">
                    <a:prstClr val="black">
                      <a:alpha val="40000"/>
                    </a:prstClr>
                  </a:outerShdw>
                </a:effectLst>
                <a:latin typeface="+mj-lt"/>
                <a:ea typeface="+mj-ea"/>
                <a:cs typeface="+mj-cs"/>
              </a:endParaRPr>
            </a:p>
          </p:txBody>
        </p:sp>
      </p:grpSp>
      <p:grpSp>
        <p:nvGrpSpPr>
          <p:cNvPr id="946" name="Group 945"/>
          <p:cNvGrpSpPr/>
          <p:nvPr/>
        </p:nvGrpSpPr>
        <p:grpSpPr>
          <a:xfrm>
            <a:off x="-173154" y="4553852"/>
            <a:ext cx="2949427" cy="631532"/>
            <a:chOff x="9444038" y="4628968"/>
            <a:chExt cx="2998747" cy="521765"/>
          </a:xfrm>
        </p:grpSpPr>
        <p:sp>
          <p:nvSpPr>
            <p:cNvPr id="440" name="Round Same Side Corner Rectangle 439"/>
            <p:cNvSpPr/>
            <p:nvPr/>
          </p:nvSpPr>
          <p:spPr>
            <a:xfrm rot="5400000" flipH="1" flipV="1">
              <a:off x="10682529" y="3390477"/>
              <a:ext cx="521765" cy="2998747"/>
            </a:xfrm>
            <a:prstGeom prst="round2SameRect">
              <a:avLst>
                <a:gd name="adj1" fmla="val 0"/>
                <a:gd name="adj2" fmla="val 14572"/>
              </a:avLst>
            </a:prstGeom>
            <a:gradFill flip="none" rotWithShape="1">
              <a:gsLst>
                <a:gs pos="29000">
                  <a:schemeClr val="accent1">
                    <a:lumMod val="60000"/>
                    <a:lumOff val="40000"/>
                    <a:alpha val="34000"/>
                  </a:schemeClr>
                </a:gs>
                <a:gs pos="100000">
                  <a:schemeClr val="tx1">
                    <a:lumMod val="50000"/>
                    <a:alpha val="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400" dirty="0">
                <a:solidFill>
                  <a:schemeClr val="tx1"/>
                </a:solidFill>
                <a:latin typeface="+mj-lt"/>
              </a:endParaRPr>
            </a:p>
          </p:txBody>
        </p:sp>
        <p:sp>
          <p:nvSpPr>
            <p:cNvPr id="362" name="TextBox 361"/>
            <p:cNvSpPr txBox="1"/>
            <p:nvPr/>
          </p:nvSpPr>
          <p:spPr>
            <a:xfrm>
              <a:off x="10014124" y="4657377"/>
              <a:ext cx="1705080" cy="462792"/>
            </a:xfrm>
            <a:prstGeom prst="rect">
              <a:avLst/>
            </a:prstGeom>
            <a:noFill/>
          </p:spPr>
          <p:txBody>
            <a:bodyPr wrap="square" rtlCol="0">
              <a:spAutoFit/>
            </a:bodyPr>
            <a:lstStyle/>
            <a:p>
              <a:pPr>
                <a:lnSpc>
                  <a:spcPct val="95000"/>
                </a:lnSpc>
                <a:spcBef>
                  <a:spcPct val="0"/>
                </a:spcBef>
              </a:pPr>
              <a:r>
                <a:rPr lang="en-US" sz="1600" b="1" spc="-30" dirty="0" smtClean="0">
                  <a:effectLst>
                    <a:outerShdw blurRad="127000" algn="ctr" rotWithShape="0">
                      <a:prstClr val="black">
                        <a:alpha val="40000"/>
                      </a:prstClr>
                    </a:outerShdw>
                  </a:effectLst>
                  <a:latin typeface="+mj-lt"/>
                  <a:ea typeface="+mj-ea"/>
                  <a:cs typeface="+mj-cs"/>
                </a:rPr>
                <a:t>New Apps </a:t>
              </a:r>
              <a:br>
                <a:rPr lang="en-US" sz="1600" b="1" spc="-30" dirty="0" smtClean="0">
                  <a:effectLst>
                    <a:outerShdw blurRad="127000" algn="ctr" rotWithShape="0">
                      <a:prstClr val="black">
                        <a:alpha val="40000"/>
                      </a:prstClr>
                    </a:outerShdw>
                  </a:effectLst>
                  <a:latin typeface="+mj-lt"/>
                  <a:ea typeface="+mj-ea"/>
                  <a:cs typeface="+mj-cs"/>
                </a:rPr>
              </a:br>
              <a:r>
                <a:rPr lang="en-US" sz="1600" b="1" spc="-30" dirty="0" smtClean="0">
                  <a:effectLst>
                    <a:outerShdw blurRad="127000" algn="ctr" rotWithShape="0">
                      <a:prstClr val="black">
                        <a:alpha val="40000"/>
                      </a:prstClr>
                    </a:outerShdw>
                  </a:effectLst>
                  <a:latin typeface="+mj-lt"/>
                  <a:ea typeface="+mj-ea"/>
                  <a:cs typeface="+mj-cs"/>
                </a:rPr>
                <a:t>like HD Video </a:t>
              </a:r>
              <a:endParaRPr lang="en-US" sz="1600" b="1" spc="-30" dirty="0">
                <a:effectLst>
                  <a:outerShdw blurRad="127000" algn="ctr" rotWithShape="0">
                    <a:prstClr val="black">
                      <a:alpha val="40000"/>
                    </a:prstClr>
                  </a:outerShdw>
                </a:effectLst>
                <a:latin typeface="+mj-lt"/>
                <a:ea typeface="+mj-ea"/>
                <a:cs typeface="+mj-cs"/>
              </a:endParaRPr>
            </a:p>
          </p:txBody>
        </p:sp>
      </p:grpSp>
      <p:grpSp>
        <p:nvGrpSpPr>
          <p:cNvPr id="944" name="Group 943"/>
          <p:cNvGrpSpPr/>
          <p:nvPr/>
        </p:nvGrpSpPr>
        <p:grpSpPr>
          <a:xfrm>
            <a:off x="-231566" y="2350254"/>
            <a:ext cx="3201326" cy="631531"/>
            <a:chOff x="9432462" y="2452927"/>
            <a:chExt cx="3245980" cy="521765"/>
          </a:xfrm>
        </p:grpSpPr>
        <p:sp>
          <p:nvSpPr>
            <p:cNvPr id="437" name="Round Same Side Corner Rectangle 436"/>
            <p:cNvSpPr/>
            <p:nvPr/>
          </p:nvSpPr>
          <p:spPr>
            <a:xfrm rot="5400000" flipH="1" flipV="1">
              <a:off x="10670953" y="1214436"/>
              <a:ext cx="521765" cy="2998747"/>
            </a:xfrm>
            <a:prstGeom prst="round2SameRect">
              <a:avLst>
                <a:gd name="adj1" fmla="val 0"/>
                <a:gd name="adj2" fmla="val 9951"/>
              </a:avLst>
            </a:prstGeom>
            <a:gradFill flip="none" rotWithShape="1">
              <a:gsLst>
                <a:gs pos="29000">
                  <a:schemeClr val="accent1">
                    <a:lumMod val="60000"/>
                    <a:lumOff val="40000"/>
                    <a:alpha val="21000"/>
                  </a:schemeClr>
                </a:gs>
                <a:gs pos="100000">
                  <a:schemeClr val="tx1">
                    <a:lumMod val="50000"/>
                    <a:alpha val="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400" dirty="0">
                <a:solidFill>
                  <a:schemeClr val="tx1"/>
                </a:solidFill>
                <a:latin typeface="+mj-lt"/>
              </a:endParaRPr>
            </a:p>
          </p:txBody>
        </p:sp>
        <p:sp>
          <p:nvSpPr>
            <p:cNvPr id="322" name="TextBox 321"/>
            <p:cNvSpPr txBox="1"/>
            <p:nvPr/>
          </p:nvSpPr>
          <p:spPr>
            <a:xfrm>
              <a:off x="9982878" y="2490517"/>
              <a:ext cx="2695564" cy="462793"/>
            </a:xfrm>
            <a:prstGeom prst="rect">
              <a:avLst/>
            </a:prstGeom>
            <a:noFill/>
          </p:spPr>
          <p:txBody>
            <a:bodyPr wrap="square" rtlCol="0">
              <a:spAutoFit/>
            </a:bodyPr>
            <a:lstStyle/>
            <a:p>
              <a:pPr>
                <a:lnSpc>
                  <a:spcPct val="95000"/>
                </a:lnSpc>
                <a:spcBef>
                  <a:spcPct val="0"/>
                </a:spcBef>
              </a:pPr>
              <a:r>
                <a:rPr lang="en-US" sz="1600" b="1" spc="-30" dirty="0" smtClean="0">
                  <a:effectLst>
                    <a:outerShdw blurRad="127000" algn="ctr" rotWithShape="0">
                      <a:prstClr val="black">
                        <a:alpha val="40000"/>
                      </a:prstClr>
                    </a:outerShdw>
                  </a:effectLst>
                  <a:latin typeface="+mj-lt"/>
                  <a:ea typeface="+mj-ea"/>
                  <a:cs typeface="+mj-cs"/>
                </a:rPr>
                <a:t>Personalized</a:t>
              </a:r>
              <a:br>
                <a:rPr lang="en-US" sz="1600" b="1" spc="-30" dirty="0" smtClean="0">
                  <a:effectLst>
                    <a:outerShdw blurRad="127000" algn="ctr" rotWithShape="0">
                      <a:prstClr val="black">
                        <a:alpha val="40000"/>
                      </a:prstClr>
                    </a:outerShdw>
                  </a:effectLst>
                  <a:latin typeface="+mj-lt"/>
                  <a:ea typeface="+mj-ea"/>
                  <a:cs typeface="+mj-cs"/>
                </a:rPr>
              </a:br>
              <a:r>
                <a:rPr lang="en-US" sz="1600" b="1" spc="-30" dirty="0" smtClean="0">
                  <a:effectLst>
                    <a:outerShdw blurRad="127000" algn="ctr" rotWithShape="0">
                      <a:prstClr val="black">
                        <a:alpha val="40000"/>
                      </a:prstClr>
                    </a:outerShdw>
                  </a:effectLst>
                  <a:latin typeface="+mj-lt"/>
                  <a:ea typeface="+mj-ea"/>
                  <a:cs typeface="+mj-cs"/>
                </a:rPr>
                <a:t>Mobile Services</a:t>
              </a:r>
              <a:endParaRPr lang="en-US" sz="1600" b="1" spc="-30" dirty="0">
                <a:effectLst>
                  <a:outerShdw blurRad="127000" algn="ctr" rotWithShape="0">
                    <a:prstClr val="black">
                      <a:alpha val="40000"/>
                    </a:prstClr>
                  </a:outerShdw>
                </a:effectLst>
                <a:latin typeface="+mj-lt"/>
                <a:ea typeface="+mj-ea"/>
                <a:cs typeface="+mj-cs"/>
              </a:endParaRPr>
            </a:p>
          </p:txBody>
        </p:sp>
      </p:grpSp>
      <p:grpSp>
        <p:nvGrpSpPr>
          <p:cNvPr id="929" name="Group 928"/>
          <p:cNvGrpSpPr/>
          <p:nvPr/>
        </p:nvGrpSpPr>
        <p:grpSpPr>
          <a:xfrm>
            <a:off x="3528640" y="1389731"/>
            <a:ext cx="524327" cy="572504"/>
            <a:chOff x="3528640" y="1389731"/>
            <a:chExt cx="524327" cy="572504"/>
          </a:xfrm>
        </p:grpSpPr>
        <p:pic>
          <p:nvPicPr>
            <p:cNvPr id="328" name="Picture 327"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796863" y="1390366"/>
              <a:ext cx="256104" cy="571869"/>
            </a:xfrm>
            <a:prstGeom prst="rect">
              <a:avLst/>
            </a:prstGeom>
          </p:spPr>
        </p:pic>
        <p:pic>
          <p:nvPicPr>
            <p:cNvPr id="327" name="Picture 32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528640" y="1389731"/>
              <a:ext cx="256104" cy="571869"/>
            </a:xfrm>
            <a:prstGeom prst="rect">
              <a:avLst/>
            </a:prstGeom>
          </p:spPr>
        </p:pic>
      </p:grpSp>
      <p:grpSp>
        <p:nvGrpSpPr>
          <p:cNvPr id="12" name="Group 11"/>
          <p:cNvGrpSpPr/>
          <p:nvPr/>
        </p:nvGrpSpPr>
        <p:grpSpPr>
          <a:xfrm>
            <a:off x="5753509" y="1389731"/>
            <a:ext cx="519247" cy="571869"/>
            <a:chOff x="5753509" y="1389731"/>
            <a:chExt cx="519247" cy="571869"/>
          </a:xfrm>
        </p:grpSpPr>
        <p:pic>
          <p:nvPicPr>
            <p:cNvPr id="455" name="Picture 45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753509" y="1389731"/>
              <a:ext cx="256104" cy="571869"/>
            </a:xfrm>
            <a:prstGeom prst="rect">
              <a:avLst/>
            </a:prstGeom>
          </p:spPr>
        </p:pic>
        <p:pic>
          <p:nvPicPr>
            <p:cNvPr id="456" name="Picture 455"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6016652" y="1389731"/>
              <a:ext cx="256104" cy="571869"/>
            </a:xfrm>
            <a:prstGeom prst="rect">
              <a:avLst/>
            </a:prstGeom>
          </p:spPr>
        </p:pic>
      </p:grpSp>
      <p:grpSp>
        <p:nvGrpSpPr>
          <p:cNvPr id="4" name="Group 3"/>
          <p:cNvGrpSpPr/>
          <p:nvPr/>
        </p:nvGrpSpPr>
        <p:grpSpPr>
          <a:xfrm>
            <a:off x="4824590" y="1389731"/>
            <a:ext cx="2372052" cy="571869"/>
            <a:chOff x="4432377" y="-1115199"/>
            <a:chExt cx="2372052" cy="571869"/>
          </a:xfrm>
        </p:grpSpPr>
        <p:pic>
          <p:nvPicPr>
            <p:cNvPr id="408" name="Picture 407" descr="Picture1.png"/>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6279796" y="-1115199"/>
              <a:ext cx="256104" cy="571869"/>
            </a:xfrm>
            <a:prstGeom prst="rect">
              <a:avLst/>
            </a:prstGeom>
          </p:spPr>
        </p:pic>
        <p:pic>
          <p:nvPicPr>
            <p:cNvPr id="412" name="Picture 411"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480206" y="-1115199"/>
              <a:ext cx="256104" cy="571869"/>
            </a:xfrm>
            <a:prstGeom prst="rect">
              <a:avLst/>
            </a:prstGeom>
          </p:spPr>
        </p:pic>
        <p:pic>
          <p:nvPicPr>
            <p:cNvPr id="414" name="Picture 413"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746619" y="-1115199"/>
              <a:ext cx="256104" cy="571869"/>
            </a:xfrm>
            <a:prstGeom prst="rect">
              <a:avLst/>
            </a:prstGeom>
          </p:spPr>
        </p:pic>
        <p:pic>
          <p:nvPicPr>
            <p:cNvPr id="415" name="Picture 414" descr="Picture1.png"/>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6009763" y="-1115199"/>
              <a:ext cx="256104" cy="571869"/>
            </a:xfrm>
            <a:prstGeom prst="rect">
              <a:avLst/>
            </a:prstGeom>
          </p:spPr>
        </p:pic>
        <p:pic>
          <p:nvPicPr>
            <p:cNvPr id="417" name="Picture 41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231967" y="-1115199"/>
              <a:ext cx="256104" cy="571869"/>
            </a:xfrm>
            <a:prstGeom prst="rect">
              <a:avLst/>
            </a:prstGeom>
          </p:spPr>
        </p:pic>
        <p:pic>
          <p:nvPicPr>
            <p:cNvPr id="422" name="Picture 421"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432377" y="-1115199"/>
              <a:ext cx="256104" cy="571869"/>
            </a:xfrm>
            <a:prstGeom prst="rect">
              <a:avLst/>
            </a:prstGeom>
          </p:spPr>
        </p:pic>
        <p:pic>
          <p:nvPicPr>
            <p:cNvPr id="424" name="Picture 423"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698790" y="-1115199"/>
              <a:ext cx="256104" cy="571869"/>
            </a:xfrm>
            <a:prstGeom prst="rect">
              <a:avLst/>
            </a:prstGeom>
          </p:spPr>
        </p:pic>
        <p:pic>
          <p:nvPicPr>
            <p:cNvPr id="425" name="Picture 42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961934" y="-1115199"/>
              <a:ext cx="256104" cy="571869"/>
            </a:xfrm>
            <a:prstGeom prst="rect">
              <a:avLst/>
            </a:prstGeom>
          </p:spPr>
        </p:pic>
        <p:pic>
          <p:nvPicPr>
            <p:cNvPr id="426" name="Picture 425" descr="Picture1.png"/>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6548325" y="-1115199"/>
              <a:ext cx="256104" cy="571869"/>
            </a:xfrm>
            <a:prstGeom prst="rect">
              <a:avLst/>
            </a:prstGeom>
          </p:spPr>
        </p:pic>
      </p:grpSp>
      <p:sp>
        <p:nvSpPr>
          <p:cNvPr id="435" name="TextBox 434"/>
          <p:cNvSpPr txBox="1"/>
          <p:nvPr/>
        </p:nvSpPr>
        <p:spPr>
          <a:xfrm>
            <a:off x="5198535" y="1930400"/>
            <a:ext cx="1624163" cy="238527"/>
          </a:xfrm>
          <a:prstGeom prst="rect">
            <a:avLst/>
          </a:prstGeom>
          <a:noFill/>
        </p:spPr>
        <p:txBody>
          <a:bodyPr wrap="none" rtlCol="0">
            <a:spAutoFit/>
          </a:bodyPr>
          <a:lstStyle/>
          <a:p>
            <a:pPr algn="ctr">
              <a:lnSpc>
                <a:spcPct val="95000"/>
              </a:lnSpc>
            </a:pPr>
            <a:r>
              <a:rPr lang="en-US" sz="1000" dirty="0"/>
              <a:t>One Unified Access team</a:t>
            </a:r>
          </a:p>
        </p:txBody>
      </p:sp>
      <p:grpSp>
        <p:nvGrpSpPr>
          <p:cNvPr id="404" name="Group 403"/>
          <p:cNvGrpSpPr/>
          <p:nvPr/>
        </p:nvGrpSpPr>
        <p:grpSpPr>
          <a:xfrm>
            <a:off x="7019925" y="4920442"/>
            <a:ext cx="922047" cy="754878"/>
            <a:chOff x="5633393" y="4739771"/>
            <a:chExt cx="922047" cy="754878"/>
          </a:xfrm>
        </p:grpSpPr>
        <p:grpSp>
          <p:nvGrpSpPr>
            <p:cNvPr id="442" name="Group 441"/>
            <p:cNvGrpSpPr/>
            <p:nvPr/>
          </p:nvGrpSpPr>
          <p:grpSpPr>
            <a:xfrm>
              <a:off x="5633393" y="4739771"/>
              <a:ext cx="922047" cy="754878"/>
              <a:chOff x="-1497243" y="804673"/>
              <a:chExt cx="922047" cy="754878"/>
            </a:xfrm>
          </p:grpSpPr>
          <p:sp>
            <p:nvSpPr>
              <p:cNvPr id="446" name="Oval 445"/>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447" name="TextBox 446"/>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443" name="Group 382"/>
            <p:cNvGrpSpPr/>
            <p:nvPr/>
          </p:nvGrpSpPr>
          <p:grpSpPr>
            <a:xfrm>
              <a:off x="5955324" y="4858273"/>
              <a:ext cx="280980" cy="285227"/>
              <a:chOff x="2784571" y="3205550"/>
              <a:chExt cx="408950" cy="544212"/>
            </a:xfrm>
            <a:solidFill>
              <a:schemeClr val="bg1"/>
            </a:solidFill>
          </p:grpSpPr>
          <p:sp>
            <p:nvSpPr>
              <p:cNvPr id="444"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445" name="Freeform 444"/>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448" name="Group 447"/>
          <p:cNvGrpSpPr/>
          <p:nvPr/>
        </p:nvGrpSpPr>
        <p:grpSpPr>
          <a:xfrm>
            <a:off x="9029446" y="4922651"/>
            <a:ext cx="922047" cy="754878"/>
            <a:chOff x="5633393" y="4739771"/>
            <a:chExt cx="922047" cy="754878"/>
          </a:xfrm>
        </p:grpSpPr>
        <p:grpSp>
          <p:nvGrpSpPr>
            <p:cNvPr id="450" name="Group 449"/>
            <p:cNvGrpSpPr/>
            <p:nvPr/>
          </p:nvGrpSpPr>
          <p:grpSpPr>
            <a:xfrm>
              <a:off x="5633393" y="4739771"/>
              <a:ext cx="922047" cy="754878"/>
              <a:chOff x="-1497243" y="804673"/>
              <a:chExt cx="922047" cy="754878"/>
            </a:xfrm>
          </p:grpSpPr>
          <p:sp>
            <p:nvSpPr>
              <p:cNvPr id="461" name="Oval 460"/>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462" name="TextBox 461"/>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451" name="Group 382"/>
            <p:cNvGrpSpPr/>
            <p:nvPr/>
          </p:nvGrpSpPr>
          <p:grpSpPr>
            <a:xfrm>
              <a:off x="5955324" y="4858273"/>
              <a:ext cx="280980" cy="285227"/>
              <a:chOff x="2784571" y="3205550"/>
              <a:chExt cx="408950" cy="544212"/>
            </a:xfrm>
            <a:solidFill>
              <a:schemeClr val="bg1"/>
            </a:solidFill>
          </p:grpSpPr>
          <p:sp>
            <p:nvSpPr>
              <p:cNvPr id="453"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459" name="Freeform 458"/>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485" name="Group 484"/>
          <p:cNvGrpSpPr/>
          <p:nvPr/>
        </p:nvGrpSpPr>
        <p:grpSpPr>
          <a:xfrm>
            <a:off x="7939921" y="5823826"/>
            <a:ext cx="1117906" cy="518466"/>
            <a:chOff x="13164476" y="5561981"/>
            <a:chExt cx="1117906" cy="518466"/>
          </a:xfrm>
        </p:grpSpPr>
        <p:grpSp>
          <p:nvGrpSpPr>
            <p:cNvPr id="499" name="Group 498"/>
            <p:cNvGrpSpPr/>
            <p:nvPr/>
          </p:nvGrpSpPr>
          <p:grpSpPr>
            <a:xfrm>
              <a:off x="13164476" y="5561981"/>
              <a:ext cx="1117906" cy="518466"/>
              <a:chOff x="11258814" y="2759235"/>
              <a:chExt cx="1117906" cy="518466"/>
            </a:xfrm>
          </p:grpSpPr>
          <p:sp>
            <p:nvSpPr>
              <p:cNvPr id="501" name="Oval 500"/>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02" name="Oval 501"/>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500" name="Freeform 6"/>
            <p:cNvSpPr>
              <a:spLocks noEditPoints="1"/>
            </p:cNvSpPr>
            <p:nvPr/>
          </p:nvSpPr>
          <p:spPr bwMode="auto">
            <a:xfrm>
              <a:off x="13303737" y="5654970"/>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486" name="Freeform 7"/>
          <p:cNvSpPr>
            <a:spLocks noEditPoints="1"/>
          </p:cNvSpPr>
          <p:nvPr/>
        </p:nvSpPr>
        <p:spPr bwMode="auto">
          <a:xfrm>
            <a:off x="871545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5" name="TextBox 494"/>
          <p:cNvSpPr txBox="1"/>
          <p:nvPr/>
        </p:nvSpPr>
        <p:spPr>
          <a:xfrm>
            <a:off x="10009144" y="6369677"/>
            <a:ext cx="994182" cy="238527"/>
          </a:xfrm>
          <a:prstGeom prst="rect">
            <a:avLst/>
          </a:prstGeom>
          <a:noFill/>
        </p:spPr>
        <p:txBody>
          <a:bodyPr wrap="none" rtlCol="0">
            <a:spAutoFit/>
          </a:bodyPr>
          <a:lstStyle/>
          <a:p>
            <a:pPr algn="ctr">
              <a:lnSpc>
                <a:spcPct val="95000"/>
              </a:lnSpc>
            </a:pPr>
            <a:r>
              <a:rPr lang="en-US" sz="1000" dirty="0" smtClean="0"/>
              <a:t>BYOD Growth</a:t>
            </a:r>
            <a:endParaRPr lang="en-US" sz="1000" dirty="0"/>
          </a:p>
        </p:txBody>
      </p:sp>
      <p:cxnSp>
        <p:nvCxnSpPr>
          <p:cNvPr id="491" name="Straight Connector 490"/>
          <p:cNvCxnSpPr/>
          <p:nvPr/>
        </p:nvCxnSpPr>
        <p:spPr>
          <a:xfrm>
            <a:off x="7928659" y="6492368"/>
            <a:ext cx="1968379" cy="0"/>
          </a:xfrm>
          <a:prstGeom prst="line">
            <a:avLst/>
          </a:prstGeom>
          <a:ln w="254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9169281" y="5823826"/>
            <a:ext cx="2310690" cy="518466"/>
            <a:chOff x="9169281" y="5823826"/>
            <a:chExt cx="2310690" cy="518466"/>
          </a:xfrm>
        </p:grpSpPr>
        <p:sp>
          <p:nvSpPr>
            <p:cNvPr id="494" name="Oval 493"/>
            <p:cNvSpPr/>
            <p:nvPr/>
          </p:nvSpPr>
          <p:spPr>
            <a:xfrm>
              <a:off x="10362065" y="5823826"/>
              <a:ext cx="518466" cy="518466"/>
            </a:xfrm>
            <a:prstGeom prst="ellipse">
              <a:avLst/>
            </a:prstGeom>
            <a:gradFill flip="none" rotWithShape="1">
              <a:gsLst>
                <a:gs pos="100000">
                  <a:srgbClr val="FF0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6" name="Oval 495"/>
            <p:cNvSpPr/>
            <p:nvPr/>
          </p:nvSpPr>
          <p:spPr>
            <a:xfrm>
              <a:off x="10961505" y="5823826"/>
              <a:ext cx="518466" cy="518466"/>
            </a:xfrm>
            <a:prstGeom prst="ellipse">
              <a:avLst/>
            </a:prstGeom>
            <a:gradFill flip="none" rotWithShape="1">
              <a:gsLst>
                <a:gs pos="100000">
                  <a:srgbClr val="FF0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nvGrpSpPr>
            <p:cNvPr id="6" name="Group 5"/>
            <p:cNvGrpSpPr/>
            <p:nvPr/>
          </p:nvGrpSpPr>
          <p:grpSpPr>
            <a:xfrm>
              <a:off x="9169281" y="5823826"/>
              <a:ext cx="2174560" cy="518466"/>
              <a:chOff x="9169281" y="5823826"/>
              <a:chExt cx="2174560" cy="518466"/>
            </a:xfrm>
          </p:grpSpPr>
          <p:grpSp>
            <p:nvGrpSpPr>
              <p:cNvPr id="487" name="Group 486"/>
              <p:cNvGrpSpPr/>
              <p:nvPr/>
            </p:nvGrpSpPr>
            <p:grpSpPr>
              <a:xfrm>
                <a:off x="9169281" y="5823826"/>
                <a:ext cx="1117906" cy="518466"/>
                <a:chOff x="11258814" y="2759235"/>
                <a:chExt cx="1117906" cy="518466"/>
              </a:xfrm>
            </p:grpSpPr>
            <p:sp>
              <p:nvSpPr>
                <p:cNvPr id="497" name="Oval 496"/>
                <p:cNvSpPr/>
                <p:nvPr/>
              </p:nvSpPr>
              <p:spPr>
                <a:xfrm>
                  <a:off x="11258814" y="2759235"/>
                  <a:ext cx="518466" cy="518466"/>
                </a:xfrm>
                <a:prstGeom prst="ellipse">
                  <a:avLst/>
                </a:prstGeom>
                <a:gradFill flip="none" rotWithShape="1">
                  <a:gsLst>
                    <a:gs pos="100000">
                      <a:srgbClr val="FF0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8" name="Oval 497"/>
                <p:cNvSpPr/>
                <p:nvPr/>
              </p:nvSpPr>
              <p:spPr>
                <a:xfrm>
                  <a:off x="11858254" y="2759235"/>
                  <a:ext cx="518466" cy="518466"/>
                </a:xfrm>
                <a:prstGeom prst="ellipse">
                  <a:avLst/>
                </a:prstGeom>
                <a:gradFill flip="none" rotWithShape="1">
                  <a:gsLst>
                    <a:gs pos="100000">
                      <a:srgbClr val="FF0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488" name="Freeform 7"/>
              <p:cNvSpPr>
                <a:spLocks noEditPoints="1"/>
              </p:cNvSpPr>
              <p:nvPr/>
            </p:nvSpPr>
            <p:spPr bwMode="auto">
              <a:xfrm>
                <a:off x="935553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0" name="Freeform 6"/>
              <p:cNvSpPr>
                <a:spLocks noEditPoints="1"/>
              </p:cNvSpPr>
              <p:nvPr/>
            </p:nvSpPr>
            <p:spPr bwMode="auto">
              <a:xfrm>
                <a:off x="11089822" y="5916815"/>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2" name="Freeform 7"/>
              <p:cNvSpPr>
                <a:spLocks noEditPoints="1"/>
              </p:cNvSpPr>
              <p:nvPr/>
            </p:nvSpPr>
            <p:spPr bwMode="auto">
              <a:xfrm>
                <a:off x="994481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3" name="Freeform 7"/>
              <p:cNvSpPr>
                <a:spLocks noEditPoints="1"/>
              </p:cNvSpPr>
              <p:nvPr/>
            </p:nvSpPr>
            <p:spPr bwMode="auto">
              <a:xfrm>
                <a:off x="1053917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grpSp>
        <p:nvGrpSpPr>
          <p:cNvPr id="11" name="Group 10"/>
          <p:cNvGrpSpPr/>
          <p:nvPr/>
        </p:nvGrpSpPr>
        <p:grpSpPr>
          <a:xfrm>
            <a:off x="9169281" y="5823826"/>
            <a:ext cx="2310690" cy="518466"/>
            <a:chOff x="9169281" y="5190780"/>
            <a:chExt cx="2310690" cy="518466"/>
          </a:xfrm>
        </p:grpSpPr>
        <p:sp>
          <p:nvSpPr>
            <p:cNvPr id="504" name="Oval 503"/>
            <p:cNvSpPr/>
            <p:nvPr/>
          </p:nvSpPr>
          <p:spPr>
            <a:xfrm>
              <a:off x="10362065" y="5190780"/>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05" name="Oval 504"/>
            <p:cNvSpPr/>
            <p:nvPr/>
          </p:nvSpPr>
          <p:spPr>
            <a:xfrm>
              <a:off x="10961505" y="5190780"/>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nvGrpSpPr>
            <p:cNvPr id="506" name="Group 505"/>
            <p:cNvGrpSpPr/>
            <p:nvPr/>
          </p:nvGrpSpPr>
          <p:grpSpPr>
            <a:xfrm>
              <a:off x="9169281" y="5190780"/>
              <a:ext cx="1117906" cy="518466"/>
              <a:chOff x="11258814" y="2759235"/>
              <a:chExt cx="1117906" cy="518466"/>
            </a:xfrm>
          </p:grpSpPr>
          <p:sp>
            <p:nvSpPr>
              <p:cNvPr id="511" name="Oval 510"/>
              <p:cNvSpPr/>
              <p:nvPr/>
            </p:nvSpPr>
            <p:spPr>
              <a:xfrm>
                <a:off x="1125881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12" name="Oval 511"/>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507" name="Freeform 7"/>
            <p:cNvSpPr>
              <a:spLocks noEditPoints="1"/>
            </p:cNvSpPr>
            <p:nvPr/>
          </p:nvSpPr>
          <p:spPr bwMode="auto">
            <a:xfrm>
              <a:off x="9355532" y="5289157"/>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08" name="Freeform 6"/>
            <p:cNvSpPr>
              <a:spLocks noEditPoints="1"/>
            </p:cNvSpPr>
            <p:nvPr/>
          </p:nvSpPr>
          <p:spPr bwMode="auto">
            <a:xfrm>
              <a:off x="11089822" y="5283769"/>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09" name="Freeform 7"/>
            <p:cNvSpPr>
              <a:spLocks noEditPoints="1"/>
            </p:cNvSpPr>
            <p:nvPr/>
          </p:nvSpPr>
          <p:spPr bwMode="auto">
            <a:xfrm>
              <a:off x="9944812" y="5289157"/>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10" name="Freeform 7"/>
            <p:cNvSpPr>
              <a:spLocks noEditPoints="1"/>
            </p:cNvSpPr>
            <p:nvPr/>
          </p:nvSpPr>
          <p:spPr bwMode="auto">
            <a:xfrm>
              <a:off x="10539172" y="5289157"/>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29" name="AutoShape 4"/>
          <p:cNvSpPr>
            <a:spLocks noChangeAspect="1" noChangeArrowheads="1" noTextEdit="1"/>
          </p:cNvSpPr>
          <p:nvPr/>
        </p:nvSpPr>
        <p:spPr bwMode="auto">
          <a:xfrm>
            <a:off x="2200275" y="-2432050"/>
            <a:ext cx="550863" cy="1406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1" name="Rectangle 370"/>
          <p:cNvSpPr/>
          <p:nvPr/>
        </p:nvSpPr>
        <p:spPr>
          <a:xfrm>
            <a:off x="0" y="0"/>
            <a:ext cx="12188825" cy="6804110"/>
          </a:xfrm>
          <a:prstGeom prst="rect">
            <a:avLst/>
          </a:prstGeom>
          <a:gradFill>
            <a:gsLst>
              <a:gs pos="100000">
                <a:schemeClr val="bg2">
                  <a:lumMod val="50000"/>
                </a:schemeClr>
              </a:gs>
              <a:gs pos="27000">
                <a:srgbClr val="000000"/>
              </a:gs>
            </a:gsLst>
            <a:lin ang="5400000" scaled="0"/>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29" name="TextBox 528"/>
          <p:cNvSpPr txBox="1"/>
          <p:nvPr/>
        </p:nvSpPr>
        <p:spPr>
          <a:xfrm>
            <a:off x="3480925" y="4869926"/>
            <a:ext cx="1085730" cy="707886"/>
          </a:xfrm>
          <a:prstGeom prst="rect">
            <a:avLst/>
          </a:prstGeom>
          <a:noFill/>
        </p:spPr>
        <p:txBody>
          <a:bodyPr wrap="square" rtlCol="0">
            <a:spAutoFit/>
          </a:bodyPr>
          <a:lstStyle/>
          <a:p>
            <a:pPr algn="ctr"/>
            <a:r>
              <a:rPr lang="en-US" sz="2000" dirty="0" smtClean="0"/>
              <a:t>Text to</a:t>
            </a:r>
            <a:br>
              <a:rPr lang="en-US" sz="2000" dirty="0" smtClean="0"/>
            </a:br>
            <a:r>
              <a:rPr lang="en-US" sz="2000" dirty="0" smtClean="0"/>
              <a:t>Come</a:t>
            </a:r>
            <a:endParaRPr lang="en-US" sz="2000" dirty="0"/>
          </a:p>
        </p:txBody>
      </p:sp>
      <p:cxnSp>
        <p:nvCxnSpPr>
          <p:cNvPr id="530" name="Straight Connector 529"/>
          <p:cNvCxnSpPr/>
          <p:nvPr/>
        </p:nvCxnSpPr>
        <p:spPr>
          <a:xfrm>
            <a:off x="5070393" y="4611490"/>
            <a:ext cx="0" cy="1251284"/>
          </a:xfrm>
          <a:prstGeom prst="line">
            <a:avLst/>
          </a:prstGeom>
          <a:ln w="19050">
            <a:gradFill>
              <a:gsLst>
                <a:gs pos="0">
                  <a:schemeClr val="accent1">
                    <a:tint val="66000"/>
                    <a:satMod val="160000"/>
                    <a:alpha val="0"/>
                  </a:schemeClr>
                </a:gs>
                <a:gs pos="50000">
                  <a:schemeClr val="tx1">
                    <a:lumMod val="60000"/>
                    <a:lumOff val="40000"/>
                  </a:schemeClr>
                </a:gs>
                <a:gs pos="100000">
                  <a:schemeClr val="accent1">
                    <a:tint val="23500"/>
                    <a:satMod val="160000"/>
                    <a:alpha val="0"/>
                  </a:schemeClr>
                </a:gs>
              </a:gsLst>
              <a:lin ang="5400000" scaled="0"/>
            </a:gradFill>
          </a:ln>
        </p:spPr>
        <p:style>
          <a:lnRef idx="1">
            <a:schemeClr val="accent1"/>
          </a:lnRef>
          <a:fillRef idx="0">
            <a:schemeClr val="accent1"/>
          </a:fillRef>
          <a:effectRef idx="0">
            <a:schemeClr val="accent1"/>
          </a:effectRef>
          <a:fontRef idx="minor">
            <a:schemeClr val="tx1"/>
          </a:fontRef>
        </p:style>
      </p:cxnSp>
      <p:sp>
        <p:nvSpPr>
          <p:cNvPr id="531" name="TextBox 530"/>
          <p:cNvSpPr txBox="1"/>
          <p:nvPr/>
        </p:nvSpPr>
        <p:spPr>
          <a:xfrm>
            <a:off x="5603295" y="4869926"/>
            <a:ext cx="1085730" cy="707886"/>
          </a:xfrm>
          <a:prstGeom prst="rect">
            <a:avLst/>
          </a:prstGeom>
          <a:noFill/>
        </p:spPr>
        <p:txBody>
          <a:bodyPr wrap="square" rtlCol="0">
            <a:spAutoFit/>
          </a:bodyPr>
          <a:lstStyle/>
          <a:p>
            <a:pPr algn="ctr"/>
            <a:r>
              <a:rPr lang="en-US" sz="2000" dirty="0" smtClean="0"/>
              <a:t>Text to</a:t>
            </a:r>
            <a:br>
              <a:rPr lang="en-US" sz="2000" dirty="0" smtClean="0"/>
            </a:br>
            <a:r>
              <a:rPr lang="en-US" sz="2000" dirty="0" smtClean="0"/>
              <a:t>Come</a:t>
            </a:r>
            <a:endParaRPr lang="en-US" sz="2000" dirty="0"/>
          </a:p>
        </p:txBody>
      </p:sp>
      <p:cxnSp>
        <p:nvCxnSpPr>
          <p:cNvPr id="532" name="Straight Connector 531"/>
          <p:cNvCxnSpPr/>
          <p:nvPr/>
        </p:nvCxnSpPr>
        <p:spPr>
          <a:xfrm>
            <a:off x="7236077" y="4611490"/>
            <a:ext cx="0" cy="1251284"/>
          </a:xfrm>
          <a:prstGeom prst="line">
            <a:avLst/>
          </a:prstGeom>
          <a:ln w="19050">
            <a:gradFill>
              <a:gsLst>
                <a:gs pos="0">
                  <a:schemeClr val="accent1">
                    <a:tint val="66000"/>
                    <a:satMod val="160000"/>
                    <a:alpha val="0"/>
                  </a:schemeClr>
                </a:gs>
                <a:gs pos="50000">
                  <a:schemeClr val="tx1">
                    <a:lumMod val="60000"/>
                    <a:lumOff val="40000"/>
                  </a:schemeClr>
                </a:gs>
                <a:gs pos="100000">
                  <a:schemeClr val="accent1">
                    <a:tint val="23500"/>
                    <a:satMod val="160000"/>
                    <a:alpha val="0"/>
                  </a:schemeClr>
                </a:gs>
              </a:gsLst>
              <a:lin ang="5400000" scaled="0"/>
            </a:gradFill>
          </a:ln>
        </p:spPr>
        <p:style>
          <a:lnRef idx="1">
            <a:schemeClr val="accent1"/>
          </a:lnRef>
          <a:fillRef idx="0">
            <a:schemeClr val="accent1"/>
          </a:fillRef>
          <a:effectRef idx="0">
            <a:schemeClr val="accent1"/>
          </a:effectRef>
          <a:fontRef idx="minor">
            <a:schemeClr val="tx1"/>
          </a:fontRef>
        </p:style>
      </p:cxnSp>
      <p:sp>
        <p:nvSpPr>
          <p:cNvPr id="533" name="TextBox 532"/>
          <p:cNvSpPr txBox="1"/>
          <p:nvPr/>
        </p:nvSpPr>
        <p:spPr>
          <a:xfrm>
            <a:off x="7725666" y="4869926"/>
            <a:ext cx="1085730" cy="707886"/>
          </a:xfrm>
          <a:prstGeom prst="rect">
            <a:avLst/>
          </a:prstGeom>
          <a:noFill/>
        </p:spPr>
        <p:txBody>
          <a:bodyPr wrap="square" rtlCol="0">
            <a:spAutoFit/>
          </a:bodyPr>
          <a:lstStyle/>
          <a:p>
            <a:pPr algn="ctr"/>
            <a:r>
              <a:rPr lang="en-US" sz="2000" dirty="0" smtClean="0"/>
              <a:t>Text to</a:t>
            </a:r>
            <a:br>
              <a:rPr lang="en-US" sz="2000" dirty="0" smtClean="0"/>
            </a:br>
            <a:r>
              <a:rPr lang="en-US" sz="2000" dirty="0" smtClean="0"/>
              <a:t>Come</a:t>
            </a:r>
            <a:endParaRPr lang="en-US" sz="2000" dirty="0"/>
          </a:p>
        </p:txBody>
      </p:sp>
      <p:grpSp>
        <p:nvGrpSpPr>
          <p:cNvPr id="942" name="Group 941"/>
          <p:cNvGrpSpPr/>
          <p:nvPr/>
        </p:nvGrpSpPr>
        <p:grpSpPr>
          <a:xfrm>
            <a:off x="9296646" y="1389731"/>
            <a:ext cx="2216222" cy="780478"/>
            <a:chOff x="9411483" y="1389731"/>
            <a:chExt cx="2216222" cy="780478"/>
          </a:xfrm>
        </p:grpSpPr>
        <p:grpSp>
          <p:nvGrpSpPr>
            <p:cNvPr id="378" name="Group 377"/>
            <p:cNvGrpSpPr/>
            <p:nvPr/>
          </p:nvGrpSpPr>
          <p:grpSpPr>
            <a:xfrm>
              <a:off x="10256240" y="1389731"/>
              <a:ext cx="519249" cy="571869"/>
              <a:chOff x="8083275" y="1359587"/>
              <a:chExt cx="519249" cy="571869"/>
            </a:xfrm>
          </p:grpSpPr>
          <p:pic>
            <p:nvPicPr>
              <p:cNvPr id="379" name="Picture 378"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8083275" y="1359587"/>
                <a:ext cx="256105" cy="571869"/>
              </a:xfrm>
              <a:prstGeom prst="rect">
                <a:avLst/>
              </a:prstGeom>
            </p:spPr>
          </p:pic>
          <p:pic>
            <p:nvPicPr>
              <p:cNvPr id="380" name="Picture 379"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8346419" y="1359587"/>
                <a:ext cx="256105" cy="571869"/>
              </a:xfrm>
              <a:prstGeom prst="rect">
                <a:avLst/>
              </a:prstGeom>
            </p:spPr>
          </p:pic>
        </p:grpSp>
        <p:grpSp>
          <p:nvGrpSpPr>
            <p:cNvPr id="381" name="Group 380"/>
            <p:cNvGrpSpPr/>
            <p:nvPr/>
          </p:nvGrpSpPr>
          <p:grpSpPr>
            <a:xfrm>
              <a:off x="10782527" y="1389731"/>
              <a:ext cx="512396" cy="571869"/>
              <a:chOff x="8609562" y="1359587"/>
              <a:chExt cx="512396" cy="571869"/>
            </a:xfrm>
          </p:grpSpPr>
          <p:pic>
            <p:nvPicPr>
              <p:cNvPr id="382" name="Picture 381"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609562" y="1359587"/>
                <a:ext cx="256105" cy="571869"/>
              </a:xfrm>
              <a:prstGeom prst="rect">
                <a:avLst/>
              </a:prstGeom>
            </p:spPr>
          </p:pic>
          <p:pic>
            <p:nvPicPr>
              <p:cNvPr id="383" name="Picture 382"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865853" y="1359587"/>
                <a:ext cx="256105" cy="571869"/>
              </a:xfrm>
              <a:prstGeom prst="rect">
                <a:avLst/>
              </a:prstGeom>
            </p:spPr>
          </p:pic>
        </p:grpSp>
        <p:grpSp>
          <p:nvGrpSpPr>
            <p:cNvPr id="384" name="Group 383"/>
            <p:cNvGrpSpPr/>
            <p:nvPr/>
          </p:nvGrpSpPr>
          <p:grpSpPr>
            <a:xfrm>
              <a:off x="9411483" y="1389731"/>
              <a:ext cx="2216222" cy="780478"/>
              <a:chOff x="7238518" y="1359587"/>
              <a:chExt cx="2216222" cy="780478"/>
            </a:xfrm>
          </p:grpSpPr>
          <p:pic>
            <p:nvPicPr>
              <p:cNvPr id="385" name="Picture 38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7820132" y="1359587"/>
                <a:ext cx="256105" cy="571869"/>
              </a:xfrm>
              <a:prstGeom prst="rect">
                <a:avLst/>
              </a:prstGeom>
            </p:spPr>
          </p:pic>
          <p:sp>
            <p:nvSpPr>
              <p:cNvPr id="386" name="TextBox 385"/>
              <p:cNvSpPr txBox="1"/>
              <p:nvPr/>
            </p:nvSpPr>
            <p:spPr>
              <a:xfrm>
                <a:off x="7238518" y="1900256"/>
                <a:ext cx="2216222" cy="239809"/>
              </a:xfrm>
              <a:prstGeom prst="rect">
                <a:avLst/>
              </a:prstGeom>
              <a:noFill/>
            </p:spPr>
            <p:txBody>
              <a:bodyPr wrap="none" rtlCol="0">
                <a:spAutoFit/>
              </a:bodyPr>
              <a:lstStyle/>
              <a:p>
                <a:pPr algn="ctr">
                  <a:lnSpc>
                    <a:spcPct val="95000"/>
                  </a:lnSpc>
                </a:pPr>
                <a:r>
                  <a:rPr lang="en-US" sz="1000" dirty="0" smtClean="0"/>
                  <a:t>Shift Focus to Business Innovations</a:t>
                </a:r>
                <a:endParaRPr lang="en-US" sz="1000" dirty="0"/>
              </a:p>
            </p:txBody>
          </p:sp>
          <p:pic>
            <p:nvPicPr>
              <p:cNvPr id="387" name="Picture 38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7555972" y="1359587"/>
                <a:ext cx="256105" cy="571869"/>
              </a:xfrm>
              <a:prstGeom prst="rect">
                <a:avLst/>
              </a:prstGeom>
            </p:spPr>
          </p:pic>
        </p:grpSp>
      </p:grpSp>
      <p:grpSp>
        <p:nvGrpSpPr>
          <p:cNvPr id="436" name="Group 435"/>
          <p:cNvGrpSpPr/>
          <p:nvPr/>
        </p:nvGrpSpPr>
        <p:grpSpPr>
          <a:xfrm>
            <a:off x="9227912" y="1159298"/>
            <a:ext cx="2376450" cy="1066667"/>
            <a:chOff x="369997" y="1452095"/>
            <a:chExt cx="6335608" cy="4593737"/>
          </a:xfrm>
        </p:grpSpPr>
        <p:sp>
          <p:nvSpPr>
            <p:cNvPr id="438" name="Rectangle 437"/>
            <p:cNvSpPr/>
            <p:nvPr/>
          </p:nvSpPr>
          <p:spPr>
            <a:xfrm rot="16200000" flipV="1">
              <a:off x="1240932" y="581160"/>
              <a:ext cx="4593737" cy="6335608"/>
            </a:xfrm>
            <a:prstGeom prst="rect">
              <a:avLst/>
            </a:prstGeom>
            <a:gradFill flip="none" rotWithShape="1">
              <a:gsLst>
                <a:gs pos="100000">
                  <a:schemeClr val="tx2">
                    <a:lumMod val="60000"/>
                    <a:lumOff val="40000"/>
                    <a:alpha val="43000"/>
                  </a:schemeClr>
                </a:gs>
                <a:gs pos="0">
                  <a:schemeClr val="tx2">
                    <a:lumMod val="20000"/>
                    <a:lumOff val="80000"/>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41" name="Rectangle 440"/>
            <p:cNvSpPr/>
            <p:nvPr/>
          </p:nvSpPr>
          <p:spPr>
            <a:xfrm>
              <a:off x="507952" y="1567483"/>
              <a:ext cx="6059699" cy="433166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514" name="Group 513"/>
          <p:cNvGrpSpPr/>
          <p:nvPr/>
        </p:nvGrpSpPr>
        <p:grpSpPr>
          <a:xfrm>
            <a:off x="9238590" y="1147026"/>
            <a:ext cx="2403142" cy="1104418"/>
            <a:chOff x="9296646" y="1147026"/>
            <a:chExt cx="2403142" cy="1104418"/>
          </a:xfrm>
        </p:grpSpPr>
        <p:grpSp>
          <p:nvGrpSpPr>
            <p:cNvPr id="515" name="Group 514"/>
            <p:cNvGrpSpPr/>
            <p:nvPr/>
          </p:nvGrpSpPr>
          <p:grpSpPr>
            <a:xfrm>
              <a:off x="9296646" y="1147026"/>
              <a:ext cx="2403142" cy="1104418"/>
              <a:chOff x="431745" y="1461754"/>
              <a:chExt cx="6406771" cy="4756316"/>
            </a:xfrm>
          </p:grpSpPr>
          <p:sp>
            <p:nvSpPr>
              <p:cNvPr id="527" name="Rectangle 526"/>
              <p:cNvSpPr/>
              <p:nvPr/>
            </p:nvSpPr>
            <p:spPr>
              <a:xfrm rot="16200000" flipV="1">
                <a:off x="1302681" y="753396"/>
                <a:ext cx="4593738" cy="633560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528" name="Rectangle 527"/>
              <p:cNvSpPr/>
              <p:nvPr/>
            </p:nvSpPr>
            <p:spPr>
              <a:xfrm>
                <a:off x="759997" y="1461754"/>
                <a:ext cx="6078519" cy="433166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516" name="Group 515"/>
            <p:cNvGrpSpPr/>
            <p:nvPr/>
          </p:nvGrpSpPr>
          <p:grpSpPr>
            <a:xfrm>
              <a:off x="9353608" y="1389731"/>
              <a:ext cx="2216222" cy="780478"/>
              <a:chOff x="9411483" y="1389731"/>
              <a:chExt cx="2216222" cy="780478"/>
            </a:xfrm>
          </p:grpSpPr>
          <p:grpSp>
            <p:nvGrpSpPr>
              <p:cNvPr id="517" name="Group 516"/>
              <p:cNvGrpSpPr/>
              <p:nvPr/>
            </p:nvGrpSpPr>
            <p:grpSpPr>
              <a:xfrm>
                <a:off x="10256240" y="1389731"/>
                <a:ext cx="519249" cy="571869"/>
                <a:chOff x="8083275" y="1359587"/>
                <a:chExt cx="519249" cy="571869"/>
              </a:xfrm>
            </p:grpSpPr>
            <p:pic>
              <p:nvPicPr>
                <p:cNvPr id="525" name="Picture 52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8083275" y="1359587"/>
                  <a:ext cx="256105" cy="571869"/>
                </a:xfrm>
                <a:prstGeom prst="rect">
                  <a:avLst/>
                </a:prstGeom>
              </p:spPr>
            </p:pic>
            <p:pic>
              <p:nvPicPr>
                <p:cNvPr id="526" name="Picture 525"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8346419" y="1359587"/>
                  <a:ext cx="256105" cy="571869"/>
                </a:xfrm>
                <a:prstGeom prst="rect">
                  <a:avLst/>
                </a:prstGeom>
              </p:spPr>
            </p:pic>
          </p:grpSp>
          <p:grpSp>
            <p:nvGrpSpPr>
              <p:cNvPr id="518" name="Group 517"/>
              <p:cNvGrpSpPr/>
              <p:nvPr/>
            </p:nvGrpSpPr>
            <p:grpSpPr>
              <a:xfrm>
                <a:off x="10782527" y="1389731"/>
                <a:ext cx="512396" cy="571869"/>
                <a:chOff x="8609562" y="1359587"/>
                <a:chExt cx="512396" cy="571869"/>
              </a:xfrm>
            </p:grpSpPr>
            <p:pic>
              <p:nvPicPr>
                <p:cNvPr id="523" name="Picture 522"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609562" y="1359587"/>
                  <a:ext cx="256105" cy="571869"/>
                </a:xfrm>
                <a:prstGeom prst="rect">
                  <a:avLst/>
                </a:prstGeom>
              </p:spPr>
            </p:pic>
            <p:pic>
              <p:nvPicPr>
                <p:cNvPr id="524" name="Picture 523"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865853" y="1359587"/>
                  <a:ext cx="256105" cy="571869"/>
                </a:xfrm>
                <a:prstGeom prst="rect">
                  <a:avLst/>
                </a:prstGeom>
              </p:spPr>
            </p:pic>
          </p:grpSp>
          <p:grpSp>
            <p:nvGrpSpPr>
              <p:cNvPr id="519" name="Group 518"/>
              <p:cNvGrpSpPr/>
              <p:nvPr/>
            </p:nvGrpSpPr>
            <p:grpSpPr>
              <a:xfrm>
                <a:off x="9411483" y="1389731"/>
                <a:ext cx="2216222" cy="780478"/>
                <a:chOff x="7238518" y="1359587"/>
                <a:chExt cx="2216222" cy="780478"/>
              </a:xfrm>
            </p:grpSpPr>
            <p:pic>
              <p:nvPicPr>
                <p:cNvPr id="520" name="Picture 519"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7820132" y="1359587"/>
                  <a:ext cx="256105" cy="571869"/>
                </a:xfrm>
                <a:prstGeom prst="rect">
                  <a:avLst/>
                </a:prstGeom>
              </p:spPr>
            </p:pic>
            <p:sp>
              <p:nvSpPr>
                <p:cNvPr id="521" name="TextBox 520"/>
                <p:cNvSpPr txBox="1"/>
                <p:nvPr/>
              </p:nvSpPr>
              <p:spPr>
                <a:xfrm>
                  <a:off x="7238518" y="1900256"/>
                  <a:ext cx="2216222" cy="239809"/>
                </a:xfrm>
                <a:prstGeom prst="rect">
                  <a:avLst/>
                </a:prstGeom>
                <a:noFill/>
              </p:spPr>
              <p:txBody>
                <a:bodyPr wrap="none" rtlCol="0">
                  <a:spAutoFit/>
                </a:bodyPr>
                <a:lstStyle/>
                <a:p>
                  <a:pPr algn="ctr">
                    <a:lnSpc>
                      <a:spcPct val="95000"/>
                    </a:lnSpc>
                  </a:pPr>
                  <a:r>
                    <a:rPr lang="en-US" sz="1000" dirty="0" smtClean="0"/>
                    <a:t>Shift Focus to Business Innovations</a:t>
                  </a:r>
                  <a:endParaRPr lang="en-US" sz="1000" dirty="0"/>
                </a:p>
              </p:txBody>
            </p:sp>
            <p:pic>
              <p:nvPicPr>
                <p:cNvPr id="522" name="Picture 521"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7555972" y="1359587"/>
                  <a:ext cx="256105" cy="571869"/>
                </a:xfrm>
                <a:prstGeom prst="rect">
                  <a:avLst/>
                </a:prstGeom>
              </p:spPr>
            </p:pic>
          </p:grpSp>
        </p:grpSp>
      </p:grpSp>
      <p:sp>
        <p:nvSpPr>
          <p:cNvPr id="2" name="Title 1"/>
          <p:cNvSpPr>
            <a:spLocks noGrp="1"/>
          </p:cNvSpPr>
          <p:nvPr>
            <p:ph type="title"/>
          </p:nvPr>
        </p:nvSpPr>
        <p:spPr>
          <a:xfrm>
            <a:off x="306190" y="432215"/>
            <a:ext cx="11448832" cy="838200"/>
          </a:xfrm>
        </p:spPr>
        <p:txBody>
          <a:bodyPr/>
          <a:lstStyle/>
          <a:p>
            <a:r>
              <a:rPr lang="en-US" dirty="0"/>
              <a:t>Cisco: Simplifying Unified </a:t>
            </a:r>
            <a:r>
              <a:rPr lang="en-US" dirty="0" smtClean="0"/>
              <a:t>Access </a:t>
            </a:r>
            <a:endParaRPr lang="en-US" dirty="0"/>
          </a:p>
        </p:txBody>
      </p:sp>
      <p:grpSp>
        <p:nvGrpSpPr>
          <p:cNvPr id="372" name="Group 371"/>
          <p:cNvGrpSpPr/>
          <p:nvPr/>
        </p:nvGrpSpPr>
        <p:grpSpPr>
          <a:xfrm>
            <a:off x="3095219" y="1828801"/>
            <a:ext cx="6068400" cy="2788870"/>
            <a:chOff x="9296646" y="1147026"/>
            <a:chExt cx="2403142" cy="1104418"/>
          </a:xfrm>
        </p:grpSpPr>
        <p:grpSp>
          <p:nvGrpSpPr>
            <p:cNvPr id="373" name="Group 372"/>
            <p:cNvGrpSpPr/>
            <p:nvPr/>
          </p:nvGrpSpPr>
          <p:grpSpPr>
            <a:xfrm>
              <a:off x="9296646" y="1147026"/>
              <a:ext cx="2403142" cy="1104418"/>
              <a:chOff x="431745" y="1461754"/>
              <a:chExt cx="6406771" cy="4756316"/>
            </a:xfrm>
          </p:grpSpPr>
          <p:sp>
            <p:nvSpPr>
              <p:cNvPr id="469" name="Rectangle 468"/>
              <p:cNvSpPr/>
              <p:nvPr/>
            </p:nvSpPr>
            <p:spPr>
              <a:xfrm rot="16200000" flipV="1">
                <a:off x="1302681" y="753396"/>
                <a:ext cx="4593738" cy="633560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70" name="Rectangle 469"/>
              <p:cNvSpPr/>
              <p:nvPr/>
            </p:nvSpPr>
            <p:spPr>
              <a:xfrm>
                <a:off x="759997" y="1461754"/>
                <a:ext cx="6078519" cy="433166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374" name="Group 373"/>
            <p:cNvGrpSpPr/>
            <p:nvPr/>
          </p:nvGrpSpPr>
          <p:grpSpPr>
            <a:xfrm>
              <a:off x="9318467" y="1389731"/>
              <a:ext cx="2286504" cy="786978"/>
              <a:chOff x="9376342" y="1389731"/>
              <a:chExt cx="2286504" cy="786978"/>
            </a:xfrm>
          </p:grpSpPr>
          <p:grpSp>
            <p:nvGrpSpPr>
              <p:cNvPr id="375" name="Group 374"/>
              <p:cNvGrpSpPr/>
              <p:nvPr/>
            </p:nvGrpSpPr>
            <p:grpSpPr>
              <a:xfrm>
                <a:off x="10256240" y="1389731"/>
                <a:ext cx="519249" cy="571869"/>
                <a:chOff x="8083275" y="1359587"/>
                <a:chExt cx="519249" cy="571869"/>
              </a:xfrm>
            </p:grpSpPr>
            <p:pic>
              <p:nvPicPr>
                <p:cNvPr id="467" name="Picture 46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8083275" y="1359587"/>
                  <a:ext cx="256105" cy="571869"/>
                </a:xfrm>
                <a:prstGeom prst="rect">
                  <a:avLst/>
                </a:prstGeom>
              </p:spPr>
            </p:pic>
            <p:pic>
              <p:nvPicPr>
                <p:cNvPr id="468" name="Picture 467"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8346419" y="1359587"/>
                  <a:ext cx="256105" cy="571869"/>
                </a:xfrm>
                <a:prstGeom prst="rect">
                  <a:avLst/>
                </a:prstGeom>
              </p:spPr>
            </p:pic>
          </p:grpSp>
          <p:grpSp>
            <p:nvGrpSpPr>
              <p:cNvPr id="376" name="Group 375"/>
              <p:cNvGrpSpPr/>
              <p:nvPr/>
            </p:nvGrpSpPr>
            <p:grpSpPr>
              <a:xfrm>
                <a:off x="10782527" y="1389731"/>
                <a:ext cx="512396" cy="571869"/>
                <a:chOff x="8609562" y="1359587"/>
                <a:chExt cx="512396" cy="571869"/>
              </a:xfrm>
            </p:grpSpPr>
            <p:pic>
              <p:nvPicPr>
                <p:cNvPr id="465" name="Picture 464"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609562" y="1359587"/>
                  <a:ext cx="256105" cy="571869"/>
                </a:xfrm>
                <a:prstGeom prst="rect">
                  <a:avLst/>
                </a:prstGeom>
              </p:spPr>
            </p:pic>
            <p:pic>
              <p:nvPicPr>
                <p:cNvPr id="466" name="Picture 465"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865853" y="1359587"/>
                  <a:ext cx="256105" cy="571869"/>
                </a:xfrm>
                <a:prstGeom prst="rect">
                  <a:avLst/>
                </a:prstGeom>
              </p:spPr>
            </p:pic>
          </p:grpSp>
          <p:grpSp>
            <p:nvGrpSpPr>
              <p:cNvPr id="377" name="Group 376"/>
              <p:cNvGrpSpPr/>
              <p:nvPr/>
            </p:nvGrpSpPr>
            <p:grpSpPr>
              <a:xfrm>
                <a:off x="9376342" y="1389731"/>
                <a:ext cx="2286504" cy="786978"/>
                <a:chOff x="7203377" y="1359587"/>
                <a:chExt cx="2286504" cy="786978"/>
              </a:xfrm>
            </p:grpSpPr>
            <p:pic>
              <p:nvPicPr>
                <p:cNvPr id="388" name="Picture 387"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7820132" y="1359587"/>
                  <a:ext cx="256105" cy="571869"/>
                </a:xfrm>
                <a:prstGeom prst="rect">
                  <a:avLst/>
                </a:prstGeom>
              </p:spPr>
            </p:pic>
            <p:sp>
              <p:nvSpPr>
                <p:cNvPr id="416" name="TextBox 415"/>
                <p:cNvSpPr txBox="1"/>
                <p:nvPr/>
              </p:nvSpPr>
              <p:spPr>
                <a:xfrm>
                  <a:off x="7203377" y="1939344"/>
                  <a:ext cx="2286504" cy="207221"/>
                </a:xfrm>
                <a:prstGeom prst="rect">
                  <a:avLst/>
                </a:prstGeom>
                <a:noFill/>
              </p:spPr>
              <p:txBody>
                <a:bodyPr wrap="none" rtlCol="0">
                  <a:spAutoFit/>
                </a:bodyPr>
                <a:lstStyle/>
                <a:p>
                  <a:pPr algn="ctr">
                    <a:lnSpc>
                      <a:spcPct val="95000"/>
                    </a:lnSpc>
                  </a:pPr>
                  <a:r>
                    <a:rPr lang="en-US" sz="2000" dirty="0" smtClean="0"/>
                    <a:t>Shift Focus to Business Innovations</a:t>
                  </a:r>
                  <a:endParaRPr lang="en-US" sz="2000" dirty="0"/>
                </a:p>
              </p:txBody>
            </p:sp>
            <p:pic>
              <p:nvPicPr>
                <p:cNvPr id="463" name="Picture 462"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7555972" y="1359587"/>
                  <a:ext cx="256105" cy="571869"/>
                </a:xfrm>
                <a:prstGeom prst="rect">
                  <a:avLst/>
                </a:prstGeom>
              </p:spPr>
            </p:pic>
          </p:grpSp>
        </p:grpSp>
      </p:grpSp>
    </p:spTree>
    <p:extLst>
      <p:ext uri="{BB962C8B-B14F-4D97-AF65-F5344CB8AC3E}">
        <p14:creationId xmlns:p14="http://schemas.microsoft.com/office/powerpoint/2010/main" val="166423489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2.42251E-7 -1.87833E-6 L 0.25892 0.00023 " pathEditMode="relative" ptsTypes="AA">
                                      <p:cBhvr>
                                        <p:cTn id="6" dur="1750" fill="hold"/>
                                        <p:tgtEl>
                                          <p:spTgt spid="15"/>
                                        </p:tgtEl>
                                        <p:attrNameLst>
                                          <p:attrName>ppt_x</p:attrName>
                                          <p:attrName>ppt_y</p:attrName>
                                        </p:attrNameLst>
                                      </p:cBhvr>
                                    </p:animMotion>
                                  </p:childTnLst>
                                </p:cTn>
                              </p:par>
                              <p:par>
                                <p:cTn id="7" presetID="0" presetClass="path" presetSubtype="0" accel="50000" decel="50000" fill="hold" nodeType="withEffect">
                                  <p:stCondLst>
                                    <p:cond delay="0"/>
                                  </p:stCondLst>
                                  <p:childTnLst>
                                    <p:animMotion origin="layout" path="M 6.85074E-6 7.36294E-6 L -0.10471 0.00024 " pathEditMode="relative" ptsTypes="AA">
                                      <p:cBhvr>
                                        <p:cTn id="8" dur="1750" fill="hold"/>
                                        <p:tgtEl>
                                          <p:spTgt spid="683"/>
                                        </p:tgtEl>
                                        <p:attrNameLst>
                                          <p:attrName>ppt_x</p:attrName>
                                          <p:attrName>ppt_y</p:attrName>
                                        </p:attrNameLst>
                                      </p:cBhvr>
                                    </p:animMotion>
                                  </p:childTnLst>
                                </p:cTn>
                              </p:par>
                              <p:par>
                                <p:cTn id="9" presetID="0" presetClass="path" presetSubtype="0" accel="50000" decel="50000" fill="hold" nodeType="withEffect">
                                  <p:stCondLst>
                                    <p:cond delay="0"/>
                                  </p:stCondLst>
                                  <p:childTnLst>
                                    <p:animMotion origin="layout" path="M -8.02292E-7 -4.48994E-6 L 0.08752 0.00024 " pathEditMode="relative" rAng="0" ptsTypes="AA">
                                      <p:cBhvr>
                                        <p:cTn id="10" dur="1750" fill="hold"/>
                                        <p:tgtEl>
                                          <p:spTgt spid="14"/>
                                        </p:tgtEl>
                                        <p:attrNameLst>
                                          <p:attrName>ppt_x</p:attrName>
                                          <p:attrName>ppt_y</p:attrName>
                                        </p:attrNameLst>
                                      </p:cBhvr>
                                      <p:rCtr x="4376" y="0"/>
                                    </p:animMotion>
                                  </p:childTnLst>
                                </p:cTn>
                              </p:par>
                              <p:par>
                                <p:cTn id="11" presetID="0" presetClass="path" presetSubtype="0" accel="50000" decel="50000" fill="hold" nodeType="withEffect">
                                  <p:stCondLst>
                                    <p:cond delay="0"/>
                                  </p:stCondLst>
                                  <p:childTnLst>
                                    <p:animMotion origin="layout" path="M 2.71425E-6 -4.07407E-6 L 0.04389 0.00024 " pathEditMode="relative" rAng="0" ptsTypes="AA">
                                      <p:cBhvr>
                                        <p:cTn id="12" dur="1000" fill="hold"/>
                                        <p:tgtEl>
                                          <p:spTgt spid="281"/>
                                        </p:tgtEl>
                                        <p:attrNameLst>
                                          <p:attrName>ppt_x</p:attrName>
                                          <p:attrName>ppt_y</p:attrName>
                                        </p:attrNameLst>
                                      </p:cBhvr>
                                      <p:rCtr x="2188" y="0"/>
                                    </p:animMotion>
                                  </p:childTnLst>
                                </p:cTn>
                              </p:par>
                              <p:par>
                                <p:cTn id="13" presetID="10" presetClass="exit" presetSubtype="0" fill="hold" nodeType="withEffect">
                                  <p:stCondLst>
                                    <p:cond delay="0"/>
                                  </p:stCondLst>
                                  <p:childTnLst>
                                    <p:animEffect transition="out" filter="fade">
                                      <p:cBhvr>
                                        <p:cTn id="14" dur="1000"/>
                                        <p:tgtEl>
                                          <p:spTgt spid="15"/>
                                        </p:tgtEl>
                                      </p:cBhvr>
                                    </p:animEffect>
                                    <p:set>
                                      <p:cBhvr>
                                        <p:cTn id="15" dur="1" fill="hold">
                                          <p:stCondLst>
                                            <p:cond delay="999"/>
                                          </p:stCondLst>
                                        </p:cTn>
                                        <p:tgtEl>
                                          <p:spTgt spid="15"/>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1000"/>
                                        <p:tgtEl>
                                          <p:spTgt spid="683"/>
                                        </p:tgtEl>
                                      </p:cBhvr>
                                    </p:animEffect>
                                    <p:set>
                                      <p:cBhvr>
                                        <p:cTn id="18" dur="1" fill="hold">
                                          <p:stCondLst>
                                            <p:cond delay="999"/>
                                          </p:stCondLst>
                                        </p:cTn>
                                        <p:tgtEl>
                                          <p:spTgt spid="683"/>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1000"/>
                                        <p:tgtEl>
                                          <p:spTgt spid="14"/>
                                        </p:tgtEl>
                                      </p:cBhvr>
                                    </p:animEffect>
                                    <p:set>
                                      <p:cBhvr>
                                        <p:cTn id="21" dur="1" fill="hold">
                                          <p:stCondLst>
                                            <p:cond delay="999"/>
                                          </p:stCondLst>
                                        </p:cTn>
                                        <p:tgtEl>
                                          <p:spTgt spid="14"/>
                                        </p:tgtEl>
                                        <p:attrNameLst>
                                          <p:attrName>style.visibility</p:attrName>
                                        </p:attrNameLst>
                                      </p:cBhvr>
                                      <p:to>
                                        <p:strVal val="hidden"/>
                                      </p:to>
                                    </p:set>
                                  </p:childTnLst>
                                </p:cTn>
                              </p:par>
                            </p:childTnLst>
                          </p:cTn>
                        </p:par>
                        <p:par>
                          <p:cTn id="22" fill="hold">
                            <p:stCondLst>
                              <p:cond delay="1750"/>
                            </p:stCondLst>
                            <p:childTnLst>
                              <p:par>
                                <p:cTn id="23" presetID="10" presetClass="exit" presetSubtype="0" fill="hold" grpId="0" nodeType="afterEffect">
                                  <p:stCondLst>
                                    <p:cond delay="0"/>
                                  </p:stCondLst>
                                  <p:childTnLst>
                                    <p:animEffect transition="out" filter="fade">
                                      <p:cBhvr>
                                        <p:cTn id="24" dur="250"/>
                                        <p:tgtEl>
                                          <p:spTgt spid="478"/>
                                        </p:tgtEl>
                                      </p:cBhvr>
                                    </p:animEffect>
                                    <p:set>
                                      <p:cBhvr>
                                        <p:cTn id="25" dur="1" fill="hold">
                                          <p:stCondLst>
                                            <p:cond delay="249"/>
                                          </p:stCondLst>
                                        </p:cTn>
                                        <p:tgtEl>
                                          <p:spTgt spid="478"/>
                                        </p:tgtEl>
                                        <p:attrNameLst>
                                          <p:attrName>style.visibility</p:attrName>
                                        </p:attrNameLst>
                                      </p:cBhvr>
                                      <p:to>
                                        <p:strVal val="hidden"/>
                                      </p:to>
                                    </p:se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944"/>
                                        </p:tgtEl>
                                        <p:attrNameLst>
                                          <p:attrName>style.visibility</p:attrName>
                                        </p:attrNameLst>
                                      </p:cBhvr>
                                      <p:to>
                                        <p:strVal val="visible"/>
                                      </p:to>
                                    </p:set>
                                    <p:animEffect transition="in" filter="fade">
                                      <p:cBhvr>
                                        <p:cTn id="29" dur="1000"/>
                                        <p:tgtEl>
                                          <p:spTgt spid="944"/>
                                        </p:tgtEl>
                                      </p:cBhvr>
                                    </p:animEffect>
                                  </p:childTnLst>
                                </p:cTn>
                              </p:par>
                              <p:par>
                                <p:cTn id="30" presetID="0" presetClass="path" presetSubtype="0" fill="hold" nodeType="withEffect">
                                  <p:stCondLst>
                                    <p:cond delay="0"/>
                                  </p:stCondLst>
                                  <p:childTnLst>
                                    <p:animMotion origin="layout" path="M -1.4535E-6 -5.3469E-6 L -0.05705 0.00022 " pathEditMode="relative" ptsTypes="AA">
                                      <p:cBhvr>
                                        <p:cTn id="31" dur="1000" spd="-100000" fill="hold"/>
                                        <p:tgtEl>
                                          <p:spTgt spid="944"/>
                                        </p:tgtEl>
                                        <p:attrNameLst>
                                          <p:attrName>ppt_x</p:attrName>
                                          <p:attrName>ppt_y</p:attrName>
                                        </p:attrNameLst>
                                      </p:cBhvr>
                                    </p:animMotion>
                                  </p:childTnLst>
                                </p:cTn>
                              </p:par>
                            </p:childTnLst>
                          </p:cTn>
                        </p:par>
                      </p:childTnLst>
                    </p:cTn>
                  </p:par>
                  <p:par>
                    <p:cTn id="32" fill="hold">
                      <p:stCondLst>
                        <p:cond delay="indefinite"/>
                      </p:stCondLst>
                      <p:childTnLst>
                        <p:par>
                          <p:cTn id="33" fill="hold">
                            <p:stCondLst>
                              <p:cond delay="0"/>
                            </p:stCondLst>
                            <p:childTnLst>
                              <p:par>
                                <p:cTn id="34" presetID="0" presetClass="path" presetSubtype="0" accel="50000" decel="50000" fill="hold" nodeType="clickEffect">
                                  <p:stCondLst>
                                    <p:cond delay="0"/>
                                  </p:stCondLst>
                                  <p:childTnLst>
                                    <p:animMotion origin="layout" path="M -2.42251E-7 -1.87833E-6 L 0.25892 0.00023 " pathEditMode="relative" ptsTypes="AA">
                                      <p:cBhvr>
                                        <p:cTn id="35" dur="2000" fill="hold"/>
                                        <p:tgtEl>
                                          <p:spTgt spid="52"/>
                                        </p:tgtEl>
                                        <p:attrNameLst>
                                          <p:attrName>ppt_x</p:attrName>
                                          <p:attrName>ppt_y</p:attrName>
                                        </p:attrNameLst>
                                      </p:cBhvr>
                                    </p:animMotion>
                                  </p:childTnLst>
                                </p:cTn>
                              </p:par>
                              <p:par>
                                <p:cTn id="36" presetID="10" presetClass="exit" presetSubtype="0" fill="hold" nodeType="withEffect">
                                  <p:stCondLst>
                                    <p:cond delay="0"/>
                                  </p:stCondLst>
                                  <p:childTnLst>
                                    <p:animEffect transition="out" filter="fade">
                                      <p:cBhvr>
                                        <p:cTn id="37" dur="1000"/>
                                        <p:tgtEl>
                                          <p:spTgt spid="52"/>
                                        </p:tgtEl>
                                      </p:cBhvr>
                                    </p:animEffect>
                                    <p:set>
                                      <p:cBhvr>
                                        <p:cTn id="38" dur="1" fill="hold">
                                          <p:stCondLst>
                                            <p:cond delay="999"/>
                                          </p:stCondLst>
                                        </p:cTn>
                                        <p:tgtEl>
                                          <p:spTgt spid="52"/>
                                        </p:tgtEl>
                                        <p:attrNameLst>
                                          <p:attrName>style.visibility</p:attrName>
                                        </p:attrNameLst>
                                      </p:cBhvr>
                                      <p:to>
                                        <p:strVal val="hidden"/>
                                      </p:to>
                                    </p:set>
                                  </p:childTnLst>
                                </p:cTn>
                              </p:par>
                              <p:par>
                                <p:cTn id="39" presetID="0" presetClass="path" presetSubtype="0" accel="50000" decel="50000" fill="hold" nodeType="withEffect">
                                  <p:stCondLst>
                                    <p:cond delay="0"/>
                                  </p:stCondLst>
                                  <p:childTnLst>
                                    <p:animMotion origin="layout" path="M -8.02292E-7 -4.48994E-6 L 0.08752 0.00024 " pathEditMode="relative" rAng="0" ptsTypes="AA">
                                      <p:cBhvr>
                                        <p:cTn id="40" dur="2000" fill="hold"/>
                                        <p:tgtEl>
                                          <p:spTgt spid="50"/>
                                        </p:tgtEl>
                                        <p:attrNameLst>
                                          <p:attrName>ppt_x</p:attrName>
                                          <p:attrName>ppt_y</p:attrName>
                                        </p:attrNameLst>
                                      </p:cBhvr>
                                      <p:rCtr x="4376" y="0"/>
                                    </p:animMotion>
                                  </p:childTnLst>
                                </p:cTn>
                              </p:par>
                              <p:par>
                                <p:cTn id="41" presetID="10" presetClass="exit" presetSubtype="0" fill="hold" nodeType="withEffect">
                                  <p:stCondLst>
                                    <p:cond delay="0"/>
                                  </p:stCondLst>
                                  <p:childTnLst>
                                    <p:animEffect transition="out" filter="fade">
                                      <p:cBhvr>
                                        <p:cTn id="42" dur="1000"/>
                                        <p:tgtEl>
                                          <p:spTgt spid="50"/>
                                        </p:tgtEl>
                                      </p:cBhvr>
                                    </p:animEffect>
                                    <p:set>
                                      <p:cBhvr>
                                        <p:cTn id="43" dur="1" fill="hold">
                                          <p:stCondLst>
                                            <p:cond delay="999"/>
                                          </p:stCondLst>
                                        </p:cTn>
                                        <p:tgtEl>
                                          <p:spTgt spid="50"/>
                                        </p:tgtEl>
                                        <p:attrNameLst>
                                          <p:attrName>style.visibility</p:attrName>
                                        </p:attrNameLst>
                                      </p:cBhvr>
                                      <p:to>
                                        <p:strVal val="hidden"/>
                                      </p:to>
                                    </p:set>
                                  </p:childTnLst>
                                </p:cTn>
                              </p:par>
                              <p:par>
                                <p:cTn id="44" presetID="0" presetClass="path" presetSubtype="0" accel="50000" decel="50000" fill="hold" nodeType="withEffect">
                                  <p:stCondLst>
                                    <p:cond delay="0"/>
                                  </p:stCondLst>
                                  <p:childTnLst>
                                    <p:animMotion origin="layout" path="M 6.85074E-6 7.36294E-6 L -0.10471 0.00024 " pathEditMode="relative" ptsTypes="AA">
                                      <p:cBhvr>
                                        <p:cTn id="45" dur="2000" fill="hold"/>
                                        <p:tgtEl>
                                          <p:spTgt spid="49"/>
                                        </p:tgtEl>
                                        <p:attrNameLst>
                                          <p:attrName>ppt_x</p:attrName>
                                          <p:attrName>ppt_y</p:attrName>
                                        </p:attrNameLst>
                                      </p:cBhvr>
                                    </p:animMotion>
                                  </p:childTnLst>
                                </p:cTn>
                              </p:par>
                              <p:par>
                                <p:cTn id="46" presetID="10" presetClass="exit" presetSubtype="0" fill="hold" nodeType="withEffect">
                                  <p:stCondLst>
                                    <p:cond delay="0"/>
                                  </p:stCondLst>
                                  <p:childTnLst>
                                    <p:animEffect transition="out" filter="fade">
                                      <p:cBhvr>
                                        <p:cTn id="47" dur="1000"/>
                                        <p:tgtEl>
                                          <p:spTgt spid="49"/>
                                        </p:tgtEl>
                                      </p:cBhvr>
                                    </p:animEffect>
                                    <p:set>
                                      <p:cBhvr>
                                        <p:cTn id="48" dur="1" fill="hold">
                                          <p:stCondLst>
                                            <p:cond delay="999"/>
                                          </p:stCondLst>
                                        </p:cTn>
                                        <p:tgtEl>
                                          <p:spTgt spid="49"/>
                                        </p:tgtEl>
                                        <p:attrNameLst>
                                          <p:attrName>style.visibility</p:attrName>
                                        </p:attrNameLst>
                                      </p:cBhvr>
                                      <p:to>
                                        <p:strVal val="hidden"/>
                                      </p:to>
                                    </p:set>
                                  </p:childTnLst>
                                </p:cTn>
                              </p:par>
                              <p:par>
                                <p:cTn id="49" presetID="10" presetClass="entr" presetSubtype="0" fill="hold" nodeType="withEffect">
                                  <p:stCondLst>
                                    <p:cond delay="900"/>
                                  </p:stCondLst>
                                  <p:childTnLst>
                                    <p:set>
                                      <p:cBhvr>
                                        <p:cTn id="50" dur="1" fill="hold">
                                          <p:stCondLst>
                                            <p:cond delay="0"/>
                                          </p:stCondLst>
                                        </p:cTn>
                                        <p:tgtEl>
                                          <p:spTgt spid="323"/>
                                        </p:tgtEl>
                                        <p:attrNameLst>
                                          <p:attrName>style.visibility</p:attrName>
                                        </p:attrNameLst>
                                      </p:cBhvr>
                                      <p:to>
                                        <p:strVal val="visible"/>
                                      </p:to>
                                    </p:set>
                                    <p:animEffect transition="in" filter="fade">
                                      <p:cBhvr>
                                        <p:cTn id="51" dur="1100"/>
                                        <p:tgtEl>
                                          <p:spTgt spid="323"/>
                                        </p:tgtEl>
                                      </p:cBhvr>
                                    </p:animEffect>
                                  </p:childTnLst>
                                </p:cTn>
                              </p:par>
                            </p:childTnLst>
                          </p:cTn>
                        </p:par>
                        <p:par>
                          <p:cTn id="52" fill="hold">
                            <p:stCondLst>
                              <p:cond delay="2000"/>
                            </p:stCondLst>
                            <p:childTnLst>
                              <p:par>
                                <p:cTn id="53" presetID="10" presetClass="exit" presetSubtype="0" fill="hold" grpId="0" nodeType="afterEffect">
                                  <p:stCondLst>
                                    <p:cond delay="0"/>
                                  </p:stCondLst>
                                  <p:childTnLst>
                                    <p:animEffect transition="out" filter="fade">
                                      <p:cBhvr>
                                        <p:cTn id="54" dur="250"/>
                                        <p:tgtEl>
                                          <p:spTgt spid="268"/>
                                        </p:tgtEl>
                                      </p:cBhvr>
                                    </p:animEffect>
                                    <p:set>
                                      <p:cBhvr>
                                        <p:cTn id="55" dur="1" fill="hold">
                                          <p:stCondLst>
                                            <p:cond delay="249"/>
                                          </p:stCondLst>
                                        </p:cTn>
                                        <p:tgtEl>
                                          <p:spTgt spid="268"/>
                                        </p:tgtEl>
                                        <p:attrNameLst>
                                          <p:attrName>style.visibility</p:attrName>
                                        </p:attrNameLst>
                                      </p:cBhvr>
                                      <p:to>
                                        <p:strVal val="hidden"/>
                                      </p:to>
                                    </p:set>
                                  </p:childTnLst>
                                </p:cTn>
                              </p:par>
                            </p:childTnLst>
                          </p:cTn>
                        </p:par>
                        <p:par>
                          <p:cTn id="56" fill="hold">
                            <p:stCondLst>
                              <p:cond delay="2250"/>
                            </p:stCondLst>
                            <p:childTnLst>
                              <p:par>
                                <p:cTn id="57" presetID="10" presetClass="entr" presetSubtype="0" fill="hold" nodeType="afterEffect">
                                  <p:stCondLst>
                                    <p:cond delay="0"/>
                                  </p:stCondLst>
                                  <p:childTnLst>
                                    <p:set>
                                      <p:cBhvr>
                                        <p:cTn id="58" dur="1" fill="hold">
                                          <p:stCondLst>
                                            <p:cond delay="0"/>
                                          </p:stCondLst>
                                        </p:cTn>
                                        <p:tgtEl>
                                          <p:spTgt spid="945"/>
                                        </p:tgtEl>
                                        <p:attrNameLst>
                                          <p:attrName>style.visibility</p:attrName>
                                        </p:attrNameLst>
                                      </p:cBhvr>
                                      <p:to>
                                        <p:strVal val="visible"/>
                                      </p:to>
                                    </p:set>
                                    <p:animEffect transition="in" filter="fade">
                                      <p:cBhvr>
                                        <p:cTn id="59" dur="1000"/>
                                        <p:tgtEl>
                                          <p:spTgt spid="945"/>
                                        </p:tgtEl>
                                      </p:cBhvr>
                                    </p:animEffect>
                                  </p:childTnLst>
                                </p:cTn>
                              </p:par>
                              <p:par>
                                <p:cTn id="60" presetID="0" presetClass="path" presetSubtype="0" fill="hold" nodeType="withEffect">
                                  <p:stCondLst>
                                    <p:cond delay="0"/>
                                  </p:stCondLst>
                                  <p:childTnLst>
                                    <p:animMotion origin="layout" path="M -1.4535E-6 -5.3469E-6 L -0.05705 0.00022 " pathEditMode="relative" ptsTypes="AA">
                                      <p:cBhvr>
                                        <p:cTn id="61" dur="1000" spd="-100000" fill="hold"/>
                                        <p:tgtEl>
                                          <p:spTgt spid="945"/>
                                        </p:tgtEl>
                                        <p:attrNameLst>
                                          <p:attrName>ppt_x</p:attrName>
                                          <p:attrName>ppt_y</p:attrName>
                                        </p:attrNameLst>
                                      </p:cBhvr>
                                    </p:animMotion>
                                  </p:childTnLst>
                                </p:cTn>
                              </p:par>
                            </p:childTnLst>
                          </p:cTn>
                        </p:par>
                      </p:childTnLst>
                    </p:cTn>
                  </p:par>
                  <p:par>
                    <p:cTn id="62" fill="hold">
                      <p:stCondLst>
                        <p:cond delay="indefinite"/>
                      </p:stCondLst>
                      <p:childTnLst>
                        <p:par>
                          <p:cTn id="63" fill="hold">
                            <p:stCondLst>
                              <p:cond delay="0"/>
                            </p:stCondLst>
                            <p:childTnLst>
                              <p:par>
                                <p:cTn id="64" presetID="0" presetClass="path" presetSubtype="0" accel="50000" decel="50000" fill="hold" nodeType="clickEffect">
                                  <p:stCondLst>
                                    <p:cond delay="0"/>
                                  </p:stCondLst>
                                  <p:childTnLst>
                                    <p:animMotion origin="layout" path="M -8.02292E-7 -4.21235E-6 L 0.04728 0.00024 " pathEditMode="relative" rAng="0" ptsTypes="AA">
                                      <p:cBhvr>
                                        <p:cTn id="65" dur="1500" fill="hold"/>
                                        <p:tgtEl>
                                          <p:spTgt spid="21"/>
                                        </p:tgtEl>
                                        <p:attrNameLst>
                                          <p:attrName>ppt_x</p:attrName>
                                          <p:attrName>ppt_y</p:attrName>
                                        </p:attrNameLst>
                                      </p:cBhvr>
                                      <p:rCtr x="2357" y="0"/>
                                    </p:animMotion>
                                  </p:childTnLst>
                                </p:cTn>
                              </p:par>
                              <p:par>
                                <p:cTn id="66" presetID="10" presetClass="exit" presetSubtype="0" fill="hold" nodeType="withEffect">
                                  <p:stCondLst>
                                    <p:cond delay="0"/>
                                  </p:stCondLst>
                                  <p:childTnLst>
                                    <p:animEffect transition="out" filter="fade">
                                      <p:cBhvr>
                                        <p:cTn id="67" dur="1000"/>
                                        <p:tgtEl>
                                          <p:spTgt spid="21"/>
                                        </p:tgtEl>
                                      </p:cBhvr>
                                    </p:animEffect>
                                    <p:set>
                                      <p:cBhvr>
                                        <p:cTn id="68" dur="1" fill="hold">
                                          <p:stCondLst>
                                            <p:cond delay="999"/>
                                          </p:stCondLst>
                                        </p:cTn>
                                        <p:tgtEl>
                                          <p:spTgt spid="21"/>
                                        </p:tgtEl>
                                        <p:attrNameLst>
                                          <p:attrName>style.visibility</p:attrName>
                                        </p:attrNameLst>
                                      </p:cBhvr>
                                      <p:to>
                                        <p:strVal val="hidden"/>
                                      </p:to>
                                    </p:set>
                                  </p:childTnLst>
                                </p:cTn>
                              </p:par>
                              <p:par>
                                <p:cTn id="69" presetID="0" presetClass="path" presetSubtype="0" accel="50000" decel="50000" fill="hold" nodeType="withEffect">
                                  <p:stCondLst>
                                    <p:cond delay="0"/>
                                  </p:stCondLst>
                                  <p:childTnLst>
                                    <p:animMotion origin="layout" path="M 3.23261E-6 -4.21235E-6 L -0.16424 0.00024 " pathEditMode="relative" rAng="0" ptsTypes="AA">
                                      <p:cBhvr>
                                        <p:cTn id="70" dur="1500" fill="hold"/>
                                        <p:tgtEl>
                                          <p:spTgt spid="818"/>
                                        </p:tgtEl>
                                        <p:attrNameLst>
                                          <p:attrName>ppt_x</p:attrName>
                                          <p:attrName>ppt_y</p:attrName>
                                        </p:attrNameLst>
                                      </p:cBhvr>
                                      <p:rCtr x="-8218" y="0"/>
                                    </p:animMotion>
                                  </p:childTnLst>
                                </p:cTn>
                              </p:par>
                              <p:par>
                                <p:cTn id="71" presetID="10" presetClass="exit" presetSubtype="0" fill="hold" nodeType="withEffect">
                                  <p:stCondLst>
                                    <p:cond delay="0"/>
                                  </p:stCondLst>
                                  <p:childTnLst>
                                    <p:animEffect transition="out" filter="fade">
                                      <p:cBhvr>
                                        <p:cTn id="72" dur="1000"/>
                                        <p:tgtEl>
                                          <p:spTgt spid="818"/>
                                        </p:tgtEl>
                                      </p:cBhvr>
                                    </p:animEffect>
                                    <p:set>
                                      <p:cBhvr>
                                        <p:cTn id="73" dur="1" fill="hold">
                                          <p:stCondLst>
                                            <p:cond delay="999"/>
                                          </p:stCondLst>
                                        </p:cTn>
                                        <p:tgtEl>
                                          <p:spTgt spid="818"/>
                                        </p:tgtEl>
                                        <p:attrNameLst>
                                          <p:attrName>style.visibility</p:attrName>
                                        </p:attrNameLst>
                                      </p:cBhvr>
                                      <p:to>
                                        <p:strVal val="hidden"/>
                                      </p:to>
                                    </p:set>
                                  </p:childTnLst>
                                </p:cTn>
                              </p:par>
                              <p:par>
                                <p:cTn id="74" presetID="0" presetClass="path" presetSubtype="0" accel="50000" decel="50000" fill="hold" nodeType="withEffect">
                                  <p:stCondLst>
                                    <p:cond delay="0"/>
                                  </p:stCondLst>
                                  <p:childTnLst>
                                    <p:animMotion origin="layout" path="M -2.97994E-6 -4.21235E-6 L 0.26791 0.00047 " pathEditMode="relative" rAng="0" ptsTypes="AA">
                                      <p:cBhvr>
                                        <p:cTn id="75" dur="1500" fill="hold"/>
                                        <p:tgtEl>
                                          <p:spTgt spid="791"/>
                                        </p:tgtEl>
                                        <p:attrNameLst>
                                          <p:attrName>ppt_x</p:attrName>
                                          <p:attrName>ppt_y</p:attrName>
                                        </p:attrNameLst>
                                      </p:cBhvr>
                                      <p:rCtr x="13389" y="23"/>
                                    </p:animMotion>
                                  </p:childTnLst>
                                </p:cTn>
                              </p:par>
                              <p:par>
                                <p:cTn id="76" presetID="10" presetClass="exit" presetSubtype="0" fill="hold" nodeType="withEffect">
                                  <p:stCondLst>
                                    <p:cond delay="0"/>
                                  </p:stCondLst>
                                  <p:childTnLst>
                                    <p:animEffect transition="out" filter="fade">
                                      <p:cBhvr>
                                        <p:cTn id="77" dur="1000"/>
                                        <p:tgtEl>
                                          <p:spTgt spid="791"/>
                                        </p:tgtEl>
                                      </p:cBhvr>
                                    </p:animEffect>
                                    <p:set>
                                      <p:cBhvr>
                                        <p:cTn id="78" dur="1" fill="hold">
                                          <p:stCondLst>
                                            <p:cond delay="999"/>
                                          </p:stCondLst>
                                        </p:cTn>
                                        <p:tgtEl>
                                          <p:spTgt spid="791"/>
                                        </p:tgtEl>
                                        <p:attrNameLst>
                                          <p:attrName>style.visibility</p:attrName>
                                        </p:attrNameLst>
                                      </p:cBhvr>
                                      <p:to>
                                        <p:strVal val="hidden"/>
                                      </p:to>
                                    </p:set>
                                  </p:childTnLst>
                                </p:cTn>
                              </p:par>
                              <p:par>
                                <p:cTn id="79" presetID="0" presetClass="path" presetSubtype="0" accel="50000" decel="50000" fill="hold" nodeType="withEffect">
                                  <p:stCondLst>
                                    <p:cond delay="0"/>
                                  </p:stCondLst>
                                  <p:childTnLst>
                                    <p:animMotion origin="layout" path="M -4.23808E-6 -4.21235E-6 L 0.26049 0.00047 " pathEditMode="relative" rAng="0" ptsTypes="AA">
                                      <p:cBhvr>
                                        <p:cTn id="80" dur="1500" fill="hold"/>
                                        <p:tgtEl>
                                          <p:spTgt spid="20"/>
                                        </p:tgtEl>
                                        <p:attrNameLst>
                                          <p:attrName>ppt_x</p:attrName>
                                          <p:attrName>ppt_y</p:attrName>
                                        </p:attrNameLst>
                                      </p:cBhvr>
                                      <p:rCtr x="13024" y="23"/>
                                    </p:animMotion>
                                  </p:childTnLst>
                                </p:cTn>
                              </p:par>
                              <p:par>
                                <p:cTn id="81" presetID="10" presetClass="exit" presetSubtype="0" fill="hold" nodeType="withEffect">
                                  <p:stCondLst>
                                    <p:cond delay="0"/>
                                  </p:stCondLst>
                                  <p:childTnLst>
                                    <p:animEffect transition="out" filter="fade">
                                      <p:cBhvr>
                                        <p:cTn id="82" dur="1000"/>
                                        <p:tgtEl>
                                          <p:spTgt spid="20"/>
                                        </p:tgtEl>
                                      </p:cBhvr>
                                    </p:animEffect>
                                    <p:set>
                                      <p:cBhvr>
                                        <p:cTn id="83" dur="1" fill="hold">
                                          <p:stCondLst>
                                            <p:cond delay="999"/>
                                          </p:stCondLst>
                                        </p:cTn>
                                        <p:tgtEl>
                                          <p:spTgt spid="20"/>
                                        </p:tgtEl>
                                        <p:attrNameLst>
                                          <p:attrName>style.visibility</p:attrName>
                                        </p:attrNameLst>
                                      </p:cBhvr>
                                      <p:to>
                                        <p:strVal val="hidden"/>
                                      </p:to>
                                    </p:set>
                                  </p:childTnLst>
                                </p:cTn>
                              </p:par>
                              <p:par>
                                <p:cTn id="84" presetID="0" presetClass="path" presetSubtype="0" accel="50000" decel="50000" fill="hold" nodeType="withEffect">
                                  <p:stCondLst>
                                    <p:cond delay="0"/>
                                  </p:stCondLst>
                                  <p:childTnLst>
                                    <p:animMotion origin="layout" path="M -2.68204E-6 4.81481E-6 L -0.02579 -0.00024 " pathEditMode="relative" rAng="0" ptsTypes="AA">
                                      <p:cBhvr>
                                        <p:cTn id="85" dur="1500" fill="hold"/>
                                        <p:tgtEl>
                                          <p:spTgt spid="22"/>
                                        </p:tgtEl>
                                        <p:attrNameLst>
                                          <p:attrName>ppt_x</p:attrName>
                                          <p:attrName>ppt_y</p:attrName>
                                        </p:attrNameLst>
                                      </p:cBhvr>
                                      <p:rCtr x="-1290" y="-23"/>
                                    </p:animMotion>
                                  </p:childTnLst>
                                </p:cTn>
                              </p:par>
                              <p:par>
                                <p:cTn id="86" presetID="0" presetClass="path" presetSubtype="0" accel="50000" decel="50000" fill="hold" nodeType="withEffect">
                                  <p:stCondLst>
                                    <p:cond delay="0"/>
                                  </p:stCondLst>
                                  <p:childTnLst>
                                    <p:animMotion origin="layout" path="M 0.00065 0.00024 L -0.16868 0.00047 " pathEditMode="relative" rAng="0" ptsTypes="AA">
                                      <p:cBhvr>
                                        <p:cTn id="87" dur="1500" fill="hold"/>
                                        <p:tgtEl>
                                          <p:spTgt spid="404"/>
                                        </p:tgtEl>
                                        <p:attrNameLst>
                                          <p:attrName>ppt_x</p:attrName>
                                          <p:attrName>ppt_y</p:attrName>
                                        </p:attrNameLst>
                                      </p:cBhvr>
                                      <p:rCtr x="-8467" y="0"/>
                                    </p:animMotion>
                                  </p:childTnLst>
                                </p:cTn>
                              </p:par>
                              <p:par>
                                <p:cTn id="88" presetID="0" presetClass="path" presetSubtype="0" accel="50000" decel="50000" fill="hold" nodeType="withEffect">
                                  <p:stCondLst>
                                    <p:cond delay="0"/>
                                  </p:stCondLst>
                                  <p:childTnLst>
                                    <p:animMotion origin="layout" path="M -3.40803E-6 -3.7037E-6 L -0.17483 0.00024 " pathEditMode="relative" rAng="0" ptsTypes="AA">
                                      <p:cBhvr>
                                        <p:cTn id="89" dur="1500" fill="hold"/>
                                        <p:tgtEl>
                                          <p:spTgt spid="448"/>
                                        </p:tgtEl>
                                        <p:attrNameLst>
                                          <p:attrName>ppt_x</p:attrName>
                                          <p:attrName>ppt_y</p:attrName>
                                        </p:attrNameLst>
                                      </p:cBhvr>
                                      <p:rCtr x="-8742" y="0"/>
                                    </p:animMotion>
                                  </p:childTnLst>
                                </p:cTn>
                              </p:par>
                              <p:par>
                                <p:cTn id="90" presetID="0" presetClass="path" presetSubtype="0" accel="50000" decel="50000" fill="hold" nodeType="withEffect">
                                  <p:stCondLst>
                                    <p:cond delay="0"/>
                                  </p:stCondLst>
                                  <p:childTnLst>
                                    <p:animMotion origin="layout" path="M 3.23261E-6 -4.21235E-6 L -0.16424 0.00024 " pathEditMode="relative" rAng="0" ptsTypes="AA">
                                      <p:cBhvr>
                                        <p:cTn id="91" dur="1500" fill="hold"/>
                                        <p:tgtEl>
                                          <p:spTgt spid="823"/>
                                        </p:tgtEl>
                                        <p:attrNameLst>
                                          <p:attrName>ppt_x</p:attrName>
                                          <p:attrName>ppt_y</p:attrName>
                                        </p:attrNameLst>
                                      </p:cBhvr>
                                      <p:rCtr x="-8218" y="0"/>
                                    </p:animMotion>
                                  </p:childTnLst>
                                </p:cTn>
                              </p:par>
                              <p:par>
                                <p:cTn id="92" presetID="10" presetClass="entr" presetSubtype="0" fill="hold" nodeType="withEffect">
                                  <p:stCondLst>
                                    <p:cond delay="900"/>
                                  </p:stCondLst>
                                  <p:childTnLst>
                                    <p:set>
                                      <p:cBhvr>
                                        <p:cTn id="93" dur="1" fill="hold">
                                          <p:stCondLst>
                                            <p:cond delay="0"/>
                                          </p:stCondLst>
                                        </p:cTn>
                                        <p:tgtEl>
                                          <p:spTgt spid="27"/>
                                        </p:tgtEl>
                                        <p:attrNameLst>
                                          <p:attrName>style.visibility</p:attrName>
                                        </p:attrNameLst>
                                      </p:cBhvr>
                                      <p:to>
                                        <p:strVal val="visible"/>
                                      </p:to>
                                    </p:set>
                                    <p:animEffect transition="in" filter="fade">
                                      <p:cBhvr>
                                        <p:cTn id="94" dur="500"/>
                                        <p:tgtEl>
                                          <p:spTgt spid="27"/>
                                        </p:tgtEl>
                                      </p:cBhvr>
                                    </p:animEffect>
                                  </p:childTnLst>
                                </p:cTn>
                              </p:par>
                            </p:childTnLst>
                          </p:cTn>
                        </p:par>
                        <p:par>
                          <p:cTn id="95" fill="hold">
                            <p:stCondLst>
                              <p:cond delay="1500"/>
                            </p:stCondLst>
                            <p:childTnLst>
                              <p:par>
                                <p:cTn id="96" presetID="10" presetClass="exit" presetSubtype="0" fill="hold" grpId="0" nodeType="afterEffect">
                                  <p:stCondLst>
                                    <p:cond delay="0"/>
                                  </p:stCondLst>
                                  <p:childTnLst>
                                    <p:animEffect transition="out" filter="fade">
                                      <p:cBhvr>
                                        <p:cTn id="97" dur="250"/>
                                        <p:tgtEl>
                                          <p:spTgt spid="108"/>
                                        </p:tgtEl>
                                      </p:cBhvr>
                                    </p:animEffect>
                                    <p:set>
                                      <p:cBhvr>
                                        <p:cTn id="98" dur="1" fill="hold">
                                          <p:stCondLst>
                                            <p:cond delay="249"/>
                                          </p:stCondLst>
                                        </p:cTn>
                                        <p:tgtEl>
                                          <p:spTgt spid="108"/>
                                        </p:tgtEl>
                                        <p:attrNameLst>
                                          <p:attrName>style.visibility</p:attrName>
                                        </p:attrNameLst>
                                      </p:cBhvr>
                                      <p:to>
                                        <p:strVal val="hidden"/>
                                      </p:to>
                                    </p:set>
                                  </p:childTnLst>
                                </p:cTn>
                              </p:par>
                            </p:childTnLst>
                          </p:cTn>
                        </p:par>
                        <p:par>
                          <p:cTn id="99" fill="hold">
                            <p:stCondLst>
                              <p:cond delay="1750"/>
                            </p:stCondLst>
                            <p:childTnLst>
                              <p:par>
                                <p:cTn id="100" presetID="10" presetClass="entr" presetSubtype="0" fill="hold" nodeType="afterEffect">
                                  <p:stCondLst>
                                    <p:cond delay="0"/>
                                  </p:stCondLst>
                                  <p:childTnLst>
                                    <p:set>
                                      <p:cBhvr>
                                        <p:cTn id="101" dur="1" fill="hold">
                                          <p:stCondLst>
                                            <p:cond delay="0"/>
                                          </p:stCondLst>
                                        </p:cTn>
                                        <p:tgtEl>
                                          <p:spTgt spid="946"/>
                                        </p:tgtEl>
                                        <p:attrNameLst>
                                          <p:attrName>style.visibility</p:attrName>
                                        </p:attrNameLst>
                                      </p:cBhvr>
                                      <p:to>
                                        <p:strVal val="visible"/>
                                      </p:to>
                                    </p:set>
                                    <p:animEffect transition="in" filter="fade">
                                      <p:cBhvr>
                                        <p:cTn id="102" dur="1000"/>
                                        <p:tgtEl>
                                          <p:spTgt spid="946"/>
                                        </p:tgtEl>
                                      </p:cBhvr>
                                    </p:animEffect>
                                  </p:childTnLst>
                                </p:cTn>
                              </p:par>
                              <p:par>
                                <p:cTn id="103" presetID="0" presetClass="path" presetSubtype="0" fill="hold" nodeType="withEffect">
                                  <p:stCondLst>
                                    <p:cond delay="0"/>
                                  </p:stCondLst>
                                  <p:childTnLst>
                                    <p:animMotion origin="layout" path="M -1.4535E-6 -5.3469E-6 L -0.05705 0.00022 " pathEditMode="relative" ptsTypes="AA">
                                      <p:cBhvr>
                                        <p:cTn id="104" dur="1000" spd="-100000" fill="hold"/>
                                        <p:tgtEl>
                                          <p:spTgt spid="946"/>
                                        </p:tgtEl>
                                        <p:attrNameLst>
                                          <p:attrName>ppt_x</p:attrName>
                                          <p:attrName>ppt_y</p:attrName>
                                        </p:attrNameLst>
                                      </p:cBhvr>
                                    </p:animMotion>
                                  </p:childTnLst>
                                </p:cTn>
                              </p:par>
                            </p:childTnLst>
                          </p:cTn>
                        </p:par>
                        <p:par>
                          <p:cTn id="105" fill="hold">
                            <p:stCondLst>
                              <p:cond delay="2750"/>
                            </p:stCondLst>
                            <p:childTnLst>
                              <p:par>
                                <p:cTn id="106" presetID="22" presetClass="entr" presetSubtype="8" fill="hold" nodeType="afterEffect">
                                  <p:stCondLst>
                                    <p:cond delay="0"/>
                                  </p:stCondLst>
                                  <p:childTnLst>
                                    <p:set>
                                      <p:cBhvr>
                                        <p:cTn id="107" dur="1" fill="hold">
                                          <p:stCondLst>
                                            <p:cond delay="0"/>
                                          </p:stCondLst>
                                        </p:cTn>
                                        <p:tgtEl>
                                          <p:spTgt spid="11"/>
                                        </p:tgtEl>
                                        <p:attrNameLst>
                                          <p:attrName>style.visibility</p:attrName>
                                        </p:attrNameLst>
                                      </p:cBhvr>
                                      <p:to>
                                        <p:strVal val="visible"/>
                                      </p:to>
                                    </p:set>
                                    <p:animEffect transition="in" filter="wipe(left)">
                                      <p:cBhvr>
                                        <p:cTn id="108" dur="1250"/>
                                        <p:tgtEl>
                                          <p:spTgt spid="11"/>
                                        </p:tgtEl>
                                      </p:cBhvr>
                                    </p:animEffect>
                                  </p:childTnLst>
                                </p:cTn>
                              </p:par>
                              <p:par>
                                <p:cTn id="109" presetID="10" presetClass="exit" presetSubtype="0" fill="hold" nodeType="withEffect">
                                  <p:stCondLst>
                                    <p:cond delay="1000"/>
                                  </p:stCondLst>
                                  <p:childTnLst>
                                    <p:animEffect transition="out" filter="fade">
                                      <p:cBhvr>
                                        <p:cTn id="110" dur="500"/>
                                        <p:tgtEl>
                                          <p:spTgt spid="930"/>
                                        </p:tgtEl>
                                      </p:cBhvr>
                                    </p:animEffect>
                                    <p:set>
                                      <p:cBhvr>
                                        <p:cTn id="111" dur="1" fill="hold">
                                          <p:stCondLst>
                                            <p:cond delay="499"/>
                                          </p:stCondLst>
                                        </p:cTn>
                                        <p:tgtEl>
                                          <p:spTgt spid="930"/>
                                        </p:tgtEl>
                                        <p:attrNameLst>
                                          <p:attrName>style.visibility</p:attrName>
                                        </p:attrNameLst>
                                      </p:cBhvr>
                                      <p:to>
                                        <p:strVal val="hidden"/>
                                      </p:to>
                                    </p:set>
                                  </p:childTnLst>
                                </p:cTn>
                              </p:par>
                              <p:par>
                                <p:cTn id="112" presetID="10" presetClass="exit" presetSubtype="0" fill="hold" nodeType="withEffect">
                                  <p:stCondLst>
                                    <p:cond delay="1000"/>
                                  </p:stCondLst>
                                  <p:childTnLst>
                                    <p:animEffect transition="out" filter="fade">
                                      <p:cBhvr>
                                        <p:cTn id="113" dur="500"/>
                                        <p:tgtEl>
                                          <p:spTgt spid="3"/>
                                        </p:tgtEl>
                                      </p:cBhvr>
                                    </p:animEffect>
                                    <p:set>
                                      <p:cBhvr>
                                        <p:cTn id="114" dur="1" fill="hold">
                                          <p:stCondLst>
                                            <p:cond delay="499"/>
                                          </p:stCondLst>
                                        </p:cTn>
                                        <p:tgtEl>
                                          <p:spTgt spid="3"/>
                                        </p:tgtEl>
                                        <p:attrNameLst>
                                          <p:attrName>style.visibility</p:attrName>
                                        </p:attrNameLst>
                                      </p:cBhvr>
                                      <p:to>
                                        <p:strVal val="hidden"/>
                                      </p:to>
                                    </p:set>
                                  </p:childTnLst>
                                </p:cTn>
                              </p:par>
                              <p:par>
                                <p:cTn id="115" presetID="10" presetClass="exit" presetSubtype="0" fill="hold" nodeType="withEffect">
                                  <p:stCondLst>
                                    <p:cond delay="1000"/>
                                  </p:stCondLst>
                                  <p:childTnLst>
                                    <p:animEffect transition="out" filter="fade">
                                      <p:cBhvr>
                                        <p:cTn id="116" dur="500"/>
                                        <p:tgtEl>
                                          <p:spTgt spid="26"/>
                                        </p:tgtEl>
                                      </p:cBhvr>
                                    </p:animEffect>
                                    <p:set>
                                      <p:cBhvr>
                                        <p:cTn id="117" dur="1" fill="hold">
                                          <p:stCondLst>
                                            <p:cond delay="499"/>
                                          </p:stCondLst>
                                        </p:cTn>
                                        <p:tgtEl>
                                          <p:spTgt spid="26"/>
                                        </p:tgtEl>
                                        <p:attrNameLst>
                                          <p:attrName>style.visibility</p:attrName>
                                        </p:attrNameLst>
                                      </p:cBhvr>
                                      <p:to>
                                        <p:strVal val="hidden"/>
                                      </p:to>
                                    </p:set>
                                  </p:childTnLst>
                                </p:cTn>
                              </p:par>
                              <p:par>
                                <p:cTn id="118" presetID="35" presetClass="path" presetSubtype="0" accel="50000" decel="50000" fill="hold" nodeType="withEffect">
                                  <p:stCondLst>
                                    <p:cond delay="1500"/>
                                  </p:stCondLst>
                                  <p:childTnLst>
                                    <p:animMotion origin="layout" path="M -1.25E-6 -2.96296E-6 L -0.14583 -2.96296E-6 " pathEditMode="relative" rAng="0" ptsTypes="AA">
                                      <p:cBhvr>
                                        <p:cTn id="119" dur="1250" fill="hold"/>
                                        <p:tgtEl>
                                          <p:spTgt spid="943"/>
                                        </p:tgtEl>
                                        <p:attrNameLst>
                                          <p:attrName>ppt_x</p:attrName>
                                          <p:attrName>ppt_y</p:attrName>
                                        </p:attrNameLst>
                                      </p:cBhvr>
                                      <p:rCtr x="-7292" y="0"/>
                                    </p:animMotion>
                                  </p:childTnLst>
                                </p:cTn>
                              </p:par>
                              <p:par>
                                <p:cTn id="120" presetID="35" presetClass="path" presetSubtype="0" accel="50000" decel="50000" fill="hold" nodeType="withEffect">
                                  <p:stCondLst>
                                    <p:cond delay="1500"/>
                                  </p:stCondLst>
                                  <p:childTnLst>
                                    <p:animMotion origin="layout" path="M 2.5E-6 -2.96296E-6 L 0.12396 -2.96296E-6 " pathEditMode="relative" rAng="0" ptsTypes="AA">
                                      <p:cBhvr>
                                        <p:cTn id="121" dur="1250" fill="hold"/>
                                        <p:tgtEl>
                                          <p:spTgt spid="929"/>
                                        </p:tgtEl>
                                        <p:attrNameLst>
                                          <p:attrName>ppt_x</p:attrName>
                                          <p:attrName>ppt_y</p:attrName>
                                        </p:attrNameLst>
                                      </p:cBhvr>
                                      <p:rCtr x="6198" y="0"/>
                                    </p:animMotion>
                                  </p:childTnLst>
                                </p:cTn>
                              </p:par>
                              <p:par>
                                <p:cTn id="122" presetID="10" presetClass="exit" presetSubtype="0" fill="hold" nodeType="withEffect">
                                  <p:stCondLst>
                                    <p:cond delay="2000"/>
                                  </p:stCondLst>
                                  <p:childTnLst>
                                    <p:animEffect transition="out" filter="fade">
                                      <p:cBhvr>
                                        <p:cTn id="123" dur="500"/>
                                        <p:tgtEl>
                                          <p:spTgt spid="929"/>
                                        </p:tgtEl>
                                      </p:cBhvr>
                                    </p:animEffect>
                                    <p:set>
                                      <p:cBhvr>
                                        <p:cTn id="124" dur="1" fill="hold">
                                          <p:stCondLst>
                                            <p:cond delay="499"/>
                                          </p:stCondLst>
                                        </p:cTn>
                                        <p:tgtEl>
                                          <p:spTgt spid="929"/>
                                        </p:tgtEl>
                                        <p:attrNameLst>
                                          <p:attrName>style.visibility</p:attrName>
                                        </p:attrNameLst>
                                      </p:cBhvr>
                                      <p:to>
                                        <p:strVal val="hidden"/>
                                      </p:to>
                                    </p:set>
                                  </p:childTnLst>
                                </p:cTn>
                              </p:par>
                              <p:par>
                                <p:cTn id="125" presetID="10" presetClass="exit" presetSubtype="0" fill="hold" nodeType="withEffect">
                                  <p:stCondLst>
                                    <p:cond delay="2000"/>
                                  </p:stCondLst>
                                  <p:childTnLst>
                                    <p:animEffect transition="out" filter="fade">
                                      <p:cBhvr>
                                        <p:cTn id="126" dur="500"/>
                                        <p:tgtEl>
                                          <p:spTgt spid="943"/>
                                        </p:tgtEl>
                                      </p:cBhvr>
                                    </p:animEffect>
                                    <p:set>
                                      <p:cBhvr>
                                        <p:cTn id="127" dur="1" fill="hold">
                                          <p:stCondLst>
                                            <p:cond delay="499"/>
                                          </p:stCondLst>
                                        </p:cTn>
                                        <p:tgtEl>
                                          <p:spTgt spid="943"/>
                                        </p:tgtEl>
                                        <p:attrNameLst>
                                          <p:attrName>style.visibility</p:attrName>
                                        </p:attrNameLst>
                                      </p:cBhvr>
                                      <p:to>
                                        <p:strVal val="hidden"/>
                                      </p:to>
                                    </p:set>
                                  </p:childTnLst>
                                </p:cTn>
                              </p:par>
                              <p:par>
                                <p:cTn id="128" presetID="10" presetClass="exit" presetSubtype="0" fill="hold" nodeType="withEffect">
                                  <p:stCondLst>
                                    <p:cond delay="2000"/>
                                  </p:stCondLst>
                                  <p:childTnLst>
                                    <p:animEffect transition="out" filter="fade">
                                      <p:cBhvr>
                                        <p:cTn id="129" dur="500"/>
                                        <p:tgtEl>
                                          <p:spTgt spid="12"/>
                                        </p:tgtEl>
                                      </p:cBhvr>
                                    </p:animEffect>
                                    <p:set>
                                      <p:cBhvr>
                                        <p:cTn id="130" dur="1" fill="hold">
                                          <p:stCondLst>
                                            <p:cond delay="499"/>
                                          </p:stCondLst>
                                        </p:cTn>
                                        <p:tgtEl>
                                          <p:spTgt spid="12"/>
                                        </p:tgtEl>
                                        <p:attrNameLst>
                                          <p:attrName>style.visibility</p:attrName>
                                        </p:attrNameLst>
                                      </p:cBhvr>
                                      <p:to>
                                        <p:strVal val="hidden"/>
                                      </p:to>
                                    </p:set>
                                  </p:childTnLst>
                                </p:cTn>
                              </p:par>
                              <p:par>
                                <p:cTn id="131" presetID="10" presetClass="exit" presetSubtype="0" fill="hold" grpId="0" nodeType="withEffect">
                                  <p:stCondLst>
                                    <p:cond delay="1750"/>
                                  </p:stCondLst>
                                  <p:childTnLst>
                                    <p:animEffect transition="out" filter="fade">
                                      <p:cBhvr>
                                        <p:cTn id="132" dur="500"/>
                                        <p:tgtEl>
                                          <p:spTgt spid="464"/>
                                        </p:tgtEl>
                                      </p:cBhvr>
                                    </p:animEffect>
                                    <p:set>
                                      <p:cBhvr>
                                        <p:cTn id="133" dur="1" fill="hold">
                                          <p:stCondLst>
                                            <p:cond delay="499"/>
                                          </p:stCondLst>
                                        </p:cTn>
                                        <p:tgtEl>
                                          <p:spTgt spid="464"/>
                                        </p:tgtEl>
                                        <p:attrNameLst>
                                          <p:attrName>style.visibility</p:attrName>
                                        </p:attrNameLst>
                                      </p:cBhvr>
                                      <p:to>
                                        <p:strVal val="hidden"/>
                                      </p:to>
                                    </p:set>
                                  </p:childTnLst>
                                </p:cTn>
                              </p:par>
                              <p:par>
                                <p:cTn id="134" presetID="10" presetClass="exit" presetSubtype="0" fill="hold" grpId="0" nodeType="withEffect">
                                  <p:stCondLst>
                                    <p:cond delay="1750"/>
                                  </p:stCondLst>
                                  <p:childTnLst>
                                    <p:animEffect transition="out" filter="fade">
                                      <p:cBhvr>
                                        <p:cTn id="135" dur="500"/>
                                        <p:tgtEl>
                                          <p:spTgt spid="458"/>
                                        </p:tgtEl>
                                      </p:cBhvr>
                                    </p:animEffect>
                                    <p:set>
                                      <p:cBhvr>
                                        <p:cTn id="136" dur="1" fill="hold">
                                          <p:stCondLst>
                                            <p:cond delay="499"/>
                                          </p:stCondLst>
                                        </p:cTn>
                                        <p:tgtEl>
                                          <p:spTgt spid="458"/>
                                        </p:tgtEl>
                                        <p:attrNameLst>
                                          <p:attrName>style.visibility</p:attrName>
                                        </p:attrNameLst>
                                      </p:cBhvr>
                                      <p:to>
                                        <p:strVal val="hidden"/>
                                      </p:to>
                                    </p:set>
                                  </p:childTnLst>
                                </p:cTn>
                              </p:par>
                              <p:par>
                                <p:cTn id="137" presetID="10" presetClass="exit" presetSubtype="0" fill="hold" grpId="0" nodeType="withEffect">
                                  <p:stCondLst>
                                    <p:cond delay="1750"/>
                                  </p:stCondLst>
                                  <p:childTnLst>
                                    <p:animEffect transition="out" filter="fade">
                                      <p:cBhvr>
                                        <p:cTn id="138" dur="500"/>
                                        <p:tgtEl>
                                          <p:spTgt spid="452"/>
                                        </p:tgtEl>
                                      </p:cBhvr>
                                    </p:animEffect>
                                    <p:set>
                                      <p:cBhvr>
                                        <p:cTn id="139" dur="1" fill="hold">
                                          <p:stCondLst>
                                            <p:cond delay="499"/>
                                          </p:stCondLst>
                                        </p:cTn>
                                        <p:tgtEl>
                                          <p:spTgt spid="452"/>
                                        </p:tgtEl>
                                        <p:attrNameLst>
                                          <p:attrName>style.visibility</p:attrName>
                                        </p:attrNameLst>
                                      </p:cBhvr>
                                      <p:to>
                                        <p:strVal val="hidden"/>
                                      </p:to>
                                    </p:set>
                                  </p:childTnLst>
                                </p:cTn>
                              </p:par>
                              <p:par>
                                <p:cTn id="140" presetID="10" presetClass="entr" presetSubtype="0" fill="hold" nodeType="withEffect">
                                  <p:stCondLst>
                                    <p:cond delay="2500"/>
                                  </p:stCondLst>
                                  <p:childTnLst>
                                    <p:set>
                                      <p:cBhvr>
                                        <p:cTn id="141" dur="1" fill="hold">
                                          <p:stCondLst>
                                            <p:cond delay="0"/>
                                          </p:stCondLst>
                                        </p:cTn>
                                        <p:tgtEl>
                                          <p:spTgt spid="4"/>
                                        </p:tgtEl>
                                        <p:attrNameLst>
                                          <p:attrName>style.visibility</p:attrName>
                                        </p:attrNameLst>
                                      </p:cBhvr>
                                      <p:to>
                                        <p:strVal val="visible"/>
                                      </p:to>
                                    </p:set>
                                    <p:animEffect transition="in" filter="fade">
                                      <p:cBhvr>
                                        <p:cTn id="142" dur="500"/>
                                        <p:tgtEl>
                                          <p:spTgt spid="4"/>
                                        </p:tgtEl>
                                      </p:cBhvr>
                                    </p:animEffect>
                                  </p:childTnLst>
                                </p:cTn>
                              </p:par>
                              <p:par>
                                <p:cTn id="143" presetID="10" presetClass="entr" presetSubtype="0" fill="hold" grpId="0" nodeType="withEffect">
                                  <p:stCondLst>
                                    <p:cond delay="2500"/>
                                  </p:stCondLst>
                                  <p:childTnLst>
                                    <p:set>
                                      <p:cBhvr>
                                        <p:cTn id="144" dur="1" fill="hold">
                                          <p:stCondLst>
                                            <p:cond delay="0"/>
                                          </p:stCondLst>
                                        </p:cTn>
                                        <p:tgtEl>
                                          <p:spTgt spid="435"/>
                                        </p:tgtEl>
                                        <p:attrNameLst>
                                          <p:attrName>style.visibility</p:attrName>
                                        </p:attrNameLst>
                                      </p:cBhvr>
                                      <p:to>
                                        <p:strVal val="visible"/>
                                      </p:to>
                                    </p:set>
                                    <p:animEffect transition="in" filter="fade">
                                      <p:cBhvr>
                                        <p:cTn id="145" dur="500"/>
                                        <p:tgtEl>
                                          <p:spTgt spid="435"/>
                                        </p:tgtEl>
                                      </p:cBhvr>
                                    </p:animEffect>
                                  </p:childTnLst>
                                </p:cTn>
                              </p:par>
                              <p:par>
                                <p:cTn id="146" presetID="22" presetClass="entr" presetSubtype="8" fill="hold" nodeType="withEffect">
                                  <p:stCondLst>
                                    <p:cond delay="2500"/>
                                  </p:stCondLst>
                                  <p:childTnLst>
                                    <p:set>
                                      <p:cBhvr>
                                        <p:cTn id="147" dur="1" fill="hold">
                                          <p:stCondLst>
                                            <p:cond delay="0"/>
                                          </p:stCondLst>
                                        </p:cTn>
                                        <p:tgtEl>
                                          <p:spTgt spid="942"/>
                                        </p:tgtEl>
                                        <p:attrNameLst>
                                          <p:attrName>style.visibility</p:attrName>
                                        </p:attrNameLst>
                                      </p:cBhvr>
                                      <p:to>
                                        <p:strVal val="visible"/>
                                      </p:to>
                                    </p:set>
                                    <p:animEffect transition="in" filter="wipe(left)">
                                      <p:cBhvr>
                                        <p:cTn id="148" dur="1000"/>
                                        <p:tgtEl>
                                          <p:spTgt spid="942"/>
                                        </p:tgtEl>
                                      </p:cBhvr>
                                    </p:animEffect>
                                  </p:childTnLst>
                                </p:cTn>
                              </p:par>
                              <p:par>
                                <p:cTn id="149" presetID="10" presetClass="entr" presetSubtype="0" fill="hold" nodeType="withEffect">
                                  <p:stCondLst>
                                    <p:cond delay="3000"/>
                                  </p:stCondLst>
                                  <p:childTnLst>
                                    <p:set>
                                      <p:cBhvr>
                                        <p:cTn id="150" dur="1" fill="hold">
                                          <p:stCondLst>
                                            <p:cond delay="0"/>
                                          </p:stCondLst>
                                        </p:cTn>
                                        <p:tgtEl>
                                          <p:spTgt spid="436"/>
                                        </p:tgtEl>
                                        <p:attrNameLst>
                                          <p:attrName>style.visibility</p:attrName>
                                        </p:attrNameLst>
                                      </p:cBhvr>
                                      <p:to>
                                        <p:strVal val="visible"/>
                                      </p:to>
                                    </p:set>
                                    <p:animEffect transition="in" filter="fade">
                                      <p:cBhvr>
                                        <p:cTn id="151" dur="500"/>
                                        <p:tgtEl>
                                          <p:spTgt spid="436"/>
                                        </p:tgtEl>
                                      </p:cBhvr>
                                    </p:animEffect>
                                  </p:childTnLst>
                                </p:cTn>
                              </p:par>
                            </p:childTnLst>
                          </p:cTn>
                        </p:par>
                      </p:childTnLst>
                    </p:cTn>
                  </p:par>
                  <p:par>
                    <p:cTn id="152" fill="hold">
                      <p:stCondLst>
                        <p:cond delay="indefinite"/>
                      </p:stCondLst>
                      <p:childTnLst>
                        <p:par>
                          <p:cTn id="153" fill="hold">
                            <p:stCondLst>
                              <p:cond delay="0"/>
                            </p:stCondLst>
                            <p:childTnLst>
                              <p:par>
                                <p:cTn id="154" presetID="1" presetClass="entr" presetSubtype="0" fill="hold" nodeType="clickEffect">
                                  <p:stCondLst>
                                    <p:cond delay="0"/>
                                  </p:stCondLst>
                                  <p:childTnLst>
                                    <p:set>
                                      <p:cBhvr>
                                        <p:cTn id="155" dur="1" fill="hold">
                                          <p:stCondLst>
                                            <p:cond delay="0"/>
                                          </p:stCondLst>
                                        </p:cTn>
                                        <p:tgtEl>
                                          <p:spTgt spid="514"/>
                                        </p:tgtEl>
                                        <p:attrNameLst>
                                          <p:attrName>style.visibility</p:attrName>
                                        </p:attrNameLst>
                                      </p:cBhvr>
                                      <p:to>
                                        <p:strVal val="visible"/>
                                      </p:to>
                                    </p:set>
                                  </p:childTnLst>
                                </p:cTn>
                              </p:par>
                              <p:par>
                                <p:cTn id="156" presetID="10" presetClass="exit" presetSubtype="0" fill="hold" nodeType="withEffect">
                                  <p:stCondLst>
                                    <p:cond delay="0"/>
                                  </p:stCondLst>
                                  <p:childTnLst>
                                    <p:animEffect transition="out" filter="fade">
                                      <p:cBhvr>
                                        <p:cTn id="157" dur="250"/>
                                        <p:tgtEl>
                                          <p:spTgt spid="942"/>
                                        </p:tgtEl>
                                      </p:cBhvr>
                                    </p:animEffect>
                                    <p:set>
                                      <p:cBhvr>
                                        <p:cTn id="158" dur="1" fill="hold">
                                          <p:stCondLst>
                                            <p:cond delay="249"/>
                                          </p:stCondLst>
                                        </p:cTn>
                                        <p:tgtEl>
                                          <p:spTgt spid="942"/>
                                        </p:tgtEl>
                                        <p:attrNameLst>
                                          <p:attrName>style.visibility</p:attrName>
                                        </p:attrNameLst>
                                      </p:cBhvr>
                                      <p:to>
                                        <p:strVal val="hidden"/>
                                      </p:to>
                                    </p:set>
                                  </p:childTnLst>
                                </p:cTn>
                              </p:par>
                              <p:par>
                                <p:cTn id="159" presetID="10" presetClass="exit" presetSubtype="0" fill="hold" nodeType="withEffect">
                                  <p:stCondLst>
                                    <p:cond delay="0"/>
                                  </p:stCondLst>
                                  <p:childTnLst>
                                    <p:animEffect transition="out" filter="fade">
                                      <p:cBhvr>
                                        <p:cTn id="160" dur="250"/>
                                        <p:tgtEl>
                                          <p:spTgt spid="436"/>
                                        </p:tgtEl>
                                      </p:cBhvr>
                                    </p:animEffect>
                                    <p:set>
                                      <p:cBhvr>
                                        <p:cTn id="161" dur="1" fill="hold">
                                          <p:stCondLst>
                                            <p:cond delay="249"/>
                                          </p:stCondLst>
                                        </p:cTn>
                                        <p:tgtEl>
                                          <p:spTgt spid="436"/>
                                        </p:tgtEl>
                                        <p:attrNameLst>
                                          <p:attrName>style.visibility</p:attrName>
                                        </p:attrNameLst>
                                      </p:cBhvr>
                                      <p:to>
                                        <p:strVal val="hidden"/>
                                      </p:to>
                                    </p:set>
                                  </p:childTnLst>
                                </p:cTn>
                              </p:par>
                              <p:par>
                                <p:cTn id="162" presetID="6" presetClass="emph" presetSubtype="0" fill="hold" nodeType="withEffect">
                                  <p:stCondLst>
                                    <p:cond delay="0"/>
                                  </p:stCondLst>
                                  <p:childTnLst>
                                    <p:animScale>
                                      <p:cBhvr>
                                        <p:cTn id="163" dur="1250" fill="hold"/>
                                        <p:tgtEl>
                                          <p:spTgt spid="514"/>
                                        </p:tgtEl>
                                      </p:cBhvr>
                                      <p:by x="225000" y="225000"/>
                                    </p:animScale>
                                  </p:childTnLst>
                                </p:cTn>
                              </p:par>
                              <p:par>
                                <p:cTn id="164" presetID="0" presetClass="path" presetSubtype="0" fill="hold" nodeType="withEffect">
                                  <p:stCondLst>
                                    <p:cond delay="0"/>
                                  </p:stCondLst>
                                  <p:childTnLst>
                                    <p:animMotion origin="layout" path="M 0.00092 0.00092 L -0.36578 0.21157 " pathEditMode="relative" rAng="0" ptsTypes="AA">
                                      <p:cBhvr>
                                        <p:cTn id="165" dur="1250" fill="hold"/>
                                        <p:tgtEl>
                                          <p:spTgt spid="514"/>
                                        </p:tgtEl>
                                        <p:attrNameLst>
                                          <p:attrName>ppt_x</p:attrName>
                                          <p:attrName>ppt_y</p:attrName>
                                        </p:attrNameLst>
                                      </p:cBhvr>
                                      <p:rCtr x="-18335" y="10532"/>
                                    </p:animMotion>
                                  </p:childTnLst>
                                </p:cTn>
                              </p:par>
                            </p:childTnLst>
                          </p:cTn>
                        </p:par>
                        <p:par>
                          <p:cTn id="166" fill="hold">
                            <p:stCondLst>
                              <p:cond delay="1250"/>
                            </p:stCondLst>
                            <p:childTnLst>
                              <p:par>
                                <p:cTn id="167" presetID="53" presetClass="exit" presetSubtype="0" fill="hold" nodeType="afterEffect">
                                  <p:stCondLst>
                                    <p:cond delay="0"/>
                                  </p:stCondLst>
                                  <p:childTnLst>
                                    <p:anim calcmode="lin" valueType="num">
                                      <p:cBhvr>
                                        <p:cTn id="168" dur="500"/>
                                        <p:tgtEl>
                                          <p:spTgt spid="514"/>
                                        </p:tgtEl>
                                        <p:attrNameLst>
                                          <p:attrName>ppt_w</p:attrName>
                                        </p:attrNameLst>
                                      </p:cBhvr>
                                      <p:tavLst>
                                        <p:tav tm="0">
                                          <p:val>
                                            <p:strVal val="ppt_w"/>
                                          </p:val>
                                        </p:tav>
                                        <p:tav tm="100000">
                                          <p:val>
                                            <p:fltVal val="0"/>
                                          </p:val>
                                        </p:tav>
                                      </p:tavLst>
                                    </p:anim>
                                    <p:anim calcmode="lin" valueType="num">
                                      <p:cBhvr>
                                        <p:cTn id="169" dur="500"/>
                                        <p:tgtEl>
                                          <p:spTgt spid="514"/>
                                        </p:tgtEl>
                                        <p:attrNameLst>
                                          <p:attrName>ppt_h</p:attrName>
                                        </p:attrNameLst>
                                      </p:cBhvr>
                                      <p:tavLst>
                                        <p:tav tm="0">
                                          <p:val>
                                            <p:strVal val="ppt_h"/>
                                          </p:val>
                                        </p:tav>
                                        <p:tav tm="100000">
                                          <p:val>
                                            <p:fltVal val="0"/>
                                          </p:val>
                                        </p:tav>
                                      </p:tavLst>
                                    </p:anim>
                                    <p:animEffect transition="out" filter="fade">
                                      <p:cBhvr>
                                        <p:cTn id="170" dur="500"/>
                                        <p:tgtEl>
                                          <p:spTgt spid="514"/>
                                        </p:tgtEl>
                                      </p:cBhvr>
                                    </p:animEffect>
                                    <p:set>
                                      <p:cBhvr>
                                        <p:cTn id="171" dur="1" fill="hold">
                                          <p:stCondLst>
                                            <p:cond delay="499"/>
                                          </p:stCondLst>
                                        </p:cTn>
                                        <p:tgtEl>
                                          <p:spTgt spid="514"/>
                                        </p:tgtEl>
                                        <p:attrNameLst>
                                          <p:attrName>style.visibility</p:attrName>
                                        </p:attrNameLst>
                                      </p:cBhvr>
                                      <p:to>
                                        <p:strVal val="hidden"/>
                                      </p:to>
                                    </p:set>
                                  </p:childTnLst>
                                </p:cTn>
                              </p:par>
                              <p:par>
                                <p:cTn id="172" presetID="10" presetClass="entr" presetSubtype="0" fill="hold" grpId="0" nodeType="withEffect">
                                  <p:stCondLst>
                                    <p:cond delay="0"/>
                                  </p:stCondLst>
                                  <p:childTnLst>
                                    <p:set>
                                      <p:cBhvr>
                                        <p:cTn id="173" dur="1" fill="hold">
                                          <p:stCondLst>
                                            <p:cond delay="0"/>
                                          </p:stCondLst>
                                        </p:cTn>
                                        <p:tgtEl>
                                          <p:spTgt spid="371"/>
                                        </p:tgtEl>
                                        <p:attrNameLst>
                                          <p:attrName>style.visibility</p:attrName>
                                        </p:attrNameLst>
                                      </p:cBhvr>
                                      <p:to>
                                        <p:strVal val="visible"/>
                                      </p:to>
                                    </p:set>
                                    <p:animEffect transition="in" filter="fade">
                                      <p:cBhvr>
                                        <p:cTn id="174" dur="500"/>
                                        <p:tgtEl>
                                          <p:spTgt spid="371"/>
                                        </p:tgtEl>
                                      </p:cBhvr>
                                    </p:animEffect>
                                  </p:childTnLst>
                                </p:cTn>
                              </p:par>
                              <p:par>
                                <p:cTn id="175" presetID="10" presetClass="entr" presetSubtype="0" fill="hold" nodeType="withEffect">
                                  <p:stCondLst>
                                    <p:cond delay="0"/>
                                  </p:stCondLst>
                                  <p:childTnLst>
                                    <p:set>
                                      <p:cBhvr>
                                        <p:cTn id="176" dur="1" fill="hold">
                                          <p:stCondLst>
                                            <p:cond delay="0"/>
                                          </p:stCondLst>
                                        </p:cTn>
                                        <p:tgtEl>
                                          <p:spTgt spid="372"/>
                                        </p:tgtEl>
                                        <p:attrNameLst>
                                          <p:attrName>style.visibility</p:attrName>
                                        </p:attrNameLst>
                                      </p:cBhvr>
                                      <p:to>
                                        <p:strVal val="visible"/>
                                      </p:to>
                                    </p:set>
                                    <p:animEffect transition="in" filter="fade">
                                      <p:cBhvr>
                                        <p:cTn id="177" dur="500"/>
                                        <p:tgtEl>
                                          <p:spTgt spid="372"/>
                                        </p:tgtEl>
                                      </p:cBhvr>
                                    </p:animEffect>
                                  </p:childTnLst>
                                </p:cTn>
                              </p:par>
                            </p:childTnLst>
                          </p:cTn>
                        </p:par>
                        <p:par>
                          <p:cTn id="178" fill="hold">
                            <p:stCondLst>
                              <p:cond delay="1750"/>
                            </p:stCondLst>
                            <p:childTnLst>
                              <p:par>
                                <p:cTn id="179" presetID="42" presetClass="entr" presetSubtype="0" fill="hold" grpId="0" nodeType="afterEffect">
                                  <p:stCondLst>
                                    <p:cond delay="0"/>
                                  </p:stCondLst>
                                  <p:childTnLst>
                                    <p:set>
                                      <p:cBhvr>
                                        <p:cTn id="180" dur="1" fill="hold">
                                          <p:stCondLst>
                                            <p:cond delay="0"/>
                                          </p:stCondLst>
                                        </p:cTn>
                                        <p:tgtEl>
                                          <p:spTgt spid="529"/>
                                        </p:tgtEl>
                                        <p:attrNameLst>
                                          <p:attrName>style.visibility</p:attrName>
                                        </p:attrNameLst>
                                      </p:cBhvr>
                                      <p:to>
                                        <p:strVal val="visible"/>
                                      </p:to>
                                    </p:set>
                                    <p:animEffect transition="in" filter="fade">
                                      <p:cBhvr>
                                        <p:cTn id="181" dur="1000"/>
                                        <p:tgtEl>
                                          <p:spTgt spid="529"/>
                                        </p:tgtEl>
                                      </p:cBhvr>
                                    </p:animEffect>
                                    <p:anim calcmode="lin" valueType="num">
                                      <p:cBhvr>
                                        <p:cTn id="182" dur="1000" fill="hold"/>
                                        <p:tgtEl>
                                          <p:spTgt spid="529"/>
                                        </p:tgtEl>
                                        <p:attrNameLst>
                                          <p:attrName>ppt_x</p:attrName>
                                        </p:attrNameLst>
                                      </p:cBhvr>
                                      <p:tavLst>
                                        <p:tav tm="0">
                                          <p:val>
                                            <p:strVal val="#ppt_x"/>
                                          </p:val>
                                        </p:tav>
                                        <p:tav tm="100000">
                                          <p:val>
                                            <p:strVal val="#ppt_x"/>
                                          </p:val>
                                        </p:tav>
                                      </p:tavLst>
                                    </p:anim>
                                    <p:anim calcmode="lin" valueType="num">
                                      <p:cBhvr>
                                        <p:cTn id="183" dur="1000" fill="hold"/>
                                        <p:tgtEl>
                                          <p:spTgt spid="529"/>
                                        </p:tgtEl>
                                        <p:attrNameLst>
                                          <p:attrName>ppt_y</p:attrName>
                                        </p:attrNameLst>
                                      </p:cBhvr>
                                      <p:tavLst>
                                        <p:tav tm="0">
                                          <p:val>
                                            <p:strVal val="#ppt_y+.1"/>
                                          </p:val>
                                        </p:tav>
                                        <p:tav tm="100000">
                                          <p:val>
                                            <p:strVal val="#ppt_y"/>
                                          </p:val>
                                        </p:tav>
                                      </p:tavLst>
                                    </p:anim>
                                  </p:childTnLst>
                                </p:cTn>
                              </p:par>
                            </p:childTnLst>
                          </p:cTn>
                        </p:par>
                        <p:par>
                          <p:cTn id="184" fill="hold">
                            <p:stCondLst>
                              <p:cond delay="2750"/>
                            </p:stCondLst>
                            <p:childTnLst>
                              <p:par>
                                <p:cTn id="185" presetID="10" presetClass="entr" presetSubtype="0" fill="hold" nodeType="afterEffect">
                                  <p:stCondLst>
                                    <p:cond delay="0"/>
                                  </p:stCondLst>
                                  <p:childTnLst>
                                    <p:set>
                                      <p:cBhvr>
                                        <p:cTn id="186" dur="1" fill="hold">
                                          <p:stCondLst>
                                            <p:cond delay="0"/>
                                          </p:stCondLst>
                                        </p:cTn>
                                        <p:tgtEl>
                                          <p:spTgt spid="530"/>
                                        </p:tgtEl>
                                        <p:attrNameLst>
                                          <p:attrName>style.visibility</p:attrName>
                                        </p:attrNameLst>
                                      </p:cBhvr>
                                      <p:to>
                                        <p:strVal val="visible"/>
                                      </p:to>
                                    </p:set>
                                    <p:animEffect transition="in" filter="fade">
                                      <p:cBhvr>
                                        <p:cTn id="187" dur="500"/>
                                        <p:tgtEl>
                                          <p:spTgt spid="530"/>
                                        </p:tgtEl>
                                      </p:cBhvr>
                                    </p:animEffect>
                                  </p:childTnLst>
                                </p:cTn>
                              </p:par>
                              <p:par>
                                <p:cTn id="188" presetID="42" presetClass="entr" presetSubtype="0" fill="hold" grpId="0" nodeType="withEffect">
                                  <p:stCondLst>
                                    <p:cond delay="0"/>
                                  </p:stCondLst>
                                  <p:childTnLst>
                                    <p:set>
                                      <p:cBhvr>
                                        <p:cTn id="189" dur="1" fill="hold">
                                          <p:stCondLst>
                                            <p:cond delay="0"/>
                                          </p:stCondLst>
                                        </p:cTn>
                                        <p:tgtEl>
                                          <p:spTgt spid="531"/>
                                        </p:tgtEl>
                                        <p:attrNameLst>
                                          <p:attrName>style.visibility</p:attrName>
                                        </p:attrNameLst>
                                      </p:cBhvr>
                                      <p:to>
                                        <p:strVal val="visible"/>
                                      </p:to>
                                    </p:set>
                                    <p:animEffect transition="in" filter="fade">
                                      <p:cBhvr>
                                        <p:cTn id="190" dur="1000"/>
                                        <p:tgtEl>
                                          <p:spTgt spid="531"/>
                                        </p:tgtEl>
                                      </p:cBhvr>
                                    </p:animEffect>
                                    <p:anim calcmode="lin" valueType="num">
                                      <p:cBhvr>
                                        <p:cTn id="191" dur="1000" fill="hold"/>
                                        <p:tgtEl>
                                          <p:spTgt spid="531"/>
                                        </p:tgtEl>
                                        <p:attrNameLst>
                                          <p:attrName>ppt_x</p:attrName>
                                        </p:attrNameLst>
                                      </p:cBhvr>
                                      <p:tavLst>
                                        <p:tav tm="0">
                                          <p:val>
                                            <p:strVal val="#ppt_x"/>
                                          </p:val>
                                        </p:tav>
                                        <p:tav tm="100000">
                                          <p:val>
                                            <p:strVal val="#ppt_x"/>
                                          </p:val>
                                        </p:tav>
                                      </p:tavLst>
                                    </p:anim>
                                    <p:anim calcmode="lin" valueType="num">
                                      <p:cBhvr>
                                        <p:cTn id="192" dur="1000" fill="hold"/>
                                        <p:tgtEl>
                                          <p:spTgt spid="531"/>
                                        </p:tgtEl>
                                        <p:attrNameLst>
                                          <p:attrName>ppt_y</p:attrName>
                                        </p:attrNameLst>
                                      </p:cBhvr>
                                      <p:tavLst>
                                        <p:tav tm="0">
                                          <p:val>
                                            <p:strVal val="#ppt_y+.1"/>
                                          </p:val>
                                        </p:tav>
                                        <p:tav tm="100000">
                                          <p:val>
                                            <p:strVal val="#ppt_y"/>
                                          </p:val>
                                        </p:tav>
                                      </p:tavLst>
                                    </p:anim>
                                  </p:childTnLst>
                                </p:cTn>
                              </p:par>
                            </p:childTnLst>
                          </p:cTn>
                        </p:par>
                        <p:par>
                          <p:cTn id="193" fill="hold">
                            <p:stCondLst>
                              <p:cond delay="3750"/>
                            </p:stCondLst>
                            <p:childTnLst>
                              <p:par>
                                <p:cTn id="194" presetID="10" presetClass="entr" presetSubtype="0" fill="hold" nodeType="afterEffect">
                                  <p:stCondLst>
                                    <p:cond delay="0"/>
                                  </p:stCondLst>
                                  <p:childTnLst>
                                    <p:set>
                                      <p:cBhvr>
                                        <p:cTn id="195" dur="1" fill="hold">
                                          <p:stCondLst>
                                            <p:cond delay="0"/>
                                          </p:stCondLst>
                                        </p:cTn>
                                        <p:tgtEl>
                                          <p:spTgt spid="532"/>
                                        </p:tgtEl>
                                        <p:attrNameLst>
                                          <p:attrName>style.visibility</p:attrName>
                                        </p:attrNameLst>
                                      </p:cBhvr>
                                      <p:to>
                                        <p:strVal val="visible"/>
                                      </p:to>
                                    </p:set>
                                    <p:animEffect transition="in" filter="fade">
                                      <p:cBhvr>
                                        <p:cTn id="196" dur="500"/>
                                        <p:tgtEl>
                                          <p:spTgt spid="532"/>
                                        </p:tgtEl>
                                      </p:cBhvr>
                                    </p:animEffect>
                                  </p:childTnLst>
                                </p:cTn>
                              </p:par>
                              <p:par>
                                <p:cTn id="197" presetID="42" presetClass="entr" presetSubtype="0" fill="hold" grpId="0" nodeType="withEffect">
                                  <p:stCondLst>
                                    <p:cond delay="0"/>
                                  </p:stCondLst>
                                  <p:childTnLst>
                                    <p:set>
                                      <p:cBhvr>
                                        <p:cTn id="198" dur="1" fill="hold">
                                          <p:stCondLst>
                                            <p:cond delay="0"/>
                                          </p:stCondLst>
                                        </p:cTn>
                                        <p:tgtEl>
                                          <p:spTgt spid="533"/>
                                        </p:tgtEl>
                                        <p:attrNameLst>
                                          <p:attrName>style.visibility</p:attrName>
                                        </p:attrNameLst>
                                      </p:cBhvr>
                                      <p:to>
                                        <p:strVal val="visible"/>
                                      </p:to>
                                    </p:set>
                                    <p:animEffect transition="in" filter="fade">
                                      <p:cBhvr>
                                        <p:cTn id="199" dur="1000"/>
                                        <p:tgtEl>
                                          <p:spTgt spid="533"/>
                                        </p:tgtEl>
                                      </p:cBhvr>
                                    </p:animEffect>
                                    <p:anim calcmode="lin" valueType="num">
                                      <p:cBhvr>
                                        <p:cTn id="200" dur="1000" fill="hold"/>
                                        <p:tgtEl>
                                          <p:spTgt spid="533"/>
                                        </p:tgtEl>
                                        <p:attrNameLst>
                                          <p:attrName>ppt_x</p:attrName>
                                        </p:attrNameLst>
                                      </p:cBhvr>
                                      <p:tavLst>
                                        <p:tav tm="0">
                                          <p:val>
                                            <p:strVal val="#ppt_x"/>
                                          </p:val>
                                        </p:tav>
                                        <p:tav tm="100000">
                                          <p:val>
                                            <p:strVal val="#ppt_x"/>
                                          </p:val>
                                        </p:tav>
                                      </p:tavLst>
                                    </p:anim>
                                    <p:anim calcmode="lin" valueType="num">
                                      <p:cBhvr>
                                        <p:cTn id="201" dur="1000" fill="hold"/>
                                        <p:tgtEl>
                                          <p:spTgt spid="533"/>
                                        </p:tgtEl>
                                        <p:attrNameLst>
                                          <p:attrName>ppt_y</p:attrName>
                                        </p:attrNameLst>
                                      </p:cBhvr>
                                      <p:tavLst>
                                        <p:tav tm="0">
                                          <p:val>
                                            <p:strVal val="#ppt_y+.1"/>
                                          </p:val>
                                        </p:tav>
                                        <p:tav tm="100000">
                                          <p:val>
                                            <p:strVal val="#ppt_y"/>
                                          </p:val>
                                        </p:tav>
                                      </p:tavLst>
                                    </p:anim>
                                  </p:childTnLst>
                                </p:cTn>
                              </p:par>
                            </p:childTnLst>
                          </p:cTn>
                        </p:par>
                      </p:childTnLst>
                    </p:cTn>
                  </p:par>
                  <p:par>
                    <p:cTn id="202" fill="hold">
                      <p:stCondLst>
                        <p:cond delay="indefinite"/>
                      </p:stCondLst>
                      <p:childTnLst>
                        <p:par>
                          <p:cTn id="203" fill="hold">
                            <p:stCondLst>
                              <p:cond delay="0"/>
                            </p:stCondLst>
                            <p:childTnLst>
                              <p:par>
                                <p:cTn id="204" presetID="10" presetClass="exit" presetSubtype="0" fill="hold" nodeType="clickEffect">
                                  <p:stCondLst>
                                    <p:cond delay="0"/>
                                  </p:stCondLst>
                                  <p:childTnLst>
                                    <p:animEffect transition="out" filter="fade">
                                      <p:cBhvr>
                                        <p:cTn id="205" dur="500"/>
                                        <p:tgtEl>
                                          <p:spTgt spid="7"/>
                                        </p:tgtEl>
                                      </p:cBhvr>
                                    </p:animEffect>
                                    <p:set>
                                      <p:cBhvr>
                                        <p:cTn id="206"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268" grpId="0"/>
      <p:bldP spid="478" grpId="0"/>
      <p:bldP spid="452" grpId="0"/>
      <p:bldP spid="458" grpId="0"/>
      <p:bldP spid="464" grpId="0"/>
      <p:bldP spid="435" grpId="0"/>
      <p:bldP spid="371" grpId="0" animBg="1"/>
      <p:bldP spid="529" grpId="0"/>
      <p:bldP spid="531" grpId="0"/>
      <p:bldP spid="53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 name="Rectangle 426"/>
          <p:cNvSpPr/>
          <p:nvPr/>
        </p:nvSpPr>
        <p:spPr>
          <a:xfrm rot="5400000" flipV="1">
            <a:off x="5678044" y="-4346959"/>
            <a:ext cx="832737"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30" name="Rectangle 429"/>
          <p:cNvSpPr/>
          <p:nvPr/>
        </p:nvSpPr>
        <p:spPr>
          <a:xfrm rot="5400000" flipV="1">
            <a:off x="5613536" y="-3396462"/>
            <a:ext cx="961754"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31" name="Rectangle 430"/>
          <p:cNvSpPr/>
          <p:nvPr/>
        </p:nvSpPr>
        <p:spPr>
          <a:xfrm rot="5400000" flipV="1">
            <a:off x="5660453" y="-2446913"/>
            <a:ext cx="867925"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32" name="Rectangle 431"/>
          <p:cNvSpPr/>
          <p:nvPr/>
        </p:nvSpPr>
        <p:spPr>
          <a:xfrm rot="5400000" flipV="1">
            <a:off x="5326188" y="-1200742"/>
            <a:ext cx="1536458"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33" name="Rectangle 432"/>
          <p:cNvSpPr/>
          <p:nvPr/>
        </p:nvSpPr>
        <p:spPr>
          <a:xfrm rot="5400000" flipV="1">
            <a:off x="5636998" y="68885"/>
            <a:ext cx="914838" cy="12188832"/>
          </a:xfrm>
          <a:prstGeom prst="rect">
            <a:avLst/>
          </a:prstGeom>
          <a:gradFill flip="none" rotWithShape="1">
            <a:gsLst>
              <a:gs pos="0">
                <a:schemeClr val="bg2">
                  <a:lumMod val="75000"/>
                  <a:alpha val="59000"/>
                </a:schemeClr>
              </a:gs>
              <a:gs pos="100000">
                <a:schemeClr val="bg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107" name="TextBox 106"/>
          <p:cNvSpPr txBox="1"/>
          <p:nvPr/>
        </p:nvSpPr>
        <p:spPr>
          <a:xfrm>
            <a:off x="306190" y="5871569"/>
            <a:ext cx="1085730" cy="523220"/>
          </a:xfrm>
          <a:prstGeom prst="rect">
            <a:avLst/>
          </a:prstGeom>
          <a:noFill/>
        </p:spPr>
        <p:txBody>
          <a:bodyPr wrap="square" rtlCol="0">
            <a:spAutoFit/>
          </a:bodyPr>
          <a:lstStyle/>
          <a:p>
            <a:r>
              <a:rPr lang="en-US" sz="1400" b="1" dirty="0" smtClean="0"/>
              <a:t>End-User </a:t>
            </a:r>
          </a:p>
          <a:p>
            <a:r>
              <a:rPr lang="en-US" sz="1400" b="1" dirty="0" smtClean="0"/>
              <a:t>Devices</a:t>
            </a:r>
            <a:endParaRPr lang="en-US" sz="1400" b="1" dirty="0"/>
          </a:p>
        </p:txBody>
      </p:sp>
      <p:sp>
        <p:nvSpPr>
          <p:cNvPr id="108" name="TextBox 107"/>
          <p:cNvSpPr txBox="1"/>
          <p:nvPr/>
        </p:nvSpPr>
        <p:spPr>
          <a:xfrm>
            <a:off x="306189" y="4606640"/>
            <a:ext cx="1430013" cy="523220"/>
          </a:xfrm>
          <a:prstGeom prst="rect">
            <a:avLst/>
          </a:prstGeom>
          <a:noFill/>
        </p:spPr>
        <p:txBody>
          <a:bodyPr wrap="square" rtlCol="0">
            <a:spAutoFit/>
          </a:bodyPr>
          <a:lstStyle/>
          <a:p>
            <a:r>
              <a:rPr lang="en-US" sz="1400" b="1" dirty="0" smtClean="0"/>
              <a:t>Access </a:t>
            </a:r>
          </a:p>
          <a:p>
            <a:r>
              <a:rPr lang="en-US" sz="1400" b="1" dirty="0" smtClean="0"/>
              <a:t>Infrastructure</a:t>
            </a:r>
            <a:endParaRPr lang="en-US" sz="1400" b="1" dirty="0"/>
          </a:p>
        </p:txBody>
      </p:sp>
      <p:sp>
        <p:nvSpPr>
          <p:cNvPr id="268" name="TextBox 267"/>
          <p:cNvSpPr txBox="1"/>
          <p:nvPr/>
        </p:nvSpPr>
        <p:spPr>
          <a:xfrm>
            <a:off x="306190" y="3403826"/>
            <a:ext cx="2042974" cy="523220"/>
          </a:xfrm>
          <a:prstGeom prst="rect">
            <a:avLst/>
          </a:prstGeom>
          <a:noFill/>
        </p:spPr>
        <p:txBody>
          <a:bodyPr wrap="square" rtlCol="0">
            <a:spAutoFit/>
          </a:bodyPr>
          <a:lstStyle/>
          <a:p>
            <a:r>
              <a:rPr lang="en-US" sz="1400" b="1" dirty="0" smtClean="0"/>
              <a:t>Management </a:t>
            </a:r>
          </a:p>
          <a:p>
            <a:r>
              <a:rPr lang="en-US" sz="1400" b="1" dirty="0" smtClean="0"/>
              <a:t>and Troubleshooting</a:t>
            </a:r>
            <a:endParaRPr lang="en-US" sz="1400" b="1" dirty="0"/>
          </a:p>
        </p:txBody>
      </p:sp>
      <p:sp>
        <p:nvSpPr>
          <p:cNvPr id="326" name="TextBox 325"/>
          <p:cNvSpPr txBox="1"/>
          <p:nvPr/>
        </p:nvSpPr>
        <p:spPr>
          <a:xfrm>
            <a:off x="306189" y="1559980"/>
            <a:ext cx="2530415" cy="446276"/>
          </a:xfrm>
          <a:prstGeom prst="rect">
            <a:avLst/>
          </a:prstGeom>
          <a:noFill/>
        </p:spPr>
        <p:txBody>
          <a:bodyPr wrap="square" rtlCol="0">
            <a:spAutoFit/>
          </a:bodyPr>
          <a:lstStyle/>
          <a:p>
            <a:r>
              <a:rPr lang="en-US" sz="1400" b="1" dirty="0" smtClean="0"/>
              <a:t>Net Mgmt. Personnel </a:t>
            </a:r>
          </a:p>
          <a:p>
            <a:r>
              <a:rPr lang="en-US" sz="900" dirty="0" smtClean="0"/>
              <a:t>(Shift from Cost Center to Business Enabler</a:t>
            </a:r>
            <a:r>
              <a:rPr lang="en-US" sz="900" b="1" dirty="0" smtClean="0"/>
              <a:t>)</a:t>
            </a:r>
            <a:endParaRPr lang="en-US" sz="900" b="1" dirty="0"/>
          </a:p>
        </p:txBody>
      </p:sp>
      <p:sp>
        <p:nvSpPr>
          <p:cNvPr id="478" name="TextBox 477"/>
          <p:cNvSpPr txBox="1"/>
          <p:nvPr/>
        </p:nvSpPr>
        <p:spPr>
          <a:xfrm>
            <a:off x="306190" y="2401935"/>
            <a:ext cx="2042974" cy="523220"/>
          </a:xfrm>
          <a:prstGeom prst="rect">
            <a:avLst/>
          </a:prstGeom>
          <a:noFill/>
        </p:spPr>
        <p:txBody>
          <a:bodyPr wrap="square" rtlCol="0">
            <a:spAutoFit/>
          </a:bodyPr>
          <a:lstStyle/>
          <a:p>
            <a:r>
              <a:rPr lang="en-US" sz="1400" b="1" dirty="0" smtClean="0"/>
              <a:t>Policy  </a:t>
            </a:r>
          </a:p>
          <a:p>
            <a:r>
              <a:rPr lang="en-US" sz="1400" b="1" dirty="0" smtClean="0"/>
              <a:t>Enforcement</a:t>
            </a:r>
            <a:endParaRPr lang="en-US" sz="1400" b="1" dirty="0"/>
          </a:p>
        </p:txBody>
      </p:sp>
      <p:sp>
        <p:nvSpPr>
          <p:cNvPr id="452" name="TextBox 451"/>
          <p:cNvSpPr txBox="1"/>
          <p:nvPr/>
        </p:nvSpPr>
        <p:spPr>
          <a:xfrm>
            <a:off x="3392424" y="1930400"/>
            <a:ext cx="817853" cy="238527"/>
          </a:xfrm>
          <a:prstGeom prst="rect">
            <a:avLst/>
          </a:prstGeom>
          <a:noFill/>
        </p:spPr>
        <p:txBody>
          <a:bodyPr wrap="none" rtlCol="0">
            <a:spAutoFit/>
          </a:bodyPr>
          <a:lstStyle/>
          <a:p>
            <a:pPr algn="ctr">
              <a:lnSpc>
                <a:spcPct val="95000"/>
              </a:lnSpc>
            </a:pPr>
            <a:r>
              <a:rPr lang="en-US" sz="1000" dirty="0" smtClean="0"/>
              <a:t>LAN Team</a:t>
            </a:r>
            <a:endParaRPr lang="en-US" sz="1000" dirty="0"/>
          </a:p>
        </p:txBody>
      </p:sp>
      <p:sp>
        <p:nvSpPr>
          <p:cNvPr id="458" name="TextBox 457"/>
          <p:cNvSpPr txBox="1"/>
          <p:nvPr/>
        </p:nvSpPr>
        <p:spPr>
          <a:xfrm>
            <a:off x="5477256" y="1930400"/>
            <a:ext cx="1077539" cy="238527"/>
          </a:xfrm>
          <a:prstGeom prst="rect">
            <a:avLst/>
          </a:prstGeom>
          <a:noFill/>
        </p:spPr>
        <p:txBody>
          <a:bodyPr wrap="none" rtlCol="0">
            <a:spAutoFit/>
          </a:bodyPr>
          <a:lstStyle/>
          <a:p>
            <a:pPr algn="ctr">
              <a:lnSpc>
                <a:spcPct val="95000"/>
              </a:lnSpc>
            </a:pPr>
            <a:r>
              <a:rPr lang="en-US" sz="1000" dirty="0" smtClean="0"/>
              <a:t>Wireless Team</a:t>
            </a:r>
            <a:endParaRPr lang="en-US" sz="1000" dirty="0"/>
          </a:p>
        </p:txBody>
      </p:sp>
      <p:grpSp>
        <p:nvGrpSpPr>
          <p:cNvPr id="3" name="Group 929"/>
          <p:cNvGrpSpPr/>
          <p:nvPr/>
        </p:nvGrpSpPr>
        <p:grpSpPr>
          <a:xfrm>
            <a:off x="7820132" y="1389731"/>
            <a:ext cx="1301826" cy="571869"/>
            <a:chOff x="7820132" y="1389731"/>
            <a:chExt cx="1301826" cy="571869"/>
          </a:xfrm>
        </p:grpSpPr>
        <p:pic>
          <p:nvPicPr>
            <p:cNvPr id="615" name="Picture 614"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865853" y="1389731"/>
              <a:ext cx="256105" cy="571869"/>
            </a:xfrm>
            <a:prstGeom prst="rect">
              <a:avLst/>
            </a:prstGeom>
          </p:spPr>
        </p:pic>
        <p:pic>
          <p:nvPicPr>
            <p:cNvPr id="460" name="Picture 459"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7820132" y="1389731"/>
              <a:ext cx="256105" cy="571869"/>
            </a:xfrm>
            <a:prstGeom prst="rect">
              <a:avLst/>
            </a:prstGeom>
          </p:spPr>
        </p:pic>
      </p:grpSp>
      <p:sp>
        <p:nvSpPr>
          <p:cNvPr id="464" name="TextBox 463"/>
          <p:cNvSpPr txBox="1"/>
          <p:nvPr/>
        </p:nvSpPr>
        <p:spPr>
          <a:xfrm>
            <a:off x="7969636" y="1930400"/>
            <a:ext cx="1008609" cy="238527"/>
          </a:xfrm>
          <a:prstGeom prst="rect">
            <a:avLst/>
          </a:prstGeom>
          <a:noFill/>
        </p:spPr>
        <p:txBody>
          <a:bodyPr wrap="none" rtlCol="0">
            <a:spAutoFit/>
          </a:bodyPr>
          <a:lstStyle/>
          <a:p>
            <a:pPr algn="ctr">
              <a:lnSpc>
                <a:spcPct val="95000"/>
              </a:lnSpc>
            </a:pPr>
            <a:r>
              <a:rPr lang="en-US" sz="1000" dirty="0" smtClean="0"/>
              <a:t>Security Team</a:t>
            </a:r>
            <a:endParaRPr lang="en-US" sz="1000" dirty="0"/>
          </a:p>
        </p:txBody>
      </p:sp>
      <p:grpSp>
        <p:nvGrpSpPr>
          <p:cNvPr id="4" name="Group 14"/>
          <p:cNvGrpSpPr/>
          <p:nvPr/>
        </p:nvGrpSpPr>
        <p:grpSpPr>
          <a:xfrm>
            <a:off x="2220010" y="2352490"/>
            <a:ext cx="1043876" cy="854195"/>
            <a:chOff x="2220010" y="1276945"/>
            <a:chExt cx="1043876" cy="854195"/>
          </a:xfrm>
        </p:grpSpPr>
        <p:grpSp>
          <p:nvGrpSpPr>
            <p:cNvPr id="6" name="Group 8"/>
            <p:cNvGrpSpPr/>
            <p:nvPr/>
          </p:nvGrpSpPr>
          <p:grpSpPr>
            <a:xfrm>
              <a:off x="2220010" y="1276945"/>
              <a:ext cx="1043876" cy="854195"/>
              <a:chOff x="-1558170" y="804673"/>
              <a:chExt cx="1043876" cy="854195"/>
            </a:xfrm>
          </p:grpSpPr>
          <p:sp>
            <p:nvSpPr>
              <p:cNvPr id="449" name="Oval 448"/>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5" name="TextBox 4"/>
              <p:cNvSpPr txBox="1"/>
              <p:nvPr/>
            </p:nvSpPr>
            <p:spPr>
              <a:xfrm>
                <a:off x="-1558170" y="1304925"/>
                <a:ext cx="1043876" cy="353943"/>
              </a:xfrm>
              <a:prstGeom prst="rect">
                <a:avLst/>
              </a:prstGeom>
              <a:noFill/>
            </p:spPr>
            <p:txBody>
              <a:bodyPr wrap="none" rtlCol="0">
                <a:spAutoFit/>
              </a:bodyPr>
              <a:lstStyle/>
              <a:p>
                <a:pPr algn="ctr">
                  <a:lnSpc>
                    <a:spcPct val="85000"/>
                  </a:lnSpc>
                </a:pPr>
                <a:r>
                  <a:rPr lang="en-US" sz="1000" dirty="0" smtClean="0"/>
                  <a:t>Access Control</a:t>
                </a:r>
                <a:br>
                  <a:rPr lang="en-US" sz="1000" dirty="0" smtClean="0"/>
                </a:br>
                <a:r>
                  <a:rPr lang="en-US" sz="1000" dirty="0" smtClean="0"/>
                  <a:t>Server</a:t>
                </a:r>
                <a:endParaRPr lang="en-US" sz="1000" dirty="0"/>
              </a:p>
            </p:txBody>
          </p:sp>
        </p:grpSp>
        <p:grpSp>
          <p:nvGrpSpPr>
            <p:cNvPr id="7" name="Group 63"/>
            <p:cNvGrpSpPr/>
            <p:nvPr/>
          </p:nvGrpSpPr>
          <p:grpSpPr>
            <a:xfrm>
              <a:off x="2605371" y="1348289"/>
              <a:ext cx="269505" cy="377820"/>
              <a:chOff x="543004" y="6860135"/>
              <a:chExt cx="382845" cy="548004"/>
            </a:xfrm>
            <a:solidFill>
              <a:srgbClr val="FFFFFF"/>
            </a:solidFill>
            <a:effectLst/>
          </p:grpSpPr>
          <p:sp>
            <p:nvSpPr>
              <p:cNvPr id="335"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36"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89"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0"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1"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2"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3"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4"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5"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6"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7"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8"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99"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0"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1"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2"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3"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7"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09"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0"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1"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3"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19"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421"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8" name="Group 13"/>
          <p:cNvGrpSpPr/>
          <p:nvPr/>
        </p:nvGrpSpPr>
        <p:grpSpPr>
          <a:xfrm>
            <a:off x="4406694" y="2352490"/>
            <a:ext cx="896399" cy="740684"/>
            <a:chOff x="4262759" y="1276945"/>
            <a:chExt cx="896399" cy="740684"/>
          </a:xfrm>
        </p:grpSpPr>
        <p:grpSp>
          <p:nvGrpSpPr>
            <p:cNvPr id="9" name="Group 637"/>
            <p:cNvGrpSpPr/>
            <p:nvPr/>
          </p:nvGrpSpPr>
          <p:grpSpPr>
            <a:xfrm>
              <a:off x="4262759" y="1276945"/>
              <a:ext cx="896399" cy="740684"/>
              <a:chOff x="-1484429" y="804673"/>
              <a:chExt cx="896399" cy="740684"/>
            </a:xfrm>
          </p:grpSpPr>
          <p:sp>
            <p:nvSpPr>
              <p:cNvPr id="639" name="Oval 638"/>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640" name="TextBox 639"/>
              <p:cNvSpPr txBox="1"/>
              <p:nvPr/>
            </p:nvSpPr>
            <p:spPr>
              <a:xfrm>
                <a:off x="-1484429" y="1306830"/>
                <a:ext cx="896399" cy="238527"/>
              </a:xfrm>
              <a:prstGeom prst="rect">
                <a:avLst/>
              </a:prstGeom>
              <a:noFill/>
            </p:spPr>
            <p:txBody>
              <a:bodyPr wrap="none" rtlCol="0">
                <a:spAutoFit/>
              </a:bodyPr>
              <a:lstStyle/>
              <a:p>
                <a:pPr algn="ctr">
                  <a:lnSpc>
                    <a:spcPct val="95000"/>
                  </a:lnSpc>
                </a:pPr>
                <a:r>
                  <a:rPr lang="en-US" sz="1000" dirty="0" smtClean="0"/>
                  <a:t>NAC Profiler</a:t>
                </a:r>
                <a:endParaRPr lang="en-US" sz="1000" dirty="0"/>
              </a:p>
            </p:txBody>
          </p:sp>
        </p:grpSp>
        <p:grpSp>
          <p:nvGrpSpPr>
            <p:cNvPr id="10" name="Group 63"/>
            <p:cNvGrpSpPr/>
            <p:nvPr/>
          </p:nvGrpSpPr>
          <p:grpSpPr>
            <a:xfrm>
              <a:off x="4574379" y="1348289"/>
              <a:ext cx="269505" cy="377820"/>
              <a:chOff x="543004" y="6860135"/>
              <a:chExt cx="382845" cy="548004"/>
            </a:xfrm>
            <a:solidFill>
              <a:srgbClr val="FFFFFF"/>
            </a:solidFill>
            <a:effectLst/>
          </p:grpSpPr>
          <p:sp>
            <p:nvSpPr>
              <p:cNvPr id="642"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3"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4"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5"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6"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7"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8"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49"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0"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1"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2"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3"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4"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5"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6"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7"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8"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59"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0"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1"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2"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3"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4"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65"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11" name="Group 682"/>
          <p:cNvGrpSpPr/>
          <p:nvPr/>
        </p:nvGrpSpPr>
        <p:grpSpPr>
          <a:xfrm>
            <a:off x="6765993" y="2352490"/>
            <a:ext cx="936474" cy="740684"/>
            <a:chOff x="4242723" y="1276945"/>
            <a:chExt cx="936474" cy="740684"/>
          </a:xfrm>
        </p:grpSpPr>
        <p:grpSp>
          <p:nvGrpSpPr>
            <p:cNvPr id="12" name="Group 683"/>
            <p:cNvGrpSpPr/>
            <p:nvPr/>
          </p:nvGrpSpPr>
          <p:grpSpPr>
            <a:xfrm>
              <a:off x="4242723" y="1276945"/>
              <a:ext cx="936474" cy="740684"/>
              <a:chOff x="-1504465" y="804673"/>
              <a:chExt cx="936474" cy="740684"/>
            </a:xfrm>
          </p:grpSpPr>
          <p:sp>
            <p:nvSpPr>
              <p:cNvPr id="710" name="Oval 709"/>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711" name="TextBox 710"/>
              <p:cNvSpPr txBox="1"/>
              <p:nvPr/>
            </p:nvSpPr>
            <p:spPr>
              <a:xfrm>
                <a:off x="-1504465" y="1306830"/>
                <a:ext cx="936474" cy="238527"/>
              </a:xfrm>
              <a:prstGeom prst="rect">
                <a:avLst/>
              </a:prstGeom>
              <a:noFill/>
            </p:spPr>
            <p:txBody>
              <a:bodyPr wrap="none" rtlCol="0">
                <a:spAutoFit/>
              </a:bodyPr>
              <a:lstStyle/>
              <a:p>
                <a:pPr algn="ctr">
                  <a:lnSpc>
                    <a:spcPct val="95000"/>
                  </a:lnSpc>
                </a:pPr>
                <a:r>
                  <a:rPr lang="en-US" sz="1000" dirty="0" smtClean="0"/>
                  <a:t>Guest Server</a:t>
                </a:r>
                <a:endParaRPr lang="en-US" sz="1000" dirty="0"/>
              </a:p>
            </p:txBody>
          </p:sp>
        </p:grpSp>
        <p:grpSp>
          <p:nvGrpSpPr>
            <p:cNvPr id="13" name="Group 63"/>
            <p:cNvGrpSpPr/>
            <p:nvPr/>
          </p:nvGrpSpPr>
          <p:grpSpPr>
            <a:xfrm>
              <a:off x="4574379" y="1348289"/>
              <a:ext cx="269505" cy="377820"/>
              <a:chOff x="543004" y="6860135"/>
              <a:chExt cx="382845" cy="548004"/>
            </a:xfrm>
            <a:solidFill>
              <a:srgbClr val="FFFFFF"/>
            </a:solidFill>
            <a:effectLst/>
          </p:grpSpPr>
          <p:sp>
            <p:nvSpPr>
              <p:cNvPr id="686"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7"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8"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89"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0"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1"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2"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3"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4"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5"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6"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7"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8"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699"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0"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1"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2"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3"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4"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5"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6"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7"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8"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709"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14" name="Group 51"/>
          <p:cNvGrpSpPr/>
          <p:nvPr/>
        </p:nvGrpSpPr>
        <p:grpSpPr>
          <a:xfrm>
            <a:off x="2329816" y="3334559"/>
            <a:ext cx="824265" cy="754878"/>
            <a:chOff x="9481389" y="2759235"/>
            <a:chExt cx="824265" cy="754878"/>
          </a:xfrm>
        </p:grpSpPr>
        <p:grpSp>
          <p:nvGrpSpPr>
            <p:cNvPr id="15" name="Group 24"/>
            <p:cNvGrpSpPr/>
            <p:nvPr/>
          </p:nvGrpSpPr>
          <p:grpSpPr>
            <a:xfrm>
              <a:off x="9481389" y="2759235"/>
              <a:ext cx="824265" cy="754878"/>
              <a:chOff x="9481389" y="2759235"/>
              <a:chExt cx="824265" cy="754878"/>
            </a:xfrm>
          </p:grpSpPr>
          <p:sp>
            <p:nvSpPr>
              <p:cNvPr id="756" name="Oval 755"/>
              <p:cNvSpPr/>
              <p:nvPr/>
            </p:nvSpPr>
            <p:spPr>
              <a:xfrm>
                <a:off x="9634283"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57" name="TextBox 756"/>
              <p:cNvSpPr txBox="1"/>
              <p:nvPr/>
            </p:nvSpPr>
            <p:spPr>
              <a:xfrm>
                <a:off x="9481389" y="3275586"/>
                <a:ext cx="824265" cy="238527"/>
              </a:xfrm>
              <a:prstGeom prst="rect">
                <a:avLst/>
              </a:prstGeom>
              <a:noFill/>
            </p:spPr>
            <p:txBody>
              <a:bodyPr wrap="none" rtlCol="0">
                <a:spAutoFit/>
              </a:bodyPr>
              <a:lstStyle/>
              <a:p>
                <a:pPr algn="ctr">
                  <a:lnSpc>
                    <a:spcPct val="95000"/>
                  </a:lnSpc>
                </a:pPr>
                <a:r>
                  <a:rPr lang="en-US" sz="1000" dirty="0" smtClean="0"/>
                  <a:t>LAN Mgmt.</a:t>
                </a:r>
                <a:endParaRPr lang="en-US" sz="1000" dirty="0"/>
              </a:p>
            </p:txBody>
          </p:sp>
        </p:grpSp>
        <p:grpSp>
          <p:nvGrpSpPr>
            <p:cNvPr id="16" name="Group 17"/>
            <p:cNvGrpSpPr/>
            <p:nvPr/>
          </p:nvGrpSpPr>
          <p:grpSpPr>
            <a:xfrm>
              <a:off x="9746748" y="2875293"/>
              <a:ext cx="308531" cy="298100"/>
              <a:chOff x="9746748" y="2875293"/>
              <a:chExt cx="308531" cy="298100"/>
            </a:xfrm>
          </p:grpSpPr>
          <p:sp>
            <p:nvSpPr>
              <p:cNvPr id="764" name="Freeform 18"/>
              <p:cNvSpPr>
                <a:spLocks noEditPoints="1"/>
              </p:cNvSpPr>
              <p:nvPr/>
            </p:nvSpPr>
            <p:spPr bwMode="auto">
              <a:xfrm>
                <a:off x="9902918"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62" name="Freeform 6"/>
              <p:cNvSpPr>
                <a:spLocks noEditPoints="1"/>
              </p:cNvSpPr>
              <p:nvPr/>
            </p:nvSpPr>
            <p:spPr bwMode="auto">
              <a:xfrm>
                <a:off x="9746748"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17" name="Group 49"/>
          <p:cNvGrpSpPr/>
          <p:nvPr/>
        </p:nvGrpSpPr>
        <p:grpSpPr>
          <a:xfrm>
            <a:off x="4320933" y="3304937"/>
            <a:ext cx="1067921" cy="754878"/>
            <a:chOff x="10302838" y="2759235"/>
            <a:chExt cx="1067921" cy="754878"/>
          </a:xfrm>
        </p:grpSpPr>
        <p:grpSp>
          <p:nvGrpSpPr>
            <p:cNvPr id="18" name="Group 23"/>
            <p:cNvGrpSpPr/>
            <p:nvPr/>
          </p:nvGrpSpPr>
          <p:grpSpPr>
            <a:xfrm>
              <a:off x="10302838" y="2759235"/>
              <a:ext cx="1067921" cy="754878"/>
              <a:chOff x="10302838" y="2759235"/>
              <a:chExt cx="1067921" cy="754878"/>
            </a:xfrm>
          </p:grpSpPr>
          <p:sp>
            <p:nvSpPr>
              <p:cNvPr id="770" name="Oval 769"/>
              <p:cNvSpPr/>
              <p:nvPr/>
            </p:nvSpPr>
            <p:spPr>
              <a:xfrm>
                <a:off x="10577559"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71" name="TextBox 770"/>
              <p:cNvSpPr txBox="1"/>
              <p:nvPr/>
            </p:nvSpPr>
            <p:spPr>
              <a:xfrm>
                <a:off x="10302838" y="3275586"/>
                <a:ext cx="1067921" cy="238527"/>
              </a:xfrm>
              <a:prstGeom prst="rect">
                <a:avLst/>
              </a:prstGeom>
              <a:noFill/>
            </p:spPr>
            <p:txBody>
              <a:bodyPr wrap="none" rtlCol="0">
                <a:spAutoFit/>
              </a:bodyPr>
              <a:lstStyle/>
              <a:p>
                <a:pPr algn="ctr">
                  <a:lnSpc>
                    <a:spcPct val="95000"/>
                  </a:lnSpc>
                </a:pPr>
                <a:r>
                  <a:rPr lang="en-US" sz="1000" dirty="0" smtClean="0"/>
                  <a:t>Wireless Mgmt.</a:t>
                </a:r>
                <a:endParaRPr lang="en-US" sz="1000" dirty="0"/>
              </a:p>
            </p:txBody>
          </p:sp>
        </p:grpSp>
        <p:grpSp>
          <p:nvGrpSpPr>
            <p:cNvPr id="19" name="Group 766"/>
            <p:cNvGrpSpPr/>
            <p:nvPr/>
          </p:nvGrpSpPr>
          <p:grpSpPr>
            <a:xfrm>
              <a:off x="10690024" y="2875293"/>
              <a:ext cx="308531" cy="298100"/>
              <a:chOff x="9746748" y="2875293"/>
              <a:chExt cx="308531" cy="298100"/>
            </a:xfrm>
          </p:grpSpPr>
          <p:sp>
            <p:nvSpPr>
              <p:cNvPr id="768" name="Freeform 18"/>
              <p:cNvSpPr>
                <a:spLocks noEditPoints="1"/>
              </p:cNvSpPr>
              <p:nvPr/>
            </p:nvSpPr>
            <p:spPr bwMode="auto">
              <a:xfrm>
                <a:off x="9902918"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69" name="Freeform 6"/>
              <p:cNvSpPr>
                <a:spLocks noEditPoints="1"/>
              </p:cNvSpPr>
              <p:nvPr/>
            </p:nvSpPr>
            <p:spPr bwMode="auto">
              <a:xfrm>
                <a:off x="9746748"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20" name="Group 48"/>
          <p:cNvGrpSpPr/>
          <p:nvPr/>
        </p:nvGrpSpPr>
        <p:grpSpPr>
          <a:xfrm>
            <a:off x="6741147" y="3304414"/>
            <a:ext cx="986167" cy="754878"/>
            <a:chOff x="11431371" y="2759235"/>
            <a:chExt cx="986167" cy="754878"/>
          </a:xfrm>
        </p:grpSpPr>
        <p:grpSp>
          <p:nvGrpSpPr>
            <p:cNvPr id="21" name="Group 22"/>
            <p:cNvGrpSpPr/>
            <p:nvPr/>
          </p:nvGrpSpPr>
          <p:grpSpPr>
            <a:xfrm>
              <a:off x="11431371" y="2759235"/>
              <a:ext cx="986167" cy="754878"/>
              <a:chOff x="11431371" y="2759235"/>
              <a:chExt cx="986167" cy="754878"/>
            </a:xfrm>
          </p:grpSpPr>
          <p:sp>
            <p:nvSpPr>
              <p:cNvPr id="777" name="Oval 776"/>
              <p:cNvSpPr/>
              <p:nvPr/>
            </p:nvSpPr>
            <p:spPr>
              <a:xfrm>
                <a:off x="11665214"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778" name="TextBox 777"/>
              <p:cNvSpPr txBox="1"/>
              <p:nvPr/>
            </p:nvSpPr>
            <p:spPr>
              <a:xfrm>
                <a:off x="11431371" y="3275586"/>
                <a:ext cx="986167" cy="238527"/>
              </a:xfrm>
              <a:prstGeom prst="rect">
                <a:avLst/>
              </a:prstGeom>
              <a:noFill/>
            </p:spPr>
            <p:txBody>
              <a:bodyPr wrap="none" rtlCol="0">
                <a:spAutoFit/>
              </a:bodyPr>
              <a:lstStyle/>
              <a:p>
                <a:pPr algn="ctr">
                  <a:lnSpc>
                    <a:spcPct val="95000"/>
                  </a:lnSpc>
                </a:pPr>
                <a:r>
                  <a:rPr lang="en-US" sz="1000" dirty="0" smtClean="0"/>
                  <a:t>Identity Mgmt.</a:t>
                </a:r>
                <a:endParaRPr lang="en-US" sz="1000" dirty="0"/>
              </a:p>
            </p:txBody>
          </p:sp>
        </p:grpSp>
        <p:sp>
          <p:nvSpPr>
            <p:cNvPr id="775" name="Freeform 18"/>
            <p:cNvSpPr>
              <a:spLocks noEditPoints="1"/>
            </p:cNvSpPr>
            <p:nvPr/>
          </p:nvSpPr>
          <p:spPr bwMode="auto">
            <a:xfrm>
              <a:off x="11933849"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776" name="Freeform 6"/>
            <p:cNvSpPr>
              <a:spLocks noEditPoints="1"/>
            </p:cNvSpPr>
            <p:nvPr/>
          </p:nvSpPr>
          <p:spPr bwMode="auto">
            <a:xfrm>
              <a:off x="11777679"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nvGrpSpPr>
          <p:cNvPr id="22" name="Group 19"/>
          <p:cNvGrpSpPr/>
          <p:nvPr/>
        </p:nvGrpSpPr>
        <p:grpSpPr>
          <a:xfrm>
            <a:off x="1752582" y="4170811"/>
            <a:ext cx="1008609" cy="754878"/>
            <a:chOff x="-900183" y="4087521"/>
            <a:chExt cx="1008609" cy="754878"/>
          </a:xfrm>
        </p:grpSpPr>
        <p:grpSp>
          <p:nvGrpSpPr>
            <p:cNvPr id="23" name="Group 779"/>
            <p:cNvGrpSpPr/>
            <p:nvPr/>
          </p:nvGrpSpPr>
          <p:grpSpPr>
            <a:xfrm>
              <a:off x="-900183" y="4087521"/>
              <a:ext cx="1008609" cy="754878"/>
              <a:chOff x="-1540528" y="804673"/>
              <a:chExt cx="1008609" cy="754878"/>
            </a:xfrm>
          </p:grpSpPr>
          <p:sp>
            <p:nvSpPr>
              <p:cNvPr id="784" name="Oval 783"/>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785" name="TextBox 784"/>
              <p:cNvSpPr txBox="1"/>
              <p:nvPr/>
            </p:nvSpPr>
            <p:spPr>
              <a:xfrm>
                <a:off x="-1540528" y="1321024"/>
                <a:ext cx="1008609" cy="238527"/>
              </a:xfrm>
              <a:prstGeom prst="rect">
                <a:avLst/>
              </a:prstGeom>
              <a:noFill/>
            </p:spPr>
            <p:txBody>
              <a:bodyPr wrap="none" rtlCol="0">
                <a:spAutoFit/>
              </a:bodyPr>
              <a:lstStyle/>
              <a:p>
                <a:pPr algn="ctr">
                  <a:lnSpc>
                    <a:spcPct val="95000"/>
                  </a:lnSpc>
                </a:pPr>
                <a:r>
                  <a:rPr lang="en-US" sz="1000" dirty="0" smtClean="0"/>
                  <a:t>Access Switch</a:t>
                </a:r>
                <a:endParaRPr lang="en-US" sz="1000" dirty="0"/>
              </a:p>
            </p:txBody>
          </p:sp>
        </p:grpSp>
        <p:pic>
          <p:nvPicPr>
            <p:cNvPr id="790" name="Picture 789" descr="whiteparts.ai"/>
            <p:cNvPicPr>
              <a:picLocks noChangeAspect="1"/>
            </p:cNvPicPr>
            <p:nvPr/>
          </p:nvPicPr>
          <p:blipFill>
            <a:blip r:embed="rId5" cstate="print">
              <a:biLevel thresh="50000"/>
              <a:extLst>
                <a:ext uri="{28A0092B-C50C-407E-A947-70E740481C1C}">
                  <a14:useLocalDpi xmlns:a14="http://schemas.microsoft.com/office/drawing/2010/main"/>
                </a:ext>
              </a:extLst>
            </a:blip>
            <a:srcRect/>
            <a:stretch>
              <a:fillRect/>
            </a:stretch>
          </p:blipFill>
          <p:spPr>
            <a:xfrm>
              <a:off x="-606492" y="4183960"/>
              <a:ext cx="404266" cy="346474"/>
            </a:xfrm>
            <a:prstGeom prst="rect">
              <a:avLst/>
            </a:prstGeom>
          </p:spPr>
        </p:pic>
      </p:grpSp>
      <p:grpSp>
        <p:nvGrpSpPr>
          <p:cNvPr id="24" name="Group 790"/>
          <p:cNvGrpSpPr/>
          <p:nvPr/>
        </p:nvGrpSpPr>
        <p:grpSpPr>
          <a:xfrm>
            <a:off x="2727272" y="4170811"/>
            <a:ext cx="1008609" cy="754878"/>
            <a:chOff x="-900183" y="4087521"/>
            <a:chExt cx="1008609" cy="754878"/>
          </a:xfrm>
        </p:grpSpPr>
        <p:grpSp>
          <p:nvGrpSpPr>
            <p:cNvPr id="25" name="Group 791"/>
            <p:cNvGrpSpPr/>
            <p:nvPr/>
          </p:nvGrpSpPr>
          <p:grpSpPr>
            <a:xfrm>
              <a:off x="-900183" y="4087521"/>
              <a:ext cx="1008609" cy="754878"/>
              <a:chOff x="-1540528" y="804673"/>
              <a:chExt cx="1008609" cy="754878"/>
            </a:xfrm>
          </p:grpSpPr>
          <p:sp>
            <p:nvSpPr>
              <p:cNvPr id="794" name="Oval 793"/>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795" name="TextBox 794"/>
              <p:cNvSpPr txBox="1"/>
              <p:nvPr/>
            </p:nvSpPr>
            <p:spPr>
              <a:xfrm>
                <a:off x="-1540528" y="1321024"/>
                <a:ext cx="1008609" cy="238527"/>
              </a:xfrm>
              <a:prstGeom prst="rect">
                <a:avLst/>
              </a:prstGeom>
              <a:noFill/>
            </p:spPr>
            <p:txBody>
              <a:bodyPr wrap="none" rtlCol="0">
                <a:spAutoFit/>
              </a:bodyPr>
              <a:lstStyle/>
              <a:p>
                <a:pPr algn="ctr">
                  <a:lnSpc>
                    <a:spcPct val="95000"/>
                  </a:lnSpc>
                </a:pPr>
                <a:r>
                  <a:rPr lang="en-US" sz="1000" dirty="0" smtClean="0"/>
                  <a:t>Access Switch</a:t>
                </a:r>
                <a:endParaRPr lang="en-US" sz="1000" dirty="0"/>
              </a:p>
            </p:txBody>
          </p:sp>
        </p:grpSp>
        <p:pic>
          <p:nvPicPr>
            <p:cNvPr id="793" name="Picture 792" descr="whiteparts.ai"/>
            <p:cNvPicPr>
              <a:picLocks noChangeAspect="1"/>
            </p:cNvPicPr>
            <p:nvPr/>
          </p:nvPicPr>
          <p:blipFill>
            <a:blip r:embed="rId5" cstate="print">
              <a:biLevel thresh="50000"/>
              <a:extLst>
                <a:ext uri="{28A0092B-C50C-407E-A947-70E740481C1C}">
                  <a14:useLocalDpi xmlns:a14="http://schemas.microsoft.com/office/drawing/2010/main"/>
                </a:ext>
              </a:extLst>
            </a:blip>
            <a:srcRect/>
            <a:stretch>
              <a:fillRect/>
            </a:stretch>
          </p:blipFill>
          <p:spPr>
            <a:xfrm>
              <a:off x="-606492" y="4183960"/>
              <a:ext cx="404266" cy="346474"/>
            </a:xfrm>
            <a:prstGeom prst="rect">
              <a:avLst/>
            </a:prstGeom>
          </p:spPr>
        </p:pic>
      </p:grpSp>
      <p:grpSp>
        <p:nvGrpSpPr>
          <p:cNvPr id="26" name="Group 20"/>
          <p:cNvGrpSpPr/>
          <p:nvPr/>
        </p:nvGrpSpPr>
        <p:grpSpPr>
          <a:xfrm>
            <a:off x="4221547" y="4170811"/>
            <a:ext cx="1266693" cy="754878"/>
            <a:chOff x="5461067" y="3906651"/>
            <a:chExt cx="1266693" cy="754878"/>
          </a:xfrm>
        </p:grpSpPr>
        <p:grpSp>
          <p:nvGrpSpPr>
            <p:cNvPr id="27" name="Group 796"/>
            <p:cNvGrpSpPr/>
            <p:nvPr/>
          </p:nvGrpSpPr>
          <p:grpSpPr>
            <a:xfrm>
              <a:off x="5461067" y="3906651"/>
              <a:ext cx="1266693" cy="754878"/>
              <a:chOff x="-1669569" y="804673"/>
              <a:chExt cx="1266693" cy="754878"/>
            </a:xfrm>
          </p:grpSpPr>
          <p:sp>
            <p:nvSpPr>
              <p:cNvPr id="799" name="Oval 798"/>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00" name="TextBox 799"/>
              <p:cNvSpPr txBox="1"/>
              <p:nvPr/>
            </p:nvSpPr>
            <p:spPr>
              <a:xfrm>
                <a:off x="-1669569" y="1321024"/>
                <a:ext cx="1266693" cy="238527"/>
              </a:xfrm>
              <a:prstGeom prst="rect">
                <a:avLst/>
              </a:prstGeom>
              <a:noFill/>
            </p:spPr>
            <p:txBody>
              <a:bodyPr wrap="none" rtlCol="0">
                <a:spAutoFit/>
              </a:bodyPr>
              <a:lstStyle/>
              <a:p>
                <a:pPr algn="ctr">
                  <a:lnSpc>
                    <a:spcPct val="95000"/>
                  </a:lnSpc>
                </a:pPr>
                <a:r>
                  <a:rPr lang="en-US" sz="1000" dirty="0" smtClean="0"/>
                  <a:t>Wireless Controller</a:t>
                </a:r>
                <a:endParaRPr lang="en-US" sz="1000" dirty="0"/>
              </a:p>
            </p:txBody>
          </p:sp>
        </p:grpSp>
        <p:pic>
          <p:nvPicPr>
            <p:cNvPr id="812" name="Picture 811" descr="whiteparts.ai"/>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884408" y="4038688"/>
              <a:ext cx="420012" cy="254834"/>
            </a:xfrm>
            <a:prstGeom prst="rect">
              <a:avLst/>
            </a:prstGeom>
          </p:spPr>
        </p:pic>
      </p:grpSp>
      <p:grpSp>
        <p:nvGrpSpPr>
          <p:cNvPr id="28" name="Group 21"/>
          <p:cNvGrpSpPr/>
          <p:nvPr/>
        </p:nvGrpSpPr>
        <p:grpSpPr>
          <a:xfrm>
            <a:off x="4393870" y="4922651"/>
            <a:ext cx="922047" cy="754878"/>
            <a:chOff x="5633393" y="4739771"/>
            <a:chExt cx="922047" cy="754878"/>
          </a:xfrm>
        </p:grpSpPr>
        <p:grpSp>
          <p:nvGrpSpPr>
            <p:cNvPr id="30" name="Group 813"/>
            <p:cNvGrpSpPr/>
            <p:nvPr/>
          </p:nvGrpSpPr>
          <p:grpSpPr>
            <a:xfrm>
              <a:off x="5633393" y="4739771"/>
              <a:ext cx="922047" cy="754878"/>
              <a:chOff x="-1497243" y="804673"/>
              <a:chExt cx="922047" cy="754878"/>
            </a:xfrm>
          </p:grpSpPr>
          <p:sp>
            <p:nvSpPr>
              <p:cNvPr id="816" name="Oval 815"/>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17" name="TextBox 816"/>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31" name="Group 382"/>
            <p:cNvGrpSpPr/>
            <p:nvPr/>
          </p:nvGrpSpPr>
          <p:grpSpPr>
            <a:xfrm>
              <a:off x="5955324" y="4858273"/>
              <a:ext cx="280980" cy="285227"/>
              <a:chOff x="2784571" y="3205550"/>
              <a:chExt cx="408950" cy="544212"/>
            </a:xfrm>
            <a:solidFill>
              <a:schemeClr val="bg1"/>
            </a:solidFill>
          </p:grpSpPr>
          <p:sp>
            <p:nvSpPr>
              <p:cNvPr id="806"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807" name="Freeform 806"/>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36" name="Group 817"/>
          <p:cNvGrpSpPr/>
          <p:nvPr/>
        </p:nvGrpSpPr>
        <p:grpSpPr>
          <a:xfrm>
            <a:off x="7863907" y="4170811"/>
            <a:ext cx="1266693" cy="754878"/>
            <a:chOff x="5461067" y="3906651"/>
            <a:chExt cx="1266693" cy="754878"/>
          </a:xfrm>
        </p:grpSpPr>
        <p:grpSp>
          <p:nvGrpSpPr>
            <p:cNvPr id="737" name="Group 818"/>
            <p:cNvGrpSpPr/>
            <p:nvPr/>
          </p:nvGrpSpPr>
          <p:grpSpPr>
            <a:xfrm>
              <a:off x="5461067" y="3906651"/>
              <a:ext cx="1266693" cy="754878"/>
              <a:chOff x="-1669569" y="804673"/>
              <a:chExt cx="1266693" cy="754878"/>
            </a:xfrm>
          </p:grpSpPr>
          <p:sp>
            <p:nvSpPr>
              <p:cNvPr id="821" name="Oval 820"/>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22" name="TextBox 821"/>
              <p:cNvSpPr txBox="1"/>
              <p:nvPr/>
            </p:nvSpPr>
            <p:spPr>
              <a:xfrm>
                <a:off x="-1669569" y="1321024"/>
                <a:ext cx="1266693" cy="238527"/>
              </a:xfrm>
              <a:prstGeom prst="rect">
                <a:avLst/>
              </a:prstGeom>
              <a:noFill/>
            </p:spPr>
            <p:txBody>
              <a:bodyPr wrap="none" rtlCol="0">
                <a:spAutoFit/>
              </a:bodyPr>
              <a:lstStyle/>
              <a:p>
                <a:pPr algn="ctr">
                  <a:lnSpc>
                    <a:spcPct val="95000"/>
                  </a:lnSpc>
                </a:pPr>
                <a:r>
                  <a:rPr lang="en-US" sz="1000" dirty="0" smtClean="0"/>
                  <a:t>Wireless Controller</a:t>
                </a:r>
                <a:endParaRPr lang="en-US" sz="1000" dirty="0"/>
              </a:p>
            </p:txBody>
          </p:sp>
        </p:grpSp>
        <p:pic>
          <p:nvPicPr>
            <p:cNvPr id="820" name="Picture 819" descr="whiteparts.ai"/>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884408" y="4038688"/>
              <a:ext cx="420012" cy="254834"/>
            </a:xfrm>
            <a:prstGeom prst="rect">
              <a:avLst/>
            </a:prstGeom>
          </p:spPr>
        </p:pic>
      </p:grpSp>
      <p:grpSp>
        <p:nvGrpSpPr>
          <p:cNvPr id="738" name="Group 822"/>
          <p:cNvGrpSpPr/>
          <p:nvPr/>
        </p:nvGrpSpPr>
        <p:grpSpPr>
          <a:xfrm>
            <a:off x="8036230" y="4922651"/>
            <a:ext cx="922047" cy="754878"/>
            <a:chOff x="5633393" y="4739771"/>
            <a:chExt cx="922047" cy="754878"/>
          </a:xfrm>
        </p:grpSpPr>
        <p:grpSp>
          <p:nvGrpSpPr>
            <p:cNvPr id="739" name="Group 823"/>
            <p:cNvGrpSpPr/>
            <p:nvPr/>
          </p:nvGrpSpPr>
          <p:grpSpPr>
            <a:xfrm>
              <a:off x="5633393" y="4739771"/>
              <a:ext cx="922047" cy="754878"/>
              <a:chOff x="-1497243" y="804673"/>
              <a:chExt cx="922047" cy="754878"/>
            </a:xfrm>
          </p:grpSpPr>
          <p:sp>
            <p:nvSpPr>
              <p:cNvPr id="828" name="Oval 827"/>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829" name="TextBox 828"/>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740" name="Group 382"/>
            <p:cNvGrpSpPr/>
            <p:nvPr/>
          </p:nvGrpSpPr>
          <p:grpSpPr>
            <a:xfrm>
              <a:off x="5955324" y="4858273"/>
              <a:ext cx="280980" cy="285227"/>
              <a:chOff x="2784571" y="3205550"/>
              <a:chExt cx="408950" cy="544212"/>
            </a:xfrm>
            <a:solidFill>
              <a:schemeClr val="bg1"/>
            </a:solidFill>
          </p:grpSpPr>
          <p:sp>
            <p:nvSpPr>
              <p:cNvPr id="826"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827" name="Freeform 826"/>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41" name="Group 71"/>
          <p:cNvGrpSpPr/>
          <p:nvPr/>
        </p:nvGrpSpPr>
        <p:grpSpPr>
          <a:xfrm>
            <a:off x="1659241" y="5823826"/>
            <a:ext cx="1117906" cy="761228"/>
            <a:chOff x="-1732142" y="693294"/>
            <a:chExt cx="1117906" cy="761228"/>
          </a:xfrm>
        </p:grpSpPr>
        <p:grpSp>
          <p:nvGrpSpPr>
            <p:cNvPr id="742" name="Group 830"/>
            <p:cNvGrpSpPr/>
            <p:nvPr/>
          </p:nvGrpSpPr>
          <p:grpSpPr>
            <a:xfrm>
              <a:off x="-1732142" y="693294"/>
              <a:ext cx="1117906" cy="761228"/>
              <a:chOff x="11258814" y="2759235"/>
              <a:chExt cx="1117906" cy="761228"/>
            </a:xfrm>
          </p:grpSpPr>
          <p:sp>
            <p:nvSpPr>
              <p:cNvPr id="834" name="Oval 833"/>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35" name="TextBox 834"/>
              <p:cNvSpPr txBox="1"/>
              <p:nvPr/>
            </p:nvSpPr>
            <p:spPr>
              <a:xfrm>
                <a:off x="11314575" y="3281936"/>
                <a:ext cx="1010212" cy="238527"/>
              </a:xfrm>
              <a:prstGeom prst="rect">
                <a:avLst/>
              </a:prstGeom>
              <a:noFill/>
            </p:spPr>
            <p:txBody>
              <a:bodyPr wrap="none" rtlCol="0">
                <a:spAutoFit/>
              </a:bodyPr>
              <a:lstStyle/>
              <a:p>
                <a:pPr algn="ctr">
                  <a:lnSpc>
                    <a:spcPct val="95000"/>
                  </a:lnSpc>
                </a:pPr>
                <a:r>
                  <a:rPr lang="en-US" sz="1000" dirty="0" smtClean="0"/>
                  <a:t>Wired Devices</a:t>
                </a:r>
                <a:endParaRPr lang="en-US" sz="1000" dirty="0"/>
              </a:p>
            </p:txBody>
          </p:sp>
          <p:sp>
            <p:nvSpPr>
              <p:cNvPr id="836" name="Oval 835"/>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pic>
          <p:nvPicPr>
            <p:cNvPr id="839" name="Picture 838" descr="Desktop.png"/>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647045" y="848812"/>
              <a:ext cx="342120" cy="224516"/>
            </a:xfrm>
            <a:prstGeom prst="rect">
              <a:avLst/>
            </a:prstGeom>
          </p:spPr>
        </p:pic>
        <p:pic>
          <p:nvPicPr>
            <p:cNvPr id="843" name="Picture 842" descr="Desktop.png"/>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050780" y="848812"/>
              <a:ext cx="342120" cy="224516"/>
            </a:xfrm>
            <a:prstGeom prst="rect">
              <a:avLst/>
            </a:prstGeom>
          </p:spPr>
        </p:pic>
      </p:grpSp>
      <p:grpSp>
        <p:nvGrpSpPr>
          <p:cNvPr id="743" name="Group 68"/>
          <p:cNvGrpSpPr/>
          <p:nvPr/>
        </p:nvGrpSpPr>
        <p:grpSpPr>
          <a:xfrm>
            <a:off x="3476465" y="5823826"/>
            <a:ext cx="1117906" cy="761228"/>
            <a:chOff x="-1732142" y="3985134"/>
            <a:chExt cx="1117906" cy="761228"/>
          </a:xfrm>
        </p:grpSpPr>
        <p:grpSp>
          <p:nvGrpSpPr>
            <p:cNvPr id="744" name="Group 843"/>
            <p:cNvGrpSpPr/>
            <p:nvPr/>
          </p:nvGrpSpPr>
          <p:grpSpPr>
            <a:xfrm>
              <a:off x="-1732142" y="3985134"/>
              <a:ext cx="1117906" cy="761228"/>
              <a:chOff x="11258814" y="2759235"/>
              <a:chExt cx="1117906" cy="761228"/>
            </a:xfrm>
          </p:grpSpPr>
          <p:sp>
            <p:nvSpPr>
              <p:cNvPr id="845" name="Oval 844"/>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46" name="TextBox 845"/>
              <p:cNvSpPr txBox="1"/>
              <p:nvPr/>
            </p:nvSpPr>
            <p:spPr>
              <a:xfrm>
                <a:off x="11501325" y="3281936"/>
                <a:ext cx="636713" cy="238527"/>
              </a:xfrm>
              <a:prstGeom prst="rect">
                <a:avLst/>
              </a:prstGeom>
              <a:noFill/>
            </p:spPr>
            <p:txBody>
              <a:bodyPr wrap="none" rtlCol="0">
                <a:spAutoFit/>
              </a:bodyPr>
              <a:lstStyle/>
              <a:p>
                <a:pPr algn="ctr">
                  <a:lnSpc>
                    <a:spcPct val="95000"/>
                  </a:lnSpc>
                </a:pPr>
                <a:r>
                  <a:rPr lang="en-US" sz="1000" dirty="0" smtClean="0"/>
                  <a:t>Laptops</a:t>
                </a:r>
                <a:endParaRPr lang="en-US" sz="1000" dirty="0"/>
              </a:p>
            </p:txBody>
          </p:sp>
          <p:sp>
            <p:nvSpPr>
              <p:cNvPr id="847" name="Oval 846"/>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745" name="Group 861"/>
            <p:cNvGrpSpPr/>
            <p:nvPr/>
          </p:nvGrpSpPr>
          <p:grpSpPr>
            <a:xfrm>
              <a:off x="-1657711" y="4104265"/>
              <a:ext cx="365544" cy="270288"/>
              <a:chOff x="3635792" y="3204511"/>
              <a:chExt cx="434507" cy="321280"/>
            </a:xfrm>
            <a:solidFill>
              <a:schemeClr val="bg1"/>
            </a:solidFill>
          </p:grpSpPr>
          <p:sp>
            <p:nvSpPr>
              <p:cNvPr id="863" name="Freeform 125"/>
              <p:cNvSpPr>
                <a:spLocks/>
              </p:cNvSpPr>
              <p:nvPr/>
            </p:nvSpPr>
            <p:spPr bwMode="auto">
              <a:xfrm>
                <a:off x="3676129" y="3204511"/>
                <a:ext cx="354542" cy="267497"/>
              </a:xfrm>
              <a:custGeom>
                <a:avLst/>
                <a:gdLst/>
                <a:ahLst/>
                <a:cxnLst>
                  <a:cxn ang="0">
                    <a:pos x="8" y="8"/>
                  </a:cxn>
                  <a:cxn ang="0">
                    <a:pos x="9" y="8"/>
                  </a:cxn>
                  <a:cxn ang="0">
                    <a:pos x="203" y="8"/>
                  </a:cxn>
                  <a:cxn ang="0">
                    <a:pos x="204" y="8"/>
                  </a:cxn>
                  <a:cxn ang="0">
                    <a:pos x="204" y="96"/>
                  </a:cxn>
                  <a:cxn ang="0">
                    <a:pos x="212" y="96"/>
                  </a:cxn>
                  <a:cxn ang="0">
                    <a:pos x="212" y="8"/>
                  </a:cxn>
                  <a:cxn ang="0">
                    <a:pos x="203" y="0"/>
                  </a:cxn>
                  <a:cxn ang="0">
                    <a:pos x="9" y="0"/>
                  </a:cxn>
                  <a:cxn ang="0">
                    <a:pos x="0" y="8"/>
                  </a:cxn>
                  <a:cxn ang="0">
                    <a:pos x="0" y="160"/>
                  </a:cxn>
                  <a:cxn ang="0">
                    <a:pos x="8" y="160"/>
                  </a:cxn>
                  <a:cxn ang="0">
                    <a:pos x="8" y="8"/>
                  </a:cxn>
                </a:cxnLst>
                <a:rect l="0" t="0" r="r" b="b"/>
                <a:pathLst>
                  <a:path w="212" h="160">
                    <a:moveTo>
                      <a:pt x="8" y="8"/>
                    </a:moveTo>
                    <a:cubicBezTo>
                      <a:pt x="8" y="8"/>
                      <a:pt x="8" y="8"/>
                      <a:pt x="9" y="8"/>
                    </a:cubicBezTo>
                    <a:cubicBezTo>
                      <a:pt x="203" y="8"/>
                      <a:pt x="203" y="8"/>
                      <a:pt x="203" y="8"/>
                    </a:cubicBezTo>
                    <a:cubicBezTo>
                      <a:pt x="204" y="8"/>
                      <a:pt x="204" y="8"/>
                      <a:pt x="204" y="8"/>
                    </a:cubicBezTo>
                    <a:cubicBezTo>
                      <a:pt x="204" y="96"/>
                      <a:pt x="204" y="96"/>
                      <a:pt x="204" y="96"/>
                    </a:cubicBezTo>
                    <a:cubicBezTo>
                      <a:pt x="212" y="96"/>
                      <a:pt x="212" y="96"/>
                      <a:pt x="212" y="96"/>
                    </a:cubicBezTo>
                    <a:cubicBezTo>
                      <a:pt x="212" y="8"/>
                      <a:pt x="212" y="8"/>
                      <a:pt x="212" y="8"/>
                    </a:cubicBezTo>
                    <a:cubicBezTo>
                      <a:pt x="212" y="4"/>
                      <a:pt x="208" y="0"/>
                      <a:pt x="203" y="0"/>
                    </a:cubicBezTo>
                    <a:cubicBezTo>
                      <a:pt x="9" y="0"/>
                      <a:pt x="9" y="0"/>
                      <a:pt x="9" y="0"/>
                    </a:cubicBezTo>
                    <a:cubicBezTo>
                      <a:pt x="4" y="0"/>
                      <a:pt x="0" y="4"/>
                      <a:pt x="0" y="8"/>
                    </a:cubicBezTo>
                    <a:cubicBezTo>
                      <a:pt x="0" y="160"/>
                      <a:pt x="0" y="160"/>
                      <a:pt x="0" y="160"/>
                    </a:cubicBezTo>
                    <a:cubicBezTo>
                      <a:pt x="8" y="160"/>
                      <a:pt x="8" y="160"/>
                      <a:pt x="8" y="160"/>
                    </a:cubicBezTo>
                    <a:lnTo>
                      <a:pt x="8" y="8"/>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4" name="Rectangle 126"/>
              <p:cNvSpPr>
                <a:spLocks noChangeArrowheads="1"/>
              </p:cNvSpPr>
              <p:nvPr/>
            </p:nvSpPr>
            <p:spPr bwMode="auto">
              <a:xfrm>
                <a:off x="4017225" y="3365151"/>
                <a:ext cx="13446" cy="106857"/>
              </a:xfrm>
              <a:prstGeom prst="rect">
                <a:avLst/>
              </a:pr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5" name="Freeform 127"/>
              <p:cNvSpPr>
                <a:spLocks noEditPoints="1"/>
              </p:cNvSpPr>
              <p:nvPr/>
            </p:nvSpPr>
            <p:spPr bwMode="auto">
              <a:xfrm>
                <a:off x="3635792" y="3472008"/>
                <a:ext cx="434507" cy="53783"/>
              </a:xfrm>
              <a:custGeom>
                <a:avLst/>
                <a:gdLst/>
                <a:ahLst/>
                <a:cxnLst>
                  <a:cxn ang="0">
                    <a:pos x="249" y="0"/>
                  </a:cxn>
                  <a:cxn ang="0">
                    <a:pos x="236" y="0"/>
                  </a:cxn>
                  <a:cxn ang="0">
                    <a:pos x="228" y="0"/>
                  </a:cxn>
                  <a:cxn ang="0">
                    <a:pos x="228" y="1"/>
                  </a:cxn>
                  <a:cxn ang="0">
                    <a:pos x="227" y="0"/>
                  </a:cxn>
                  <a:cxn ang="0">
                    <a:pos x="104" y="0"/>
                  </a:cxn>
                  <a:cxn ang="0">
                    <a:pos x="33" y="0"/>
                  </a:cxn>
                  <a:cxn ang="0">
                    <a:pos x="32" y="1"/>
                  </a:cxn>
                  <a:cxn ang="0">
                    <a:pos x="32" y="0"/>
                  </a:cxn>
                  <a:cxn ang="0">
                    <a:pos x="24" y="0"/>
                  </a:cxn>
                  <a:cxn ang="0">
                    <a:pos x="11" y="0"/>
                  </a:cxn>
                  <a:cxn ang="0">
                    <a:pos x="0" y="11"/>
                  </a:cxn>
                  <a:cxn ang="0">
                    <a:pos x="0" y="18"/>
                  </a:cxn>
                  <a:cxn ang="0">
                    <a:pos x="11" y="32"/>
                  </a:cxn>
                  <a:cxn ang="0">
                    <a:pos x="104" y="32"/>
                  </a:cxn>
                  <a:cxn ang="0">
                    <a:pos x="249" y="32"/>
                  </a:cxn>
                  <a:cxn ang="0">
                    <a:pos x="260" y="18"/>
                  </a:cxn>
                  <a:cxn ang="0">
                    <a:pos x="260" y="11"/>
                  </a:cxn>
                  <a:cxn ang="0">
                    <a:pos x="249" y="0"/>
                  </a:cxn>
                  <a:cxn ang="0">
                    <a:pos x="113" y="20"/>
                  </a:cxn>
                  <a:cxn ang="0">
                    <a:pos x="107" y="15"/>
                  </a:cxn>
                  <a:cxn ang="0">
                    <a:pos x="113" y="9"/>
                  </a:cxn>
                  <a:cxn ang="0">
                    <a:pos x="118" y="15"/>
                  </a:cxn>
                  <a:cxn ang="0">
                    <a:pos x="113" y="20"/>
                  </a:cxn>
                  <a:cxn ang="0">
                    <a:pos x="130" y="20"/>
                  </a:cxn>
                  <a:cxn ang="0">
                    <a:pos x="124" y="15"/>
                  </a:cxn>
                  <a:cxn ang="0">
                    <a:pos x="130" y="9"/>
                  </a:cxn>
                  <a:cxn ang="0">
                    <a:pos x="135" y="15"/>
                  </a:cxn>
                  <a:cxn ang="0">
                    <a:pos x="130" y="20"/>
                  </a:cxn>
                  <a:cxn ang="0">
                    <a:pos x="147" y="20"/>
                  </a:cxn>
                  <a:cxn ang="0">
                    <a:pos x="141" y="15"/>
                  </a:cxn>
                  <a:cxn ang="0">
                    <a:pos x="147" y="9"/>
                  </a:cxn>
                  <a:cxn ang="0">
                    <a:pos x="152" y="15"/>
                  </a:cxn>
                  <a:cxn ang="0">
                    <a:pos x="147" y="20"/>
                  </a:cxn>
                  <a:cxn ang="0">
                    <a:pos x="236" y="20"/>
                  </a:cxn>
                  <a:cxn ang="0">
                    <a:pos x="188" y="20"/>
                  </a:cxn>
                  <a:cxn ang="0">
                    <a:pos x="188" y="8"/>
                  </a:cxn>
                  <a:cxn ang="0">
                    <a:pos x="227" y="8"/>
                  </a:cxn>
                  <a:cxn ang="0">
                    <a:pos x="236" y="8"/>
                  </a:cxn>
                  <a:cxn ang="0">
                    <a:pos x="236" y="20"/>
                  </a:cxn>
                </a:cxnLst>
                <a:rect l="0" t="0" r="r" b="b"/>
                <a:pathLst>
                  <a:path w="260" h="32">
                    <a:moveTo>
                      <a:pt x="249" y="0"/>
                    </a:moveTo>
                    <a:cubicBezTo>
                      <a:pt x="236" y="0"/>
                      <a:pt x="236" y="0"/>
                      <a:pt x="236" y="0"/>
                    </a:cubicBezTo>
                    <a:cubicBezTo>
                      <a:pt x="228" y="0"/>
                      <a:pt x="228" y="0"/>
                      <a:pt x="228" y="0"/>
                    </a:cubicBezTo>
                    <a:cubicBezTo>
                      <a:pt x="228" y="1"/>
                      <a:pt x="228" y="1"/>
                      <a:pt x="228" y="1"/>
                    </a:cubicBezTo>
                    <a:cubicBezTo>
                      <a:pt x="228" y="1"/>
                      <a:pt x="228" y="0"/>
                      <a:pt x="227" y="0"/>
                    </a:cubicBezTo>
                    <a:cubicBezTo>
                      <a:pt x="104" y="0"/>
                      <a:pt x="104" y="0"/>
                      <a:pt x="104" y="0"/>
                    </a:cubicBezTo>
                    <a:cubicBezTo>
                      <a:pt x="33" y="0"/>
                      <a:pt x="33" y="0"/>
                      <a:pt x="33" y="0"/>
                    </a:cubicBezTo>
                    <a:cubicBezTo>
                      <a:pt x="32" y="0"/>
                      <a:pt x="32" y="1"/>
                      <a:pt x="32" y="1"/>
                    </a:cubicBezTo>
                    <a:cubicBezTo>
                      <a:pt x="32" y="0"/>
                      <a:pt x="32" y="0"/>
                      <a:pt x="32" y="0"/>
                    </a:cubicBezTo>
                    <a:cubicBezTo>
                      <a:pt x="24" y="0"/>
                      <a:pt x="24" y="0"/>
                      <a:pt x="24" y="0"/>
                    </a:cubicBezTo>
                    <a:cubicBezTo>
                      <a:pt x="11" y="0"/>
                      <a:pt x="11" y="0"/>
                      <a:pt x="11" y="0"/>
                    </a:cubicBezTo>
                    <a:cubicBezTo>
                      <a:pt x="4" y="0"/>
                      <a:pt x="0" y="4"/>
                      <a:pt x="0" y="11"/>
                    </a:cubicBezTo>
                    <a:cubicBezTo>
                      <a:pt x="0" y="18"/>
                      <a:pt x="0" y="18"/>
                      <a:pt x="0" y="18"/>
                    </a:cubicBezTo>
                    <a:cubicBezTo>
                      <a:pt x="0" y="25"/>
                      <a:pt x="4" y="32"/>
                      <a:pt x="11" y="32"/>
                    </a:cubicBezTo>
                    <a:cubicBezTo>
                      <a:pt x="104" y="32"/>
                      <a:pt x="104" y="32"/>
                      <a:pt x="104" y="32"/>
                    </a:cubicBezTo>
                    <a:cubicBezTo>
                      <a:pt x="249" y="32"/>
                      <a:pt x="249" y="32"/>
                      <a:pt x="249" y="32"/>
                    </a:cubicBezTo>
                    <a:cubicBezTo>
                      <a:pt x="256" y="32"/>
                      <a:pt x="260" y="25"/>
                      <a:pt x="260" y="18"/>
                    </a:cubicBezTo>
                    <a:cubicBezTo>
                      <a:pt x="260" y="11"/>
                      <a:pt x="260" y="11"/>
                      <a:pt x="260" y="11"/>
                    </a:cubicBezTo>
                    <a:cubicBezTo>
                      <a:pt x="260" y="4"/>
                      <a:pt x="256" y="0"/>
                      <a:pt x="249" y="0"/>
                    </a:cubicBezTo>
                    <a:close/>
                    <a:moveTo>
                      <a:pt x="113" y="20"/>
                    </a:moveTo>
                    <a:cubicBezTo>
                      <a:pt x="110" y="20"/>
                      <a:pt x="107" y="18"/>
                      <a:pt x="107" y="15"/>
                    </a:cubicBezTo>
                    <a:cubicBezTo>
                      <a:pt x="107" y="12"/>
                      <a:pt x="110" y="9"/>
                      <a:pt x="113" y="9"/>
                    </a:cubicBezTo>
                    <a:cubicBezTo>
                      <a:pt x="116" y="9"/>
                      <a:pt x="118" y="12"/>
                      <a:pt x="118" y="15"/>
                    </a:cubicBezTo>
                    <a:cubicBezTo>
                      <a:pt x="118" y="18"/>
                      <a:pt x="116" y="20"/>
                      <a:pt x="113" y="20"/>
                    </a:cubicBezTo>
                    <a:close/>
                    <a:moveTo>
                      <a:pt x="130" y="20"/>
                    </a:moveTo>
                    <a:cubicBezTo>
                      <a:pt x="127" y="20"/>
                      <a:pt x="124" y="18"/>
                      <a:pt x="124" y="15"/>
                    </a:cubicBezTo>
                    <a:cubicBezTo>
                      <a:pt x="124" y="12"/>
                      <a:pt x="127" y="9"/>
                      <a:pt x="130" y="9"/>
                    </a:cubicBezTo>
                    <a:cubicBezTo>
                      <a:pt x="133" y="9"/>
                      <a:pt x="135" y="12"/>
                      <a:pt x="135" y="15"/>
                    </a:cubicBezTo>
                    <a:cubicBezTo>
                      <a:pt x="135" y="18"/>
                      <a:pt x="133" y="20"/>
                      <a:pt x="130" y="20"/>
                    </a:cubicBezTo>
                    <a:close/>
                    <a:moveTo>
                      <a:pt x="147" y="20"/>
                    </a:moveTo>
                    <a:cubicBezTo>
                      <a:pt x="144" y="20"/>
                      <a:pt x="141" y="18"/>
                      <a:pt x="141" y="15"/>
                    </a:cubicBezTo>
                    <a:cubicBezTo>
                      <a:pt x="141" y="12"/>
                      <a:pt x="144" y="9"/>
                      <a:pt x="147" y="9"/>
                    </a:cubicBezTo>
                    <a:cubicBezTo>
                      <a:pt x="150" y="9"/>
                      <a:pt x="152" y="12"/>
                      <a:pt x="152" y="15"/>
                    </a:cubicBezTo>
                    <a:cubicBezTo>
                      <a:pt x="152" y="18"/>
                      <a:pt x="150" y="20"/>
                      <a:pt x="147" y="20"/>
                    </a:cubicBezTo>
                    <a:close/>
                    <a:moveTo>
                      <a:pt x="236" y="20"/>
                    </a:moveTo>
                    <a:cubicBezTo>
                      <a:pt x="188" y="20"/>
                      <a:pt x="188" y="20"/>
                      <a:pt x="188" y="20"/>
                    </a:cubicBezTo>
                    <a:cubicBezTo>
                      <a:pt x="188" y="8"/>
                      <a:pt x="188" y="8"/>
                      <a:pt x="188" y="8"/>
                    </a:cubicBezTo>
                    <a:cubicBezTo>
                      <a:pt x="227" y="8"/>
                      <a:pt x="227" y="8"/>
                      <a:pt x="227" y="8"/>
                    </a:cubicBezTo>
                    <a:cubicBezTo>
                      <a:pt x="236" y="8"/>
                      <a:pt x="236" y="8"/>
                      <a:pt x="236" y="8"/>
                    </a:cubicBezTo>
                    <a:lnTo>
                      <a:pt x="236" y="2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6" name="Freeform 128"/>
              <p:cNvSpPr>
                <a:spLocks/>
              </p:cNvSpPr>
              <p:nvPr/>
            </p:nvSpPr>
            <p:spPr bwMode="auto">
              <a:xfrm>
                <a:off x="3689575" y="3472008"/>
                <a:ext cx="120303" cy="2123"/>
              </a:xfrm>
              <a:custGeom>
                <a:avLst/>
                <a:gdLst/>
                <a:ahLst/>
                <a:cxnLst>
                  <a:cxn ang="0">
                    <a:pos x="0" y="0"/>
                  </a:cxn>
                  <a:cxn ang="0">
                    <a:pos x="0" y="1"/>
                  </a:cxn>
                  <a:cxn ang="0">
                    <a:pos x="1" y="0"/>
                  </a:cxn>
                  <a:cxn ang="0">
                    <a:pos x="72" y="0"/>
                  </a:cxn>
                  <a:cxn ang="0">
                    <a:pos x="72" y="0"/>
                  </a:cxn>
                  <a:cxn ang="0">
                    <a:pos x="0" y="0"/>
                  </a:cxn>
                </a:cxnLst>
                <a:rect l="0" t="0" r="r" b="b"/>
                <a:pathLst>
                  <a:path w="72" h="1">
                    <a:moveTo>
                      <a:pt x="0" y="0"/>
                    </a:moveTo>
                    <a:cubicBezTo>
                      <a:pt x="0" y="1"/>
                      <a:pt x="0" y="1"/>
                      <a:pt x="0" y="1"/>
                    </a:cubicBezTo>
                    <a:cubicBezTo>
                      <a:pt x="0" y="1"/>
                      <a:pt x="0" y="0"/>
                      <a:pt x="1" y="0"/>
                    </a:cubicBezTo>
                    <a:cubicBezTo>
                      <a:pt x="72" y="0"/>
                      <a:pt x="72" y="0"/>
                      <a:pt x="72" y="0"/>
                    </a:cubicBezTo>
                    <a:cubicBezTo>
                      <a:pt x="72" y="0"/>
                      <a:pt x="72" y="0"/>
                      <a:pt x="72" y="0"/>
                    </a:cubicBezTo>
                    <a:lnTo>
                      <a:pt x="0" y="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7" name="Freeform 129"/>
              <p:cNvSpPr>
                <a:spLocks/>
              </p:cNvSpPr>
              <p:nvPr/>
            </p:nvSpPr>
            <p:spPr bwMode="auto">
              <a:xfrm>
                <a:off x="3809878" y="3472008"/>
                <a:ext cx="207347" cy="2123"/>
              </a:xfrm>
              <a:custGeom>
                <a:avLst/>
                <a:gdLst/>
                <a:ahLst/>
                <a:cxnLst>
                  <a:cxn ang="0">
                    <a:pos x="124" y="1"/>
                  </a:cxn>
                  <a:cxn ang="0">
                    <a:pos x="124" y="0"/>
                  </a:cxn>
                  <a:cxn ang="0">
                    <a:pos x="0" y="0"/>
                  </a:cxn>
                  <a:cxn ang="0">
                    <a:pos x="0" y="0"/>
                  </a:cxn>
                  <a:cxn ang="0">
                    <a:pos x="123" y="0"/>
                  </a:cxn>
                  <a:cxn ang="0">
                    <a:pos x="124" y="1"/>
                  </a:cxn>
                </a:cxnLst>
                <a:rect l="0" t="0" r="r" b="b"/>
                <a:pathLst>
                  <a:path w="124" h="1">
                    <a:moveTo>
                      <a:pt x="124" y="1"/>
                    </a:moveTo>
                    <a:cubicBezTo>
                      <a:pt x="124" y="0"/>
                      <a:pt x="124" y="0"/>
                      <a:pt x="124" y="0"/>
                    </a:cubicBezTo>
                    <a:cubicBezTo>
                      <a:pt x="0" y="0"/>
                      <a:pt x="0" y="0"/>
                      <a:pt x="0" y="0"/>
                    </a:cubicBezTo>
                    <a:cubicBezTo>
                      <a:pt x="0" y="0"/>
                      <a:pt x="0" y="0"/>
                      <a:pt x="0" y="0"/>
                    </a:cubicBezTo>
                    <a:cubicBezTo>
                      <a:pt x="123" y="0"/>
                      <a:pt x="123" y="0"/>
                      <a:pt x="123" y="0"/>
                    </a:cubicBezTo>
                    <a:cubicBezTo>
                      <a:pt x="124" y="0"/>
                      <a:pt x="124" y="1"/>
                      <a:pt x="124" y="1"/>
                    </a:cubicBez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746" name="Group 854"/>
            <p:cNvGrpSpPr/>
            <p:nvPr/>
          </p:nvGrpSpPr>
          <p:grpSpPr>
            <a:xfrm>
              <a:off x="-1049191" y="4104265"/>
              <a:ext cx="365544" cy="270288"/>
              <a:chOff x="3635792" y="3204511"/>
              <a:chExt cx="434507" cy="321280"/>
            </a:xfrm>
            <a:solidFill>
              <a:schemeClr val="bg1"/>
            </a:solidFill>
          </p:grpSpPr>
          <p:sp>
            <p:nvSpPr>
              <p:cNvPr id="856" name="Freeform 125"/>
              <p:cNvSpPr>
                <a:spLocks/>
              </p:cNvSpPr>
              <p:nvPr/>
            </p:nvSpPr>
            <p:spPr bwMode="auto">
              <a:xfrm>
                <a:off x="3676129" y="3204511"/>
                <a:ext cx="354542" cy="267497"/>
              </a:xfrm>
              <a:custGeom>
                <a:avLst/>
                <a:gdLst/>
                <a:ahLst/>
                <a:cxnLst>
                  <a:cxn ang="0">
                    <a:pos x="8" y="8"/>
                  </a:cxn>
                  <a:cxn ang="0">
                    <a:pos x="9" y="8"/>
                  </a:cxn>
                  <a:cxn ang="0">
                    <a:pos x="203" y="8"/>
                  </a:cxn>
                  <a:cxn ang="0">
                    <a:pos x="204" y="8"/>
                  </a:cxn>
                  <a:cxn ang="0">
                    <a:pos x="204" y="96"/>
                  </a:cxn>
                  <a:cxn ang="0">
                    <a:pos x="212" y="96"/>
                  </a:cxn>
                  <a:cxn ang="0">
                    <a:pos x="212" y="8"/>
                  </a:cxn>
                  <a:cxn ang="0">
                    <a:pos x="203" y="0"/>
                  </a:cxn>
                  <a:cxn ang="0">
                    <a:pos x="9" y="0"/>
                  </a:cxn>
                  <a:cxn ang="0">
                    <a:pos x="0" y="8"/>
                  </a:cxn>
                  <a:cxn ang="0">
                    <a:pos x="0" y="160"/>
                  </a:cxn>
                  <a:cxn ang="0">
                    <a:pos x="8" y="160"/>
                  </a:cxn>
                  <a:cxn ang="0">
                    <a:pos x="8" y="8"/>
                  </a:cxn>
                </a:cxnLst>
                <a:rect l="0" t="0" r="r" b="b"/>
                <a:pathLst>
                  <a:path w="212" h="160">
                    <a:moveTo>
                      <a:pt x="8" y="8"/>
                    </a:moveTo>
                    <a:cubicBezTo>
                      <a:pt x="8" y="8"/>
                      <a:pt x="8" y="8"/>
                      <a:pt x="9" y="8"/>
                    </a:cubicBezTo>
                    <a:cubicBezTo>
                      <a:pt x="203" y="8"/>
                      <a:pt x="203" y="8"/>
                      <a:pt x="203" y="8"/>
                    </a:cubicBezTo>
                    <a:cubicBezTo>
                      <a:pt x="204" y="8"/>
                      <a:pt x="204" y="8"/>
                      <a:pt x="204" y="8"/>
                    </a:cubicBezTo>
                    <a:cubicBezTo>
                      <a:pt x="204" y="96"/>
                      <a:pt x="204" y="96"/>
                      <a:pt x="204" y="96"/>
                    </a:cubicBezTo>
                    <a:cubicBezTo>
                      <a:pt x="212" y="96"/>
                      <a:pt x="212" y="96"/>
                      <a:pt x="212" y="96"/>
                    </a:cubicBezTo>
                    <a:cubicBezTo>
                      <a:pt x="212" y="8"/>
                      <a:pt x="212" y="8"/>
                      <a:pt x="212" y="8"/>
                    </a:cubicBezTo>
                    <a:cubicBezTo>
                      <a:pt x="212" y="4"/>
                      <a:pt x="208" y="0"/>
                      <a:pt x="203" y="0"/>
                    </a:cubicBezTo>
                    <a:cubicBezTo>
                      <a:pt x="9" y="0"/>
                      <a:pt x="9" y="0"/>
                      <a:pt x="9" y="0"/>
                    </a:cubicBezTo>
                    <a:cubicBezTo>
                      <a:pt x="4" y="0"/>
                      <a:pt x="0" y="4"/>
                      <a:pt x="0" y="8"/>
                    </a:cubicBezTo>
                    <a:cubicBezTo>
                      <a:pt x="0" y="160"/>
                      <a:pt x="0" y="160"/>
                      <a:pt x="0" y="160"/>
                    </a:cubicBezTo>
                    <a:cubicBezTo>
                      <a:pt x="8" y="160"/>
                      <a:pt x="8" y="160"/>
                      <a:pt x="8" y="160"/>
                    </a:cubicBezTo>
                    <a:lnTo>
                      <a:pt x="8" y="8"/>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7" name="Rectangle 126"/>
              <p:cNvSpPr>
                <a:spLocks noChangeArrowheads="1"/>
              </p:cNvSpPr>
              <p:nvPr/>
            </p:nvSpPr>
            <p:spPr bwMode="auto">
              <a:xfrm>
                <a:off x="4017225" y="3365151"/>
                <a:ext cx="13446" cy="106857"/>
              </a:xfrm>
              <a:prstGeom prst="rect">
                <a:avLst/>
              </a:pr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8" name="Freeform 127"/>
              <p:cNvSpPr>
                <a:spLocks noEditPoints="1"/>
              </p:cNvSpPr>
              <p:nvPr/>
            </p:nvSpPr>
            <p:spPr bwMode="auto">
              <a:xfrm>
                <a:off x="3635792" y="3472008"/>
                <a:ext cx="434507" cy="53783"/>
              </a:xfrm>
              <a:custGeom>
                <a:avLst/>
                <a:gdLst/>
                <a:ahLst/>
                <a:cxnLst>
                  <a:cxn ang="0">
                    <a:pos x="249" y="0"/>
                  </a:cxn>
                  <a:cxn ang="0">
                    <a:pos x="236" y="0"/>
                  </a:cxn>
                  <a:cxn ang="0">
                    <a:pos x="228" y="0"/>
                  </a:cxn>
                  <a:cxn ang="0">
                    <a:pos x="228" y="1"/>
                  </a:cxn>
                  <a:cxn ang="0">
                    <a:pos x="227" y="0"/>
                  </a:cxn>
                  <a:cxn ang="0">
                    <a:pos x="104" y="0"/>
                  </a:cxn>
                  <a:cxn ang="0">
                    <a:pos x="33" y="0"/>
                  </a:cxn>
                  <a:cxn ang="0">
                    <a:pos x="32" y="1"/>
                  </a:cxn>
                  <a:cxn ang="0">
                    <a:pos x="32" y="0"/>
                  </a:cxn>
                  <a:cxn ang="0">
                    <a:pos x="24" y="0"/>
                  </a:cxn>
                  <a:cxn ang="0">
                    <a:pos x="11" y="0"/>
                  </a:cxn>
                  <a:cxn ang="0">
                    <a:pos x="0" y="11"/>
                  </a:cxn>
                  <a:cxn ang="0">
                    <a:pos x="0" y="18"/>
                  </a:cxn>
                  <a:cxn ang="0">
                    <a:pos x="11" y="32"/>
                  </a:cxn>
                  <a:cxn ang="0">
                    <a:pos x="104" y="32"/>
                  </a:cxn>
                  <a:cxn ang="0">
                    <a:pos x="249" y="32"/>
                  </a:cxn>
                  <a:cxn ang="0">
                    <a:pos x="260" y="18"/>
                  </a:cxn>
                  <a:cxn ang="0">
                    <a:pos x="260" y="11"/>
                  </a:cxn>
                  <a:cxn ang="0">
                    <a:pos x="249" y="0"/>
                  </a:cxn>
                  <a:cxn ang="0">
                    <a:pos x="113" y="20"/>
                  </a:cxn>
                  <a:cxn ang="0">
                    <a:pos x="107" y="15"/>
                  </a:cxn>
                  <a:cxn ang="0">
                    <a:pos x="113" y="9"/>
                  </a:cxn>
                  <a:cxn ang="0">
                    <a:pos x="118" y="15"/>
                  </a:cxn>
                  <a:cxn ang="0">
                    <a:pos x="113" y="20"/>
                  </a:cxn>
                  <a:cxn ang="0">
                    <a:pos x="130" y="20"/>
                  </a:cxn>
                  <a:cxn ang="0">
                    <a:pos x="124" y="15"/>
                  </a:cxn>
                  <a:cxn ang="0">
                    <a:pos x="130" y="9"/>
                  </a:cxn>
                  <a:cxn ang="0">
                    <a:pos x="135" y="15"/>
                  </a:cxn>
                  <a:cxn ang="0">
                    <a:pos x="130" y="20"/>
                  </a:cxn>
                  <a:cxn ang="0">
                    <a:pos x="147" y="20"/>
                  </a:cxn>
                  <a:cxn ang="0">
                    <a:pos x="141" y="15"/>
                  </a:cxn>
                  <a:cxn ang="0">
                    <a:pos x="147" y="9"/>
                  </a:cxn>
                  <a:cxn ang="0">
                    <a:pos x="152" y="15"/>
                  </a:cxn>
                  <a:cxn ang="0">
                    <a:pos x="147" y="20"/>
                  </a:cxn>
                  <a:cxn ang="0">
                    <a:pos x="236" y="20"/>
                  </a:cxn>
                  <a:cxn ang="0">
                    <a:pos x="188" y="20"/>
                  </a:cxn>
                  <a:cxn ang="0">
                    <a:pos x="188" y="8"/>
                  </a:cxn>
                  <a:cxn ang="0">
                    <a:pos x="227" y="8"/>
                  </a:cxn>
                  <a:cxn ang="0">
                    <a:pos x="236" y="8"/>
                  </a:cxn>
                  <a:cxn ang="0">
                    <a:pos x="236" y="20"/>
                  </a:cxn>
                </a:cxnLst>
                <a:rect l="0" t="0" r="r" b="b"/>
                <a:pathLst>
                  <a:path w="260" h="32">
                    <a:moveTo>
                      <a:pt x="249" y="0"/>
                    </a:moveTo>
                    <a:cubicBezTo>
                      <a:pt x="236" y="0"/>
                      <a:pt x="236" y="0"/>
                      <a:pt x="236" y="0"/>
                    </a:cubicBezTo>
                    <a:cubicBezTo>
                      <a:pt x="228" y="0"/>
                      <a:pt x="228" y="0"/>
                      <a:pt x="228" y="0"/>
                    </a:cubicBezTo>
                    <a:cubicBezTo>
                      <a:pt x="228" y="1"/>
                      <a:pt x="228" y="1"/>
                      <a:pt x="228" y="1"/>
                    </a:cubicBezTo>
                    <a:cubicBezTo>
                      <a:pt x="228" y="1"/>
                      <a:pt x="228" y="0"/>
                      <a:pt x="227" y="0"/>
                    </a:cubicBezTo>
                    <a:cubicBezTo>
                      <a:pt x="104" y="0"/>
                      <a:pt x="104" y="0"/>
                      <a:pt x="104" y="0"/>
                    </a:cubicBezTo>
                    <a:cubicBezTo>
                      <a:pt x="33" y="0"/>
                      <a:pt x="33" y="0"/>
                      <a:pt x="33" y="0"/>
                    </a:cubicBezTo>
                    <a:cubicBezTo>
                      <a:pt x="32" y="0"/>
                      <a:pt x="32" y="1"/>
                      <a:pt x="32" y="1"/>
                    </a:cubicBezTo>
                    <a:cubicBezTo>
                      <a:pt x="32" y="0"/>
                      <a:pt x="32" y="0"/>
                      <a:pt x="32" y="0"/>
                    </a:cubicBezTo>
                    <a:cubicBezTo>
                      <a:pt x="24" y="0"/>
                      <a:pt x="24" y="0"/>
                      <a:pt x="24" y="0"/>
                    </a:cubicBezTo>
                    <a:cubicBezTo>
                      <a:pt x="11" y="0"/>
                      <a:pt x="11" y="0"/>
                      <a:pt x="11" y="0"/>
                    </a:cubicBezTo>
                    <a:cubicBezTo>
                      <a:pt x="4" y="0"/>
                      <a:pt x="0" y="4"/>
                      <a:pt x="0" y="11"/>
                    </a:cubicBezTo>
                    <a:cubicBezTo>
                      <a:pt x="0" y="18"/>
                      <a:pt x="0" y="18"/>
                      <a:pt x="0" y="18"/>
                    </a:cubicBezTo>
                    <a:cubicBezTo>
                      <a:pt x="0" y="25"/>
                      <a:pt x="4" y="32"/>
                      <a:pt x="11" y="32"/>
                    </a:cubicBezTo>
                    <a:cubicBezTo>
                      <a:pt x="104" y="32"/>
                      <a:pt x="104" y="32"/>
                      <a:pt x="104" y="32"/>
                    </a:cubicBezTo>
                    <a:cubicBezTo>
                      <a:pt x="249" y="32"/>
                      <a:pt x="249" y="32"/>
                      <a:pt x="249" y="32"/>
                    </a:cubicBezTo>
                    <a:cubicBezTo>
                      <a:pt x="256" y="32"/>
                      <a:pt x="260" y="25"/>
                      <a:pt x="260" y="18"/>
                    </a:cubicBezTo>
                    <a:cubicBezTo>
                      <a:pt x="260" y="11"/>
                      <a:pt x="260" y="11"/>
                      <a:pt x="260" y="11"/>
                    </a:cubicBezTo>
                    <a:cubicBezTo>
                      <a:pt x="260" y="4"/>
                      <a:pt x="256" y="0"/>
                      <a:pt x="249" y="0"/>
                    </a:cubicBezTo>
                    <a:close/>
                    <a:moveTo>
                      <a:pt x="113" y="20"/>
                    </a:moveTo>
                    <a:cubicBezTo>
                      <a:pt x="110" y="20"/>
                      <a:pt x="107" y="18"/>
                      <a:pt x="107" y="15"/>
                    </a:cubicBezTo>
                    <a:cubicBezTo>
                      <a:pt x="107" y="12"/>
                      <a:pt x="110" y="9"/>
                      <a:pt x="113" y="9"/>
                    </a:cubicBezTo>
                    <a:cubicBezTo>
                      <a:pt x="116" y="9"/>
                      <a:pt x="118" y="12"/>
                      <a:pt x="118" y="15"/>
                    </a:cubicBezTo>
                    <a:cubicBezTo>
                      <a:pt x="118" y="18"/>
                      <a:pt x="116" y="20"/>
                      <a:pt x="113" y="20"/>
                    </a:cubicBezTo>
                    <a:close/>
                    <a:moveTo>
                      <a:pt x="130" y="20"/>
                    </a:moveTo>
                    <a:cubicBezTo>
                      <a:pt x="127" y="20"/>
                      <a:pt x="124" y="18"/>
                      <a:pt x="124" y="15"/>
                    </a:cubicBezTo>
                    <a:cubicBezTo>
                      <a:pt x="124" y="12"/>
                      <a:pt x="127" y="9"/>
                      <a:pt x="130" y="9"/>
                    </a:cubicBezTo>
                    <a:cubicBezTo>
                      <a:pt x="133" y="9"/>
                      <a:pt x="135" y="12"/>
                      <a:pt x="135" y="15"/>
                    </a:cubicBezTo>
                    <a:cubicBezTo>
                      <a:pt x="135" y="18"/>
                      <a:pt x="133" y="20"/>
                      <a:pt x="130" y="20"/>
                    </a:cubicBezTo>
                    <a:close/>
                    <a:moveTo>
                      <a:pt x="147" y="20"/>
                    </a:moveTo>
                    <a:cubicBezTo>
                      <a:pt x="144" y="20"/>
                      <a:pt x="141" y="18"/>
                      <a:pt x="141" y="15"/>
                    </a:cubicBezTo>
                    <a:cubicBezTo>
                      <a:pt x="141" y="12"/>
                      <a:pt x="144" y="9"/>
                      <a:pt x="147" y="9"/>
                    </a:cubicBezTo>
                    <a:cubicBezTo>
                      <a:pt x="150" y="9"/>
                      <a:pt x="152" y="12"/>
                      <a:pt x="152" y="15"/>
                    </a:cubicBezTo>
                    <a:cubicBezTo>
                      <a:pt x="152" y="18"/>
                      <a:pt x="150" y="20"/>
                      <a:pt x="147" y="20"/>
                    </a:cubicBezTo>
                    <a:close/>
                    <a:moveTo>
                      <a:pt x="236" y="20"/>
                    </a:moveTo>
                    <a:cubicBezTo>
                      <a:pt x="188" y="20"/>
                      <a:pt x="188" y="20"/>
                      <a:pt x="188" y="20"/>
                    </a:cubicBezTo>
                    <a:cubicBezTo>
                      <a:pt x="188" y="8"/>
                      <a:pt x="188" y="8"/>
                      <a:pt x="188" y="8"/>
                    </a:cubicBezTo>
                    <a:cubicBezTo>
                      <a:pt x="227" y="8"/>
                      <a:pt x="227" y="8"/>
                      <a:pt x="227" y="8"/>
                    </a:cubicBezTo>
                    <a:cubicBezTo>
                      <a:pt x="236" y="8"/>
                      <a:pt x="236" y="8"/>
                      <a:pt x="236" y="8"/>
                    </a:cubicBezTo>
                    <a:lnTo>
                      <a:pt x="236" y="2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59" name="Freeform 128"/>
              <p:cNvSpPr>
                <a:spLocks/>
              </p:cNvSpPr>
              <p:nvPr/>
            </p:nvSpPr>
            <p:spPr bwMode="auto">
              <a:xfrm>
                <a:off x="3689575" y="3472008"/>
                <a:ext cx="120303" cy="2123"/>
              </a:xfrm>
              <a:custGeom>
                <a:avLst/>
                <a:gdLst/>
                <a:ahLst/>
                <a:cxnLst>
                  <a:cxn ang="0">
                    <a:pos x="0" y="0"/>
                  </a:cxn>
                  <a:cxn ang="0">
                    <a:pos x="0" y="1"/>
                  </a:cxn>
                  <a:cxn ang="0">
                    <a:pos x="1" y="0"/>
                  </a:cxn>
                  <a:cxn ang="0">
                    <a:pos x="72" y="0"/>
                  </a:cxn>
                  <a:cxn ang="0">
                    <a:pos x="72" y="0"/>
                  </a:cxn>
                  <a:cxn ang="0">
                    <a:pos x="0" y="0"/>
                  </a:cxn>
                </a:cxnLst>
                <a:rect l="0" t="0" r="r" b="b"/>
                <a:pathLst>
                  <a:path w="72" h="1">
                    <a:moveTo>
                      <a:pt x="0" y="0"/>
                    </a:moveTo>
                    <a:cubicBezTo>
                      <a:pt x="0" y="1"/>
                      <a:pt x="0" y="1"/>
                      <a:pt x="0" y="1"/>
                    </a:cubicBezTo>
                    <a:cubicBezTo>
                      <a:pt x="0" y="1"/>
                      <a:pt x="0" y="0"/>
                      <a:pt x="1" y="0"/>
                    </a:cubicBezTo>
                    <a:cubicBezTo>
                      <a:pt x="72" y="0"/>
                      <a:pt x="72" y="0"/>
                      <a:pt x="72" y="0"/>
                    </a:cubicBezTo>
                    <a:cubicBezTo>
                      <a:pt x="72" y="0"/>
                      <a:pt x="72" y="0"/>
                      <a:pt x="72" y="0"/>
                    </a:cubicBezTo>
                    <a:lnTo>
                      <a:pt x="0" y="0"/>
                    </a:ln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60" name="Freeform 129"/>
              <p:cNvSpPr>
                <a:spLocks/>
              </p:cNvSpPr>
              <p:nvPr/>
            </p:nvSpPr>
            <p:spPr bwMode="auto">
              <a:xfrm>
                <a:off x="3809878" y="3472008"/>
                <a:ext cx="207347" cy="2123"/>
              </a:xfrm>
              <a:custGeom>
                <a:avLst/>
                <a:gdLst/>
                <a:ahLst/>
                <a:cxnLst>
                  <a:cxn ang="0">
                    <a:pos x="124" y="1"/>
                  </a:cxn>
                  <a:cxn ang="0">
                    <a:pos x="124" y="0"/>
                  </a:cxn>
                  <a:cxn ang="0">
                    <a:pos x="0" y="0"/>
                  </a:cxn>
                  <a:cxn ang="0">
                    <a:pos x="0" y="0"/>
                  </a:cxn>
                  <a:cxn ang="0">
                    <a:pos x="123" y="0"/>
                  </a:cxn>
                  <a:cxn ang="0">
                    <a:pos x="124" y="1"/>
                  </a:cxn>
                </a:cxnLst>
                <a:rect l="0" t="0" r="r" b="b"/>
                <a:pathLst>
                  <a:path w="124" h="1">
                    <a:moveTo>
                      <a:pt x="124" y="1"/>
                    </a:moveTo>
                    <a:cubicBezTo>
                      <a:pt x="124" y="0"/>
                      <a:pt x="124" y="0"/>
                      <a:pt x="124" y="0"/>
                    </a:cubicBezTo>
                    <a:cubicBezTo>
                      <a:pt x="0" y="0"/>
                      <a:pt x="0" y="0"/>
                      <a:pt x="0" y="0"/>
                    </a:cubicBezTo>
                    <a:cubicBezTo>
                      <a:pt x="0" y="0"/>
                      <a:pt x="0" y="0"/>
                      <a:pt x="0" y="0"/>
                    </a:cubicBezTo>
                    <a:cubicBezTo>
                      <a:pt x="123" y="0"/>
                      <a:pt x="123" y="0"/>
                      <a:pt x="123" y="0"/>
                    </a:cubicBezTo>
                    <a:cubicBezTo>
                      <a:pt x="124" y="0"/>
                      <a:pt x="124" y="1"/>
                      <a:pt x="124" y="1"/>
                    </a:cubicBezTo>
                    <a:close/>
                  </a:path>
                </a:pathLst>
              </a:custGeom>
              <a:solidFill>
                <a:srgbClr val="FFFFFF"/>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grpSp>
        <p:nvGrpSpPr>
          <p:cNvPr id="747" name="Group 66"/>
          <p:cNvGrpSpPr/>
          <p:nvPr/>
        </p:nvGrpSpPr>
        <p:grpSpPr>
          <a:xfrm>
            <a:off x="5181754" y="5823826"/>
            <a:ext cx="1117906" cy="761228"/>
            <a:chOff x="-1732142" y="6302761"/>
            <a:chExt cx="1117906" cy="761228"/>
          </a:xfrm>
        </p:grpSpPr>
        <p:grpSp>
          <p:nvGrpSpPr>
            <p:cNvPr id="748" name="Group 867"/>
            <p:cNvGrpSpPr/>
            <p:nvPr/>
          </p:nvGrpSpPr>
          <p:grpSpPr>
            <a:xfrm>
              <a:off x="-1732142" y="6302761"/>
              <a:ext cx="1117906" cy="761228"/>
              <a:chOff x="11258814" y="2759235"/>
              <a:chExt cx="1117906" cy="761228"/>
            </a:xfrm>
          </p:grpSpPr>
          <p:sp>
            <p:nvSpPr>
              <p:cNvPr id="869" name="Oval 868"/>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70" name="TextBox 869"/>
              <p:cNvSpPr txBox="1"/>
              <p:nvPr/>
            </p:nvSpPr>
            <p:spPr>
              <a:xfrm>
                <a:off x="11305760" y="3281936"/>
                <a:ext cx="1027845" cy="238527"/>
              </a:xfrm>
              <a:prstGeom prst="rect">
                <a:avLst/>
              </a:prstGeom>
              <a:noFill/>
            </p:spPr>
            <p:txBody>
              <a:bodyPr wrap="none" rtlCol="0">
                <a:spAutoFit/>
              </a:bodyPr>
              <a:lstStyle/>
              <a:p>
                <a:pPr algn="ctr">
                  <a:lnSpc>
                    <a:spcPct val="95000"/>
                  </a:lnSpc>
                </a:pPr>
                <a:r>
                  <a:rPr lang="en-US" sz="1000" dirty="0" smtClean="0"/>
                  <a:t>Mobile Phones</a:t>
                </a:r>
                <a:endParaRPr lang="en-US" sz="1000" dirty="0"/>
              </a:p>
            </p:txBody>
          </p:sp>
          <p:sp>
            <p:nvSpPr>
              <p:cNvPr id="871" name="Oval 870"/>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891" name="Freeform 7"/>
            <p:cNvSpPr>
              <a:spLocks noEditPoints="1"/>
            </p:cNvSpPr>
            <p:nvPr/>
          </p:nvSpPr>
          <p:spPr bwMode="auto">
            <a:xfrm>
              <a:off x="-1558012" y="6404476"/>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89" name="Freeform 7"/>
            <p:cNvSpPr>
              <a:spLocks noEditPoints="1"/>
            </p:cNvSpPr>
            <p:nvPr/>
          </p:nvSpPr>
          <p:spPr bwMode="auto">
            <a:xfrm>
              <a:off x="-956159" y="6404476"/>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749" name="Group 65"/>
          <p:cNvGrpSpPr/>
          <p:nvPr/>
        </p:nvGrpSpPr>
        <p:grpSpPr>
          <a:xfrm>
            <a:off x="6717377" y="5823826"/>
            <a:ext cx="1117906" cy="761228"/>
            <a:chOff x="13164476" y="5561981"/>
            <a:chExt cx="1117906" cy="761228"/>
          </a:xfrm>
        </p:grpSpPr>
        <p:grpSp>
          <p:nvGrpSpPr>
            <p:cNvPr id="750" name="Group 891"/>
            <p:cNvGrpSpPr/>
            <p:nvPr/>
          </p:nvGrpSpPr>
          <p:grpSpPr>
            <a:xfrm>
              <a:off x="13164476" y="5561981"/>
              <a:ext cx="1117906" cy="761228"/>
              <a:chOff x="11258814" y="2759235"/>
              <a:chExt cx="1117906" cy="761228"/>
            </a:xfrm>
          </p:grpSpPr>
          <p:sp>
            <p:nvSpPr>
              <p:cNvPr id="893" name="Oval 892"/>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894" name="TextBox 893"/>
              <p:cNvSpPr txBox="1"/>
              <p:nvPr/>
            </p:nvSpPr>
            <p:spPr>
              <a:xfrm>
                <a:off x="11518158" y="3281936"/>
                <a:ext cx="603050" cy="238527"/>
              </a:xfrm>
              <a:prstGeom prst="rect">
                <a:avLst/>
              </a:prstGeom>
              <a:noFill/>
            </p:spPr>
            <p:txBody>
              <a:bodyPr wrap="none" rtlCol="0">
                <a:spAutoFit/>
              </a:bodyPr>
              <a:lstStyle/>
              <a:p>
                <a:pPr algn="ctr">
                  <a:lnSpc>
                    <a:spcPct val="95000"/>
                  </a:lnSpc>
                </a:pPr>
                <a:r>
                  <a:rPr lang="en-US" sz="1000" dirty="0" smtClean="0"/>
                  <a:t>Tablets</a:t>
                </a:r>
                <a:endParaRPr lang="en-US" sz="1000" dirty="0"/>
              </a:p>
            </p:txBody>
          </p:sp>
          <p:sp>
            <p:nvSpPr>
              <p:cNvPr id="895" name="Oval 894"/>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905" name="Freeform 6"/>
            <p:cNvSpPr>
              <a:spLocks noEditPoints="1"/>
            </p:cNvSpPr>
            <p:nvPr/>
          </p:nvSpPr>
          <p:spPr bwMode="auto">
            <a:xfrm>
              <a:off x="13303737" y="5654970"/>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903" name="Freeform 6"/>
            <p:cNvSpPr>
              <a:spLocks noEditPoints="1"/>
            </p:cNvSpPr>
            <p:nvPr/>
          </p:nvSpPr>
          <p:spPr bwMode="auto">
            <a:xfrm>
              <a:off x="13900605" y="5661597"/>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nvGrpSpPr>
          <p:cNvPr id="751" name="Group 280"/>
          <p:cNvGrpSpPr/>
          <p:nvPr/>
        </p:nvGrpSpPr>
        <p:grpSpPr>
          <a:xfrm>
            <a:off x="5161970" y="2352490"/>
            <a:ext cx="518466" cy="854195"/>
            <a:chOff x="2482712" y="1276945"/>
            <a:chExt cx="518466" cy="854195"/>
          </a:xfrm>
        </p:grpSpPr>
        <p:grpSp>
          <p:nvGrpSpPr>
            <p:cNvPr id="752" name="Group 281"/>
            <p:cNvGrpSpPr/>
            <p:nvPr/>
          </p:nvGrpSpPr>
          <p:grpSpPr>
            <a:xfrm>
              <a:off x="2482712" y="1276945"/>
              <a:ext cx="518466" cy="854195"/>
              <a:chOff x="-1295468" y="804673"/>
              <a:chExt cx="518466" cy="854195"/>
            </a:xfrm>
          </p:grpSpPr>
          <p:sp>
            <p:nvSpPr>
              <p:cNvPr id="308" name="Oval 307"/>
              <p:cNvSpPr/>
              <p:nvPr/>
            </p:nvSpPr>
            <p:spPr>
              <a:xfrm>
                <a:off x="-1295468" y="804673"/>
                <a:ext cx="518466" cy="518466"/>
              </a:xfrm>
              <a:prstGeom prst="ellipse">
                <a:avLst/>
              </a:prstGeom>
              <a:gradFill flip="none" rotWithShape="1">
                <a:gsLst>
                  <a:gs pos="100000">
                    <a:srgbClr val="CC0099">
                      <a:lumMod val="64000"/>
                    </a:srgbClr>
                  </a:gs>
                  <a:gs pos="0">
                    <a:srgbClr val="FF66CC"/>
                  </a:gs>
                </a:gsLst>
                <a:path path="circle">
                  <a:fillToRect l="100000" t="100000"/>
                </a:path>
                <a:tileRect r="-100000" b="-100000"/>
              </a:gra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smtClean="0">
                  <a:solidFill>
                    <a:schemeClr val="tx1"/>
                  </a:solidFill>
                </a:endParaRPr>
              </a:p>
            </p:txBody>
          </p:sp>
          <p:sp>
            <p:nvSpPr>
              <p:cNvPr id="309" name="TextBox 308"/>
              <p:cNvSpPr txBox="1"/>
              <p:nvPr/>
            </p:nvSpPr>
            <p:spPr>
              <a:xfrm>
                <a:off x="-1288865" y="1304925"/>
                <a:ext cx="505267" cy="353943"/>
              </a:xfrm>
              <a:prstGeom prst="rect">
                <a:avLst/>
              </a:prstGeom>
              <a:noFill/>
            </p:spPr>
            <p:txBody>
              <a:bodyPr wrap="none" rtlCol="0">
                <a:spAutoFit/>
              </a:bodyPr>
              <a:lstStyle/>
              <a:p>
                <a:pPr algn="ctr">
                  <a:lnSpc>
                    <a:spcPct val="85000"/>
                  </a:lnSpc>
                </a:pPr>
                <a:r>
                  <a:rPr lang="en-US" sz="1000" dirty="0" smtClean="0"/>
                  <a:t>Cisco</a:t>
                </a:r>
                <a:br>
                  <a:rPr lang="en-US" sz="1000" dirty="0" smtClean="0"/>
                </a:br>
                <a:r>
                  <a:rPr lang="en-US" sz="1000" dirty="0" smtClean="0"/>
                  <a:t>ISE</a:t>
                </a:r>
                <a:endParaRPr lang="en-US" sz="1000" dirty="0"/>
              </a:p>
            </p:txBody>
          </p:sp>
        </p:grpSp>
        <p:grpSp>
          <p:nvGrpSpPr>
            <p:cNvPr id="753" name="Group 63"/>
            <p:cNvGrpSpPr/>
            <p:nvPr/>
          </p:nvGrpSpPr>
          <p:grpSpPr>
            <a:xfrm>
              <a:off x="2605371" y="1348289"/>
              <a:ext cx="269505" cy="377820"/>
              <a:chOff x="543004" y="6860135"/>
              <a:chExt cx="382845" cy="548004"/>
            </a:xfrm>
            <a:solidFill>
              <a:srgbClr val="FFFFFF"/>
            </a:solidFill>
            <a:effectLst/>
          </p:grpSpPr>
          <p:sp>
            <p:nvSpPr>
              <p:cNvPr id="284" name="Freeform 75"/>
              <p:cNvSpPr>
                <a:spLocks/>
              </p:cNvSpPr>
              <p:nvPr/>
            </p:nvSpPr>
            <p:spPr bwMode="auto">
              <a:xfrm>
                <a:off x="710655" y="6868471"/>
                <a:ext cx="41705" cy="19184"/>
              </a:xfrm>
              <a:custGeom>
                <a:avLst/>
                <a:gdLst>
                  <a:gd name="T0" fmla="*/ 6 w 21"/>
                  <a:gd name="T1" fmla="*/ 0 h 10"/>
                  <a:gd name="T2" fmla="*/ 13 w 21"/>
                  <a:gd name="T3" fmla="*/ 0 h 10"/>
                  <a:gd name="T4" fmla="*/ 0 w 21"/>
                  <a:gd name="T5" fmla="*/ 4 h 10"/>
                  <a:gd name="T6" fmla="*/ 6 w 21"/>
                  <a:gd name="T7" fmla="*/ 0 h 10"/>
                </a:gdLst>
                <a:ahLst/>
                <a:cxnLst>
                  <a:cxn ang="0">
                    <a:pos x="T0" y="T1"/>
                  </a:cxn>
                  <a:cxn ang="0">
                    <a:pos x="T2" y="T3"/>
                  </a:cxn>
                  <a:cxn ang="0">
                    <a:pos x="T4" y="T5"/>
                  </a:cxn>
                  <a:cxn ang="0">
                    <a:pos x="T6" y="T7"/>
                  </a:cxn>
                </a:cxnLst>
                <a:rect l="0" t="0" r="r" b="b"/>
                <a:pathLst>
                  <a:path w="21" h="10">
                    <a:moveTo>
                      <a:pt x="6" y="0"/>
                    </a:moveTo>
                    <a:cubicBezTo>
                      <a:pt x="8" y="0"/>
                      <a:pt x="10" y="0"/>
                      <a:pt x="13" y="0"/>
                    </a:cubicBezTo>
                    <a:cubicBezTo>
                      <a:pt x="21" y="6"/>
                      <a:pt x="2" y="10"/>
                      <a:pt x="0" y="4"/>
                    </a:cubicBezTo>
                    <a:cubicBezTo>
                      <a:pt x="0" y="1"/>
                      <a:pt x="4" y="2"/>
                      <a:pt x="6" y="0"/>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5" name="Freeform 76"/>
              <p:cNvSpPr>
                <a:spLocks/>
              </p:cNvSpPr>
              <p:nvPr/>
            </p:nvSpPr>
            <p:spPr bwMode="auto">
              <a:xfrm>
                <a:off x="651436" y="6860135"/>
                <a:ext cx="196010" cy="75067"/>
              </a:xfrm>
              <a:custGeom>
                <a:avLst/>
                <a:gdLst>
                  <a:gd name="T0" fmla="*/ 67 w 99"/>
                  <a:gd name="T1" fmla="*/ 14 h 38"/>
                  <a:gd name="T2" fmla="*/ 55 w 99"/>
                  <a:gd name="T3" fmla="*/ 15 h 38"/>
                  <a:gd name="T4" fmla="*/ 81 w 99"/>
                  <a:gd name="T5" fmla="*/ 23 h 38"/>
                  <a:gd name="T6" fmla="*/ 99 w 99"/>
                  <a:gd name="T7" fmla="*/ 38 h 38"/>
                  <a:gd name="T8" fmla="*/ 77 w 99"/>
                  <a:gd name="T9" fmla="*/ 28 h 38"/>
                  <a:gd name="T10" fmla="*/ 36 w 99"/>
                  <a:gd name="T11" fmla="*/ 23 h 38"/>
                  <a:gd name="T12" fmla="*/ 22 w 99"/>
                  <a:gd name="T13" fmla="*/ 20 h 38"/>
                  <a:gd name="T14" fmla="*/ 0 w 99"/>
                  <a:gd name="T15" fmla="*/ 24 h 38"/>
                  <a:gd name="T16" fmla="*/ 40 w 99"/>
                  <a:gd name="T17" fmla="*/ 13 h 38"/>
                  <a:gd name="T18" fmla="*/ 67 w 99"/>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38">
                    <a:moveTo>
                      <a:pt x="67" y="14"/>
                    </a:moveTo>
                    <a:cubicBezTo>
                      <a:pt x="62" y="14"/>
                      <a:pt x="59" y="12"/>
                      <a:pt x="55" y="15"/>
                    </a:cubicBezTo>
                    <a:cubicBezTo>
                      <a:pt x="62" y="19"/>
                      <a:pt x="72" y="19"/>
                      <a:pt x="81" y="23"/>
                    </a:cubicBezTo>
                    <a:cubicBezTo>
                      <a:pt x="88" y="26"/>
                      <a:pt x="98" y="28"/>
                      <a:pt x="99" y="38"/>
                    </a:cubicBezTo>
                    <a:cubicBezTo>
                      <a:pt x="91" y="36"/>
                      <a:pt x="85" y="31"/>
                      <a:pt x="77" y="28"/>
                    </a:cubicBezTo>
                    <a:cubicBezTo>
                      <a:pt x="64" y="24"/>
                      <a:pt x="53" y="25"/>
                      <a:pt x="36" y="23"/>
                    </a:cubicBezTo>
                    <a:cubicBezTo>
                      <a:pt x="31" y="23"/>
                      <a:pt x="27" y="20"/>
                      <a:pt x="22" y="20"/>
                    </a:cubicBezTo>
                    <a:cubicBezTo>
                      <a:pt x="14" y="21"/>
                      <a:pt x="7" y="28"/>
                      <a:pt x="0" y="24"/>
                    </a:cubicBezTo>
                    <a:cubicBezTo>
                      <a:pt x="3" y="9"/>
                      <a:pt x="25" y="15"/>
                      <a:pt x="40" y="13"/>
                    </a:cubicBezTo>
                    <a:cubicBezTo>
                      <a:pt x="49" y="12"/>
                      <a:pt x="64" y="0"/>
                      <a:pt x="67" y="1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6" name="Freeform 77"/>
              <p:cNvSpPr>
                <a:spLocks/>
              </p:cNvSpPr>
              <p:nvPr/>
            </p:nvSpPr>
            <p:spPr bwMode="auto">
              <a:xfrm>
                <a:off x="794063" y="6877650"/>
                <a:ext cx="29192" cy="25855"/>
              </a:xfrm>
              <a:custGeom>
                <a:avLst/>
                <a:gdLst>
                  <a:gd name="T0" fmla="*/ 14 w 15"/>
                  <a:gd name="T1" fmla="*/ 12 h 13"/>
                  <a:gd name="T2" fmla="*/ 0 w 15"/>
                  <a:gd name="T3" fmla="*/ 7 h 13"/>
                  <a:gd name="T4" fmla="*/ 14 w 15"/>
                  <a:gd name="T5" fmla="*/ 12 h 13"/>
                </a:gdLst>
                <a:ahLst/>
                <a:cxnLst>
                  <a:cxn ang="0">
                    <a:pos x="T0" y="T1"/>
                  </a:cxn>
                  <a:cxn ang="0">
                    <a:pos x="T2" y="T3"/>
                  </a:cxn>
                  <a:cxn ang="0">
                    <a:pos x="T4" y="T5"/>
                  </a:cxn>
                </a:cxnLst>
                <a:rect l="0" t="0" r="r" b="b"/>
                <a:pathLst>
                  <a:path w="15" h="13">
                    <a:moveTo>
                      <a:pt x="14" y="12"/>
                    </a:moveTo>
                    <a:cubicBezTo>
                      <a:pt x="9" y="13"/>
                      <a:pt x="3" y="10"/>
                      <a:pt x="0" y="7"/>
                    </a:cubicBezTo>
                    <a:cubicBezTo>
                      <a:pt x="1" y="0"/>
                      <a:pt x="15" y="5"/>
                      <a:pt x="14" y="12"/>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7" name="Freeform 78"/>
              <p:cNvSpPr>
                <a:spLocks/>
              </p:cNvSpPr>
              <p:nvPr/>
            </p:nvSpPr>
            <p:spPr bwMode="auto">
              <a:xfrm>
                <a:off x="586377" y="6905174"/>
                <a:ext cx="321957" cy="154304"/>
              </a:xfrm>
              <a:custGeom>
                <a:avLst/>
                <a:gdLst>
                  <a:gd name="T0" fmla="*/ 160 w 163"/>
                  <a:gd name="T1" fmla="*/ 78 h 78"/>
                  <a:gd name="T2" fmla="*/ 149 w 163"/>
                  <a:gd name="T3" fmla="*/ 60 h 78"/>
                  <a:gd name="T4" fmla="*/ 136 w 163"/>
                  <a:gd name="T5" fmla="*/ 45 h 78"/>
                  <a:gd name="T6" fmla="*/ 134 w 163"/>
                  <a:gd name="T7" fmla="*/ 33 h 78"/>
                  <a:gd name="T8" fmla="*/ 88 w 163"/>
                  <a:gd name="T9" fmla="*/ 12 h 78"/>
                  <a:gd name="T10" fmla="*/ 53 w 163"/>
                  <a:gd name="T11" fmla="*/ 8 h 78"/>
                  <a:gd name="T12" fmla="*/ 86 w 163"/>
                  <a:gd name="T13" fmla="*/ 15 h 78"/>
                  <a:gd name="T14" fmla="*/ 130 w 163"/>
                  <a:gd name="T15" fmla="*/ 40 h 78"/>
                  <a:gd name="T16" fmla="*/ 85 w 163"/>
                  <a:gd name="T17" fmla="*/ 22 h 78"/>
                  <a:gd name="T18" fmla="*/ 65 w 163"/>
                  <a:gd name="T19" fmla="*/ 22 h 78"/>
                  <a:gd name="T20" fmla="*/ 49 w 163"/>
                  <a:gd name="T21" fmla="*/ 17 h 78"/>
                  <a:gd name="T22" fmla="*/ 1 w 163"/>
                  <a:gd name="T23" fmla="*/ 39 h 78"/>
                  <a:gd name="T24" fmla="*/ 18 w 163"/>
                  <a:gd name="T25" fmla="*/ 24 h 78"/>
                  <a:gd name="T26" fmla="*/ 45 w 163"/>
                  <a:gd name="T27" fmla="*/ 5 h 78"/>
                  <a:gd name="T28" fmla="*/ 69 w 163"/>
                  <a:gd name="T29" fmla="*/ 5 h 78"/>
                  <a:gd name="T30" fmla="*/ 90 w 163"/>
                  <a:gd name="T31" fmla="*/ 5 h 78"/>
                  <a:gd name="T32" fmla="*/ 140 w 163"/>
                  <a:gd name="T33" fmla="*/ 27 h 78"/>
                  <a:gd name="T34" fmla="*/ 144 w 163"/>
                  <a:gd name="T35" fmla="*/ 41 h 78"/>
                  <a:gd name="T36" fmla="*/ 152 w 163"/>
                  <a:gd name="T37" fmla="*/ 50 h 78"/>
                  <a:gd name="T38" fmla="*/ 160 w 163"/>
                  <a:gd name="T3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 h="78">
                    <a:moveTo>
                      <a:pt x="160" y="78"/>
                    </a:moveTo>
                    <a:cubicBezTo>
                      <a:pt x="155" y="73"/>
                      <a:pt x="153" y="67"/>
                      <a:pt x="149" y="60"/>
                    </a:cubicBezTo>
                    <a:cubicBezTo>
                      <a:pt x="145" y="55"/>
                      <a:pt x="138" y="50"/>
                      <a:pt x="136" y="45"/>
                    </a:cubicBezTo>
                    <a:cubicBezTo>
                      <a:pt x="135" y="41"/>
                      <a:pt x="136" y="37"/>
                      <a:pt x="134" y="33"/>
                    </a:cubicBezTo>
                    <a:cubicBezTo>
                      <a:pt x="129" y="22"/>
                      <a:pt x="105" y="13"/>
                      <a:pt x="88" y="12"/>
                    </a:cubicBezTo>
                    <a:cubicBezTo>
                      <a:pt x="74" y="11"/>
                      <a:pt x="65" y="11"/>
                      <a:pt x="53" y="8"/>
                    </a:cubicBezTo>
                    <a:cubicBezTo>
                      <a:pt x="58" y="17"/>
                      <a:pt x="73" y="15"/>
                      <a:pt x="86" y="15"/>
                    </a:cubicBezTo>
                    <a:cubicBezTo>
                      <a:pt x="106" y="17"/>
                      <a:pt x="128" y="24"/>
                      <a:pt x="130" y="40"/>
                    </a:cubicBezTo>
                    <a:cubicBezTo>
                      <a:pt x="116" y="33"/>
                      <a:pt x="103" y="23"/>
                      <a:pt x="85" y="22"/>
                    </a:cubicBezTo>
                    <a:cubicBezTo>
                      <a:pt x="78" y="21"/>
                      <a:pt x="72" y="23"/>
                      <a:pt x="65" y="22"/>
                    </a:cubicBezTo>
                    <a:cubicBezTo>
                      <a:pt x="60" y="21"/>
                      <a:pt x="55" y="17"/>
                      <a:pt x="49" y="17"/>
                    </a:cubicBezTo>
                    <a:cubicBezTo>
                      <a:pt x="30" y="15"/>
                      <a:pt x="20" y="39"/>
                      <a:pt x="1" y="39"/>
                    </a:cubicBezTo>
                    <a:cubicBezTo>
                      <a:pt x="0" y="30"/>
                      <a:pt x="12" y="28"/>
                      <a:pt x="18" y="24"/>
                    </a:cubicBezTo>
                    <a:cubicBezTo>
                      <a:pt x="26" y="19"/>
                      <a:pt x="36" y="10"/>
                      <a:pt x="45" y="5"/>
                    </a:cubicBezTo>
                    <a:cubicBezTo>
                      <a:pt x="52" y="0"/>
                      <a:pt x="61" y="3"/>
                      <a:pt x="69" y="5"/>
                    </a:cubicBezTo>
                    <a:cubicBezTo>
                      <a:pt x="76" y="6"/>
                      <a:pt x="83" y="5"/>
                      <a:pt x="90" y="5"/>
                    </a:cubicBezTo>
                    <a:cubicBezTo>
                      <a:pt x="106" y="6"/>
                      <a:pt x="132" y="16"/>
                      <a:pt x="140" y="27"/>
                    </a:cubicBezTo>
                    <a:cubicBezTo>
                      <a:pt x="143" y="31"/>
                      <a:pt x="142" y="36"/>
                      <a:pt x="144" y="41"/>
                    </a:cubicBezTo>
                    <a:cubicBezTo>
                      <a:pt x="145" y="45"/>
                      <a:pt x="149" y="46"/>
                      <a:pt x="152" y="50"/>
                    </a:cubicBezTo>
                    <a:cubicBezTo>
                      <a:pt x="158" y="57"/>
                      <a:pt x="163" y="67"/>
                      <a:pt x="160" y="78"/>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8" name="Freeform 79"/>
              <p:cNvSpPr>
                <a:spLocks/>
              </p:cNvSpPr>
              <p:nvPr/>
            </p:nvSpPr>
            <p:spPr bwMode="auto">
              <a:xfrm>
                <a:off x="612232" y="6913515"/>
                <a:ext cx="37535" cy="29192"/>
              </a:xfrm>
              <a:custGeom>
                <a:avLst/>
                <a:gdLst>
                  <a:gd name="T0" fmla="*/ 19 w 19"/>
                  <a:gd name="T1" fmla="*/ 2 h 15"/>
                  <a:gd name="T2" fmla="*/ 0 w 19"/>
                  <a:gd name="T3" fmla="*/ 15 h 15"/>
                  <a:gd name="T4" fmla="*/ 19 w 19"/>
                  <a:gd name="T5" fmla="*/ 2 h 15"/>
                </a:gdLst>
                <a:ahLst/>
                <a:cxnLst>
                  <a:cxn ang="0">
                    <a:pos x="T0" y="T1"/>
                  </a:cxn>
                  <a:cxn ang="0">
                    <a:pos x="T2" y="T3"/>
                  </a:cxn>
                  <a:cxn ang="0">
                    <a:pos x="T4" y="T5"/>
                  </a:cxn>
                </a:cxnLst>
                <a:rect l="0" t="0" r="r" b="b"/>
                <a:pathLst>
                  <a:path w="19" h="15">
                    <a:moveTo>
                      <a:pt x="19" y="2"/>
                    </a:moveTo>
                    <a:cubicBezTo>
                      <a:pt x="16" y="10"/>
                      <a:pt x="7" y="14"/>
                      <a:pt x="0" y="15"/>
                    </a:cubicBezTo>
                    <a:cubicBezTo>
                      <a:pt x="2" y="7"/>
                      <a:pt x="9" y="0"/>
                      <a:pt x="19" y="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89" name="Freeform 80"/>
              <p:cNvSpPr>
                <a:spLocks/>
              </p:cNvSpPr>
              <p:nvPr/>
            </p:nvSpPr>
            <p:spPr bwMode="auto">
              <a:xfrm>
                <a:off x="555515" y="6939372"/>
                <a:ext cx="137624" cy="127615"/>
              </a:xfrm>
              <a:custGeom>
                <a:avLst/>
                <a:gdLst>
                  <a:gd name="T0" fmla="*/ 70 w 70"/>
                  <a:gd name="T1" fmla="*/ 6 h 65"/>
                  <a:gd name="T2" fmla="*/ 40 w 70"/>
                  <a:gd name="T3" fmla="*/ 26 h 65"/>
                  <a:gd name="T4" fmla="*/ 35 w 70"/>
                  <a:gd name="T5" fmla="*/ 36 h 65"/>
                  <a:gd name="T6" fmla="*/ 17 w 70"/>
                  <a:gd name="T7" fmla="*/ 49 h 65"/>
                  <a:gd name="T8" fmla="*/ 2 w 70"/>
                  <a:gd name="T9" fmla="*/ 65 h 65"/>
                  <a:gd name="T10" fmla="*/ 16 w 70"/>
                  <a:gd name="T11" fmla="*/ 41 h 65"/>
                  <a:gd name="T12" fmla="*/ 29 w 70"/>
                  <a:gd name="T13" fmla="*/ 33 h 65"/>
                  <a:gd name="T14" fmla="*/ 37 w 70"/>
                  <a:gd name="T15" fmla="*/ 18 h 65"/>
                  <a:gd name="T16" fmla="*/ 70 w 70"/>
                  <a:gd name="T1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65">
                    <a:moveTo>
                      <a:pt x="70" y="6"/>
                    </a:moveTo>
                    <a:cubicBezTo>
                      <a:pt x="59" y="13"/>
                      <a:pt x="47" y="16"/>
                      <a:pt x="40" y="26"/>
                    </a:cubicBezTo>
                    <a:cubicBezTo>
                      <a:pt x="37" y="29"/>
                      <a:pt x="37" y="33"/>
                      <a:pt x="35" y="36"/>
                    </a:cubicBezTo>
                    <a:cubicBezTo>
                      <a:pt x="30" y="41"/>
                      <a:pt x="23" y="44"/>
                      <a:pt x="17" y="49"/>
                    </a:cubicBezTo>
                    <a:cubicBezTo>
                      <a:pt x="12" y="55"/>
                      <a:pt x="9" y="62"/>
                      <a:pt x="2" y="65"/>
                    </a:cubicBezTo>
                    <a:cubicBezTo>
                      <a:pt x="0" y="55"/>
                      <a:pt x="9" y="48"/>
                      <a:pt x="16" y="41"/>
                    </a:cubicBezTo>
                    <a:cubicBezTo>
                      <a:pt x="20" y="38"/>
                      <a:pt x="26" y="36"/>
                      <a:pt x="29" y="33"/>
                    </a:cubicBezTo>
                    <a:cubicBezTo>
                      <a:pt x="32" y="29"/>
                      <a:pt x="34" y="23"/>
                      <a:pt x="37" y="18"/>
                    </a:cubicBezTo>
                    <a:cubicBezTo>
                      <a:pt x="44" y="11"/>
                      <a:pt x="62" y="0"/>
                      <a:pt x="70" y="6"/>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0" name="Freeform 81"/>
              <p:cNvSpPr>
                <a:spLocks/>
              </p:cNvSpPr>
              <p:nvPr/>
            </p:nvSpPr>
            <p:spPr bwMode="auto">
              <a:xfrm>
                <a:off x="638089" y="6951050"/>
                <a:ext cx="287760" cy="281919"/>
              </a:xfrm>
              <a:custGeom>
                <a:avLst/>
                <a:gdLst>
                  <a:gd name="T0" fmla="*/ 146 w 146"/>
                  <a:gd name="T1" fmla="*/ 107 h 143"/>
                  <a:gd name="T2" fmla="*/ 146 w 146"/>
                  <a:gd name="T3" fmla="*/ 122 h 143"/>
                  <a:gd name="T4" fmla="*/ 137 w 146"/>
                  <a:gd name="T5" fmla="*/ 143 h 143"/>
                  <a:gd name="T6" fmla="*/ 139 w 146"/>
                  <a:gd name="T7" fmla="*/ 105 h 143"/>
                  <a:gd name="T8" fmla="*/ 104 w 146"/>
                  <a:gd name="T9" fmla="*/ 32 h 143"/>
                  <a:gd name="T10" fmla="*/ 18 w 146"/>
                  <a:gd name="T11" fmla="*/ 16 h 143"/>
                  <a:gd name="T12" fmla="*/ 0 w 146"/>
                  <a:gd name="T13" fmla="*/ 27 h 143"/>
                  <a:gd name="T14" fmla="*/ 20 w 146"/>
                  <a:gd name="T15" fmla="*/ 8 h 143"/>
                  <a:gd name="T16" fmla="*/ 66 w 146"/>
                  <a:gd name="T17" fmla="*/ 3 h 143"/>
                  <a:gd name="T18" fmla="*/ 146 w 146"/>
                  <a:gd name="T19" fmla="*/ 10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3">
                    <a:moveTo>
                      <a:pt x="146" y="107"/>
                    </a:moveTo>
                    <a:cubicBezTo>
                      <a:pt x="146" y="112"/>
                      <a:pt x="146" y="117"/>
                      <a:pt x="146" y="122"/>
                    </a:cubicBezTo>
                    <a:cubicBezTo>
                      <a:pt x="143" y="129"/>
                      <a:pt x="144" y="140"/>
                      <a:pt x="137" y="143"/>
                    </a:cubicBezTo>
                    <a:cubicBezTo>
                      <a:pt x="136" y="130"/>
                      <a:pt x="140" y="118"/>
                      <a:pt x="139" y="105"/>
                    </a:cubicBezTo>
                    <a:cubicBezTo>
                      <a:pt x="137" y="78"/>
                      <a:pt x="118" y="47"/>
                      <a:pt x="104" y="32"/>
                    </a:cubicBezTo>
                    <a:cubicBezTo>
                      <a:pt x="86" y="14"/>
                      <a:pt x="48" y="0"/>
                      <a:pt x="18" y="16"/>
                    </a:cubicBezTo>
                    <a:cubicBezTo>
                      <a:pt x="12" y="20"/>
                      <a:pt x="9" y="28"/>
                      <a:pt x="0" y="27"/>
                    </a:cubicBezTo>
                    <a:cubicBezTo>
                      <a:pt x="3" y="18"/>
                      <a:pt x="12" y="12"/>
                      <a:pt x="20" y="8"/>
                    </a:cubicBezTo>
                    <a:cubicBezTo>
                      <a:pt x="33" y="3"/>
                      <a:pt x="51" y="0"/>
                      <a:pt x="66" y="3"/>
                    </a:cubicBezTo>
                    <a:cubicBezTo>
                      <a:pt x="111" y="14"/>
                      <a:pt x="140" y="58"/>
                      <a:pt x="146" y="10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1" name="Freeform 82"/>
              <p:cNvSpPr>
                <a:spLocks/>
              </p:cNvSpPr>
              <p:nvPr/>
            </p:nvSpPr>
            <p:spPr bwMode="auto">
              <a:xfrm>
                <a:off x="543004" y="6976073"/>
                <a:ext cx="361159" cy="244385"/>
              </a:xfrm>
              <a:custGeom>
                <a:avLst/>
                <a:gdLst>
                  <a:gd name="T0" fmla="*/ 0 w 183"/>
                  <a:gd name="T1" fmla="*/ 84 h 124"/>
                  <a:gd name="T2" fmla="*/ 0 w 183"/>
                  <a:gd name="T3" fmla="*/ 78 h 124"/>
                  <a:gd name="T4" fmla="*/ 40 w 183"/>
                  <a:gd name="T5" fmla="*/ 24 h 124"/>
                  <a:gd name="T6" fmla="*/ 53 w 183"/>
                  <a:gd name="T7" fmla="*/ 19 h 124"/>
                  <a:gd name="T8" fmla="*/ 68 w 183"/>
                  <a:gd name="T9" fmla="*/ 8 h 124"/>
                  <a:gd name="T10" fmla="*/ 105 w 183"/>
                  <a:gd name="T11" fmla="*/ 0 h 124"/>
                  <a:gd name="T12" fmla="*/ 151 w 183"/>
                  <a:gd name="T13" fmla="*/ 26 h 124"/>
                  <a:gd name="T14" fmla="*/ 181 w 183"/>
                  <a:gd name="T15" fmla="*/ 99 h 124"/>
                  <a:gd name="T16" fmla="*/ 175 w 183"/>
                  <a:gd name="T17" fmla="*/ 124 h 124"/>
                  <a:gd name="T18" fmla="*/ 173 w 183"/>
                  <a:gd name="T19" fmla="*/ 97 h 124"/>
                  <a:gd name="T20" fmla="*/ 147 w 183"/>
                  <a:gd name="T21" fmla="*/ 34 h 124"/>
                  <a:gd name="T22" fmla="*/ 74 w 183"/>
                  <a:gd name="T23" fmla="*/ 13 h 124"/>
                  <a:gd name="T24" fmla="*/ 55 w 183"/>
                  <a:gd name="T25" fmla="*/ 27 h 124"/>
                  <a:gd name="T26" fmla="*/ 42 w 183"/>
                  <a:gd name="T27" fmla="*/ 31 h 124"/>
                  <a:gd name="T28" fmla="*/ 12 w 183"/>
                  <a:gd name="T29" fmla="*/ 67 h 124"/>
                  <a:gd name="T30" fmla="*/ 0 w 183"/>
                  <a:gd name="T31"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 h="124">
                    <a:moveTo>
                      <a:pt x="0" y="84"/>
                    </a:moveTo>
                    <a:cubicBezTo>
                      <a:pt x="0" y="82"/>
                      <a:pt x="0" y="80"/>
                      <a:pt x="0" y="78"/>
                    </a:cubicBezTo>
                    <a:cubicBezTo>
                      <a:pt x="6" y="57"/>
                      <a:pt x="22" y="32"/>
                      <a:pt x="40" y="24"/>
                    </a:cubicBezTo>
                    <a:cubicBezTo>
                      <a:pt x="44" y="21"/>
                      <a:pt x="49" y="21"/>
                      <a:pt x="53" y="19"/>
                    </a:cubicBezTo>
                    <a:cubicBezTo>
                      <a:pt x="59" y="15"/>
                      <a:pt x="64" y="10"/>
                      <a:pt x="68" y="8"/>
                    </a:cubicBezTo>
                    <a:cubicBezTo>
                      <a:pt x="77" y="2"/>
                      <a:pt x="89" y="0"/>
                      <a:pt x="105" y="0"/>
                    </a:cubicBezTo>
                    <a:cubicBezTo>
                      <a:pt x="124" y="1"/>
                      <a:pt x="141" y="14"/>
                      <a:pt x="151" y="26"/>
                    </a:cubicBezTo>
                    <a:cubicBezTo>
                      <a:pt x="167" y="44"/>
                      <a:pt x="181" y="70"/>
                      <a:pt x="181" y="99"/>
                    </a:cubicBezTo>
                    <a:cubicBezTo>
                      <a:pt x="181" y="108"/>
                      <a:pt x="183" y="118"/>
                      <a:pt x="175" y="124"/>
                    </a:cubicBezTo>
                    <a:cubicBezTo>
                      <a:pt x="171" y="114"/>
                      <a:pt x="174" y="105"/>
                      <a:pt x="173" y="97"/>
                    </a:cubicBezTo>
                    <a:cubicBezTo>
                      <a:pt x="172" y="71"/>
                      <a:pt x="159" y="49"/>
                      <a:pt x="147" y="34"/>
                    </a:cubicBezTo>
                    <a:cubicBezTo>
                      <a:pt x="133" y="16"/>
                      <a:pt x="102" y="0"/>
                      <a:pt x="74" y="13"/>
                    </a:cubicBezTo>
                    <a:cubicBezTo>
                      <a:pt x="67" y="17"/>
                      <a:pt x="62" y="24"/>
                      <a:pt x="55" y="27"/>
                    </a:cubicBezTo>
                    <a:cubicBezTo>
                      <a:pt x="51" y="29"/>
                      <a:pt x="46" y="29"/>
                      <a:pt x="42" y="31"/>
                    </a:cubicBezTo>
                    <a:cubicBezTo>
                      <a:pt x="28" y="37"/>
                      <a:pt x="18" y="54"/>
                      <a:pt x="12" y="67"/>
                    </a:cubicBezTo>
                    <a:cubicBezTo>
                      <a:pt x="9" y="73"/>
                      <a:pt x="6" y="87"/>
                      <a:pt x="0" y="84"/>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2" name="Freeform 83"/>
              <p:cNvSpPr>
                <a:spLocks/>
              </p:cNvSpPr>
              <p:nvPr/>
            </p:nvSpPr>
            <p:spPr bwMode="auto">
              <a:xfrm>
                <a:off x="574699" y="6984418"/>
                <a:ext cx="37535" cy="35031"/>
              </a:xfrm>
              <a:custGeom>
                <a:avLst/>
                <a:gdLst>
                  <a:gd name="T0" fmla="*/ 19 w 19"/>
                  <a:gd name="T1" fmla="*/ 0 h 18"/>
                  <a:gd name="T2" fmla="*/ 0 w 19"/>
                  <a:gd name="T3" fmla="*/ 18 h 18"/>
                  <a:gd name="T4" fmla="*/ 19 w 19"/>
                  <a:gd name="T5" fmla="*/ 0 h 18"/>
                </a:gdLst>
                <a:ahLst/>
                <a:cxnLst>
                  <a:cxn ang="0">
                    <a:pos x="T0" y="T1"/>
                  </a:cxn>
                  <a:cxn ang="0">
                    <a:pos x="T2" y="T3"/>
                  </a:cxn>
                  <a:cxn ang="0">
                    <a:pos x="T4" y="T5"/>
                  </a:cxn>
                </a:cxnLst>
                <a:rect l="0" t="0" r="r" b="b"/>
                <a:pathLst>
                  <a:path w="19" h="18">
                    <a:moveTo>
                      <a:pt x="19" y="0"/>
                    </a:moveTo>
                    <a:cubicBezTo>
                      <a:pt x="17" y="11"/>
                      <a:pt x="8" y="14"/>
                      <a:pt x="0" y="18"/>
                    </a:cubicBezTo>
                    <a:cubicBezTo>
                      <a:pt x="0" y="8"/>
                      <a:pt x="9" y="2"/>
                      <a:pt x="1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3" name="Freeform 84"/>
              <p:cNvSpPr>
                <a:spLocks/>
              </p:cNvSpPr>
              <p:nvPr/>
            </p:nvSpPr>
            <p:spPr bwMode="auto">
              <a:xfrm>
                <a:off x="549677" y="7000264"/>
                <a:ext cx="293599" cy="374502"/>
              </a:xfrm>
              <a:custGeom>
                <a:avLst/>
                <a:gdLst>
                  <a:gd name="T0" fmla="*/ 69 w 149"/>
                  <a:gd name="T1" fmla="*/ 19 h 190"/>
                  <a:gd name="T2" fmla="*/ 84 w 149"/>
                  <a:gd name="T3" fmla="*/ 16 h 190"/>
                  <a:gd name="T4" fmla="*/ 149 w 149"/>
                  <a:gd name="T5" fmla="*/ 72 h 190"/>
                  <a:gd name="T6" fmla="*/ 148 w 149"/>
                  <a:gd name="T7" fmla="*/ 77 h 190"/>
                  <a:gd name="T8" fmla="*/ 124 w 149"/>
                  <a:gd name="T9" fmla="*/ 156 h 190"/>
                  <a:gd name="T10" fmla="*/ 97 w 149"/>
                  <a:gd name="T11" fmla="*/ 169 h 190"/>
                  <a:gd name="T12" fmla="*/ 77 w 149"/>
                  <a:gd name="T13" fmla="*/ 180 h 190"/>
                  <a:gd name="T14" fmla="*/ 54 w 149"/>
                  <a:gd name="T15" fmla="*/ 184 h 190"/>
                  <a:gd name="T16" fmla="*/ 40 w 149"/>
                  <a:gd name="T17" fmla="*/ 188 h 190"/>
                  <a:gd name="T18" fmla="*/ 70 w 149"/>
                  <a:gd name="T19" fmla="*/ 174 h 190"/>
                  <a:gd name="T20" fmla="*/ 123 w 149"/>
                  <a:gd name="T21" fmla="*/ 113 h 190"/>
                  <a:gd name="T22" fmla="*/ 127 w 149"/>
                  <a:gd name="T23" fmla="*/ 94 h 190"/>
                  <a:gd name="T24" fmla="*/ 129 w 149"/>
                  <a:gd name="T25" fmla="*/ 118 h 190"/>
                  <a:gd name="T26" fmla="*/ 111 w 149"/>
                  <a:gd name="T27" fmla="*/ 155 h 190"/>
                  <a:gd name="T28" fmla="*/ 137 w 149"/>
                  <a:gd name="T29" fmla="*/ 95 h 190"/>
                  <a:gd name="T30" fmla="*/ 139 w 149"/>
                  <a:gd name="T31" fmla="*/ 65 h 190"/>
                  <a:gd name="T32" fmla="*/ 93 w 149"/>
                  <a:gd name="T33" fmla="*/ 24 h 190"/>
                  <a:gd name="T34" fmla="*/ 58 w 149"/>
                  <a:gd name="T35" fmla="*/ 37 h 190"/>
                  <a:gd name="T36" fmla="*/ 36 w 149"/>
                  <a:gd name="T37" fmla="*/ 58 h 190"/>
                  <a:gd name="T38" fmla="*/ 20 w 149"/>
                  <a:gd name="T39" fmla="*/ 91 h 190"/>
                  <a:gd name="T40" fmla="*/ 3 w 149"/>
                  <a:gd name="T41" fmla="*/ 116 h 190"/>
                  <a:gd name="T42" fmla="*/ 14 w 149"/>
                  <a:gd name="T43" fmla="*/ 86 h 190"/>
                  <a:gd name="T44" fmla="*/ 27 w 149"/>
                  <a:gd name="T45" fmla="*/ 56 h 190"/>
                  <a:gd name="T46" fmla="*/ 48 w 149"/>
                  <a:gd name="T47" fmla="*/ 34 h 190"/>
                  <a:gd name="T48" fmla="*/ 90 w 149"/>
                  <a:gd name="T49" fmla="*/ 1 h 190"/>
                  <a:gd name="T50" fmla="*/ 102 w 149"/>
                  <a:gd name="T51" fmla="*/ 5 h 190"/>
                  <a:gd name="T52" fmla="*/ 84 w 149"/>
                  <a:gd name="T53" fmla="*/ 11 h 190"/>
                  <a:gd name="T54" fmla="*/ 69 w 149"/>
                  <a:gd name="T55"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9" h="190">
                    <a:moveTo>
                      <a:pt x="69" y="19"/>
                    </a:moveTo>
                    <a:cubicBezTo>
                      <a:pt x="75" y="20"/>
                      <a:pt x="79" y="16"/>
                      <a:pt x="84" y="16"/>
                    </a:cubicBezTo>
                    <a:cubicBezTo>
                      <a:pt x="117" y="12"/>
                      <a:pt x="149" y="43"/>
                      <a:pt x="149" y="72"/>
                    </a:cubicBezTo>
                    <a:cubicBezTo>
                      <a:pt x="149" y="74"/>
                      <a:pt x="148" y="76"/>
                      <a:pt x="148" y="77"/>
                    </a:cubicBezTo>
                    <a:cubicBezTo>
                      <a:pt x="141" y="111"/>
                      <a:pt x="144" y="138"/>
                      <a:pt x="124" y="156"/>
                    </a:cubicBezTo>
                    <a:cubicBezTo>
                      <a:pt x="116" y="164"/>
                      <a:pt x="107" y="165"/>
                      <a:pt x="97" y="169"/>
                    </a:cubicBezTo>
                    <a:cubicBezTo>
                      <a:pt x="90" y="171"/>
                      <a:pt x="85" y="177"/>
                      <a:pt x="77" y="180"/>
                    </a:cubicBezTo>
                    <a:cubicBezTo>
                      <a:pt x="71" y="183"/>
                      <a:pt x="62" y="182"/>
                      <a:pt x="54" y="184"/>
                    </a:cubicBezTo>
                    <a:cubicBezTo>
                      <a:pt x="50" y="185"/>
                      <a:pt x="46" y="190"/>
                      <a:pt x="40" y="188"/>
                    </a:cubicBezTo>
                    <a:cubicBezTo>
                      <a:pt x="39" y="175"/>
                      <a:pt x="59" y="178"/>
                      <a:pt x="70" y="174"/>
                    </a:cubicBezTo>
                    <a:cubicBezTo>
                      <a:pt x="95" y="165"/>
                      <a:pt x="117" y="142"/>
                      <a:pt x="123" y="113"/>
                    </a:cubicBezTo>
                    <a:cubicBezTo>
                      <a:pt x="124" y="107"/>
                      <a:pt x="122" y="100"/>
                      <a:pt x="127" y="94"/>
                    </a:cubicBezTo>
                    <a:cubicBezTo>
                      <a:pt x="136" y="98"/>
                      <a:pt x="131" y="110"/>
                      <a:pt x="129" y="118"/>
                    </a:cubicBezTo>
                    <a:cubicBezTo>
                      <a:pt x="125" y="133"/>
                      <a:pt x="120" y="146"/>
                      <a:pt x="111" y="155"/>
                    </a:cubicBezTo>
                    <a:cubicBezTo>
                      <a:pt x="131" y="148"/>
                      <a:pt x="135" y="122"/>
                      <a:pt x="137" y="95"/>
                    </a:cubicBezTo>
                    <a:cubicBezTo>
                      <a:pt x="138" y="84"/>
                      <a:pt x="141" y="75"/>
                      <a:pt x="139" y="65"/>
                    </a:cubicBezTo>
                    <a:cubicBezTo>
                      <a:pt x="134" y="45"/>
                      <a:pt x="116" y="25"/>
                      <a:pt x="93" y="24"/>
                    </a:cubicBezTo>
                    <a:cubicBezTo>
                      <a:pt x="79" y="24"/>
                      <a:pt x="67" y="30"/>
                      <a:pt x="58" y="37"/>
                    </a:cubicBezTo>
                    <a:cubicBezTo>
                      <a:pt x="51" y="43"/>
                      <a:pt x="42" y="51"/>
                      <a:pt x="36" y="58"/>
                    </a:cubicBezTo>
                    <a:cubicBezTo>
                      <a:pt x="30" y="66"/>
                      <a:pt x="26" y="80"/>
                      <a:pt x="20" y="91"/>
                    </a:cubicBezTo>
                    <a:cubicBezTo>
                      <a:pt x="16" y="100"/>
                      <a:pt x="13" y="112"/>
                      <a:pt x="3" y="116"/>
                    </a:cubicBezTo>
                    <a:cubicBezTo>
                      <a:pt x="0" y="106"/>
                      <a:pt x="9" y="96"/>
                      <a:pt x="14" y="86"/>
                    </a:cubicBezTo>
                    <a:cubicBezTo>
                      <a:pt x="19" y="77"/>
                      <a:pt x="21" y="65"/>
                      <a:pt x="27" y="56"/>
                    </a:cubicBezTo>
                    <a:cubicBezTo>
                      <a:pt x="32" y="48"/>
                      <a:pt x="41" y="41"/>
                      <a:pt x="48" y="34"/>
                    </a:cubicBezTo>
                    <a:cubicBezTo>
                      <a:pt x="61" y="19"/>
                      <a:pt x="66" y="3"/>
                      <a:pt x="90" y="1"/>
                    </a:cubicBezTo>
                    <a:cubicBezTo>
                      <a:pt x="94" y="1"/>
                      <a:pt x="102" y="0"/>
                      <a:pt x="102" y="5"/>
                    </a:cubicBezTo>
                    <a:cubicBezTo>
                      <a:pt x="103" y="11"/>
                      <a:pt x="89" y="9"/>
                      <a:pt x="84" y="11"/>
                    </a:cubicBezTo>
                    <a:cubicBezTo>
                      <a:pt x="78" y="12"/>
                      <a:pt x="72" y="14"/>
                      <a:pt x="69" y="1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4" name="Freeform 85"/>
              <p:cNvSpPr>
                <a:spLocks/>
              </p:cNvSpPr>
              <p:nvPr/>
            </p:nvSpPr>
            <p:spPr bwMode="auto">
              <a:xfrm>
                <a:off x="758198" y="7001942"/>
                <a:ext cx="120108" cy="218528"/>
              </a:xfrm>
              <a:custGeom>
                <a:avLst/>
                <a:gdLst>
                  <a:gd name="T0" fmla="*/ 54 w 61"/>
                  <a:gd name="T1" fmla="*/ 111 h 111"/>
                  <a:gd name="T2" fmla="*/ 53 w 61"/>
                  <a:gd name="T3" fmla="*/ 84 h 111"/>
                  <a:gd name="T4" fmla="*/ 49 w 61"/>
                  <a:gd name="T5" fmla="*/ 74 h 111"/>
                  <a:gd name="T6" fmla="*/ 41 w 61"/>
                  <a:gd name="T7" fmla="*/ 47 h 111"/>
                  <a:gd name="T8" fmla="*/ 14 w 61"/>
                  <a:gd name="T9" fmla="*/ 17 h 111"/>
                  <a:gd name="T10" fmla="*/ 0 w 61"/>
                  <a:gd name="T11" fmla="*/ 6 h 111"/>
                  <a:gd name="T12" fmla="*/ 35 w 61"/>
                  <a:gd name="T13" fmla="*/ 24 h 111"/>
                  <a:gd name="T14" fmla="*/ 60 w 61"/>
                  <a:gd name="T15" fmla="*/ 81 h 111"/>
                  <a:gd name="T16" fmla="*/ 54 w 61"/>
                  <a:gd name="T17"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1">
                    <a:moveTo>
                      <a:pt x="54" y="111"/>
                    </a:moveTo>
                    <a:cubicBezTo>
                      <a:pt x="49" y="104"/>
                      <a:pt x="55" y="93"/>
                      <a:pt x="53" y="84"/>
                    </a:cubicBezTo>
                    <a:cubicBezTo>
                      <a:pt x="52" y="80"/>
                      <a:pt x="50" y="77"/>
                      <a:pt x="49" y="74"/>
                    </a:cubicBezTo>
                    <a:cubicBezTo>
                      <a:pt x="47" y="64"/>
                      <a:pt x="45" y="56"/>
                      <a:pt x="41" y="47"/>
                    </a:cubicBezTo>
                    <a:cubicBezTo>
                      <a:pt x="35" y="36"/>
                      <a:pt x="24" y="23"/>
                      <a:pt x="14" y="17"/>
                    </a:cubicBezTo>
                    <a:cubicBezTo>
                      <a:pt x="9" y="14"/>
                      <a:pt x="1" y="14"/>
                      <a:pt x="0" y="6"/>
                    </a:cubicBezTo>
                    <a:cubicBezTo>
                      <a:pt x="8" y="0"/>
                      <a:pt x="28" y="15"/>
                      <a:pt x="35" y="24"/>
                    </a:cubicBezTo>
                    <a:cubicBezTo>
                      <a:pt x="47" y="39"/>
                      <a:pt x="59" y="62"/>
                      <a:pt x="60" y="81"/>
                    </a:cubicBezTo>
                    <a:cubicBezTo>
                      <a:pt x="61" y="92"/>
                      <a:pt x="61" y="106"/>
                      <a:pt x="54" y="11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5" name="Freeform 86"/>
              <p:cNvSpPr>
                <a:spLocks/>
              </p:cNvSpPr>
              <p:nvPr/>
            </p:nvSpPr>
            <p:spPr bwMode="auto">
              <a:xfrm>
                <a:off x="549677" y="7039475"/>
                <a:ext cx="98422" cy="145963"/>
              </a:xfrm>
              <a:custGeom>
                <a:avLst/>
                <a:gdLst>
                  <a:gd name="T0" fmla="*/ 49 w 50"/>
                  <a:gd name="T1" fmla="*/ 0 h 74"/>
                  <a:gd name="T2" fmla="*/ 33 w 50"/>
                  <a:gd name="T3" fmla="*/ 20 h 74"/>
                  <a:gd name="T4" fmla="*/ 18 w 50"/>
                  <a:gd name="T5" fmla="*/ 43 h 74"/>
                  <a:gd name="T6" fmla="*/ 1 w 50"/>
                  <a:gd name="T7" fmla="*/ 74 h 74"/>
                  <a:gd name="T8" fmla="*/ 9 w 50"/>
                  <a:gd name="T9" fmla="*/ 47 h 74"/>
                  <a:gd name="T10" fmla="*/ 19 w 50"/>
                  <a:gd name="T11" fmla="*/ 22 h 74"/>
                  <a:gd name="T12" fmla="*/ 48 w 50"/>
                  <a:gd name="T13" fmla="*/ 0 h 74"/>
                  <a:gd name="T14" fmla="*/ 49 w 50"/>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74">
                    <a:moveTo>
                      <a:pt x="49" y="0"/>
                    </a:moveTo>
                    <a:cubicBezTo>
                      <a:pt x="50" y="10"/>
                      <a:pt x="39" y="14"/>
                      <a:pt x="33" y="20"/>
                    </a:cubicBezTo>
                    <a:cubicBezTo>
                      <a:pt x="27" y="26"/>
                      <a:pt x="21" y="35"/>
                      <a:pt x="18" y="43"/>
                    </a:cubicBezTo>
                    <a:cubicBezTo>
                      <a:pt x="13" y="54"/>
                      <a:pt x="12" y="67"/>
                      <a:pt x="1" y="74"/>
                    </a:cubicBezTo>
                    <a:cubicBezTo>
                      <a:pt x="0" y="65"/>
                      <a:pt x="5" y="56"/>
                      <a:pt x="9" y="47"/>
                    </a:cubicBezTo>
                    <a:cubicBezTo>
                      <a:pt x="12" y="39"/>
                      <a:pt x="15" y="29"/>
                      <a:pt x="19" y="22"/>
                    </a:cubicBezTo>
                    <a:cubicBezTo>
                      <a:pt x="25" y="14"/>
                      <a:pt x="39" y="4"/>
                      <a:pt x="48" y="0"/>
                    </a:cubicBezTo>
                    <a:cubicBezTo>
                      <a:pt x="48" y="0"/>
                      <a:pt x="49" y="0"/>
                      <a:pt x="4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6" name="Freeform 87"/>
              <p:cNvSpPr>
                <a:spLocks/>
              </p:cNvSpPr>
              <p:nvPr/>
            </p:nvSpPr>
            <p:spPr bwMode="auto">
              <a:xfrm>
                <a:off x="578869" y="7049485"/>
                <a:ext cx="244386" cy="293596"/>
              </a:xfrm>
              <a:custGeom>
                <a:avLst/>
                <a:gdLst>
                  <a:gd name="T0" fmla="*/ 113 w 124"/>
                  <a:gd name="T1" fmla="*/ 65 h 149"/>
                  <a:gd name="T2" fmla="*/ 80 w 124"/>
                  <a:gd name="T3" fmla="*/ 15 h 149"/>
                  <a:gd name="T4" fmla="*/ 47 w 124"/>
                  <a:gd name="T5" fmla="*/ 27 h 149"/>
                  <a:gd name="T6" fmla="*/ 42 w 124"/>
                  <a:gd name="T7" fmla="*/ 34 h 149"/>
                  <a:gd name="T8" fmla="*/ 30 w 124"/>
                  <a:gd name="T9" fmla="*/ 48 h 149"/>
                  <a:gd name="T10" fmla="*/ 94 w 124"/>
                  <a:gd name="T11" fmla="*/ 24 h 149"/>
                  <a:gd name="T12" fmla="*/ 98 w 124"/>
                  <a:gd name="T13" fmla="*/ 103 h 149"/>
                  <a:gd name="T14" fmla="*/ 68 w 124"/>
                  <a:gd name="T15" fmla="*/ 137 h 149"/>
                  <a:gd name="T16" fmla="*/ 55 w 124"/>
                  <a:gd name="T17" fmla="*/ 143 h 149"/>
                  <a:gd name="T18" fmla="*/ 43 w 124"/>
                  <a:gd name="T19" fmla="*/ 147 h 149"/>
                  <a:gd name="T20" fmla="*/ 69 w 124"/>
                  <a:gd name="T21" fmla="*/ 126 h 149"/>
                  <a:gd name="T22" fmla="*/ 95 w 124"/>
                  <a:gd name="T23" fmla="*/ 75 h 149"/>
                  <a:gd name="T24" fmla="*/ 93 w 124"/>
                  <a:gd name="T25" fmla="*/ 35 h 149"/>
                  <a:gd name="T26" fmla="*/ 61 w 124"/>
                  <a:gd name="T27" fmla="*/ 30 h 149"/>
                  <a:gd name="T28" fmla="*/ 47 w 124"/>
                  <a:gd name="T29" fmla="*/ 46 h 149"/>
                  <a:gd name="T30" fmla="*/ 36 w 124"/>
                  <a:gd name="T31" fmla="*/ 55 h 149"/>
                  <a:gd name="T32" fmla="*/ 33 w 124"/>
                  <a:gd name="T33" fmla="*/ 78 h 149"/>
                  <a:gd name="T34" fmla="*/ 21 w 124"/>
                  <a:gd name="T35" fmla="*/ 103 h 149"/>
                  <a:gd name="T36" fmla="*/ 0 w 124"/>
                  <a:gd name="T37" fmla="*/ 117 h 149"/>
                  <a:gd name="T38" fmla="*/ 15 w 124"/>
                  <a:gd name="T39" fmla="*/ 95 h 149"/>
                  <a:gd name="T40" fmla="*/ 23 w 124"/>
                  <a:gd name="T41" fmla="*/ 64 h 149"/>
                  <a:gd name="T42" fmla="*/ 23 w 124"/>
                  <a:gd name="T43" fmla="*/ 40 h 149"/>
                  <a:gd name="T44" fmla="*/ 45 w 124"/>
                  <a:gd name="T45" fmla="*/ 19 h 149"/>
                  <a:gd name="T46" fmla="*/ 115 w 124"/>
                  <a:gd name="T47" fmla="*/ 31 h 149"/>
                  <a:gd name="T48" fmla="*/ 113 w 124"/>
                  <a:gd name="T49"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149">
                    <a:moveTo>
                      <a:pt x="113" y="65"/>
                    </a:moveTo>
                    <a:cubicBezTo>
                      <a:pt x="113" y="39"/>
                      <a:pt x="104" y="15"/>
                      <a:pt x="80" y="15"/>
                    </a:cubicBezTo>
                    <a:cubicBezTo>
                      <a:pt x="68" y="14"/>
                      <a:pt x="55" y="20"/>
                      <a:pt x="47" y="27"/>
                    </a:cubicBezTo>
                    <a:cubicBezTo>
                      <a:pt x="45" y="29"/>
                      <a:pt x="44" y="32"/>
                      <a:pt x="42" y="34"/>
                    </a:cubicBezTo>
                    <a:cubicBezTo>
                      <a:pt x="38" y="38"/>
                      <a:pt x="29" y="40"/>
                      <a:pt x="30" y="48"/>
                    </a:cubicBezTo>
                    <a:cubicBezTo>
                      <a:pt x="46" y="40"/>
                      <a:pt x="67" y="6"/>
                      <a:pt x="94" y="24"/>
                    </a:cubicBezTo>
                    <a:cubicBezTo>
                      <a:pt x="111" y="35"/>
                      <a:pt x="107" y="83"/>
                      <a:pt x="98" y="103"/>
                    </a:cubicBezTo>
                    <a:cubicBezTo>
                      <a:pt x="91" y="117"/>
                      <a:pt x="79" y="131"/>
                      <a:pt x="68" y="137"/>
                    </a:cubicBezTo>
                    <a:cubicBezTo>
                      <a:pt x="64" y="139"/>
                      <a:pt x="59" y="141"/>
                      <a:pt x="55" y="143"/>
                    </a:cubicBezTo>
                    <a:cubicBezTo>
                      <a:pt x="51" y="145"/>
                      <a:pt x="47" y="149"/>
                      <a:pt x="43" y="147"/>
                    </a:cubicBezTo>
                    <a:cubicBezTo>
                      <a:pt x="47" y="134"/>
                      <a:pt x="60" y="134"/>
                      <a:pt x="69" y="126"/>
                    </a:cubicBezTo>
                    <a:cubicBezTo>
                      <a:pt x="84" y="115"/>
                      <a:pt x="92" y="99"/>
                      <a:pt x="95" y="75"/>
                    </a:cubicBezTo>
                    <a:cubicBezTo>
                      <a:pt x="96" y="61"/>
                      <a:pt x="101" y="45"/>
                      <a:pt x="93" y="35"/>
                    </a:cubicBezTo>
                    <a:cubicBezTo>
                      <a:pt x="87" y="25"/>
                      <a:pt x="71" y="25"/>
                      <a:pt x="61" y="30"/>
                    </a:cubicBezTo>
                    <a:cubicBezTo>
                      <a:pt x="56" y="33"/>
                      <a:pt x="53" y="40"/>
                      <a:pt x="47" y="46"/>
                    </a:cubicBezTo>
                    <a:cubicBezTo>
                      <a:pt x="44" y="49"/>
                      <a:pt x="38" y="51"/>
                      <a:pt x="36" y="55"/>
                    </a:cubicBezTo>
                    <a:cubicBezTo>
                      <a:pt x="32" y="62"/>
                      <a:pt x="35" y="69"/>
                      <a:pt x="33" y="78"/>
                    </a:cubicBezTo>
                    <a:cubicBezTo>
                      <a:pt x="32" y="86"/>
                      <a:pt x="26" y="96"/>
                      <a:pt x="21" y="103"/>
                    </a:cubicBezTo>
                    <a:cubicBezTo>
                      <a:pt x="16" y="109"/>
                      <a:pt x="10" y="117"/>
                      <a:pt x="0" y="117"/>
                    </a:cubicBezTo>
                    <a:cubicBezTo>
                      <a:pt x="1" y="107"/>
                      <a:pt x="11" y="102"/>
                      <a:pt x="15" y="95"/>
                    </a:cubicBezTo>
                    <a:cubicBezTo>
                      <a:pt x="20" y="88"/>
                      <a:pt x="24" y="77"/>
                      <a:pt x="23" y="64"/>
                    </a:cubicBezTo>
                    <a:cubicBezTo>
                      <a:pt x="22" y="56"/>
                      <a:pt x="19" y="48"/>
                      <a:pt x="23" y="40"/>
                    </a:cubicBezTo>
                    <a:cubicBezTo>
                      <a:pt x="26" y="33"/>
                      <a:pt x="37" y="25"/>
                      <a:pt x="45" y="19"/>
                    </a:cubicBezTo>
                    <a:cubicBezTo>
                      <a:pt x="68" y="0"/>
                      <a:pt x="102" y="2"/>
                      <a:pt x="115" y="31"/>
                    </a:cubicBezTo>
                    <a:cubicBezTo>
                      <a:pt x="119" y="39"/>
                      <a:pt x="124" y="62"/>
                      <a:pt x="113" y="65"/>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7" name="Freeform 88"/>
              <p:cNvSpPr>
                <a:spLocks/>
              </p:cNvSpPr>
              <p:nvPr/>
            </p:nvSpPr>
            <p:spPr bwMode="auto">
              <a:xfrm>
                <a:off x="720664" y="7100363"/>
                <a:ext cx="45875" cy="33364"/>
              </a:xfrm>
              <a:custGeom>
                <a:avLst/>
                <a:gdLst>
                  <a:gd name="T0" fmla="*/ 18 w 23"/>
                  <a:gd name="T1" fmla="*/ 17 h 17"/>
                  <a:gd name="T2" fmla="*/ 3 w 23"/>
                  <a:gd name="T3" fmla="*/ 12 h 17"/>
                  <a:gd name="T4" fmla="*/ 18 w 23"/>
                  <a:gd name="T5" fmla="*/ 17 h 17"/>
                </a:gdLst>
                <a:ahLst/>
                <a:cxnLst>
                  <a:cxn ang="0">
                    <a:pos x="T0" y="T1"/>
                  </a:cxn>
                  <a:cxn ang="0">
                    <a:pos x="T2" y="T3"/>
                  </a:cxn>
                  <a:cxn ang="0">
                    <a:pos x="T4" y="T5"/>
                  </a:cxn>
                </a:cxnLst>
                <a:rect l="0" t="0" r="r" b="b"/>
                <a:pathLst>
                  <a:path w="23" h="17">
                    <a:moveTo>
                      <a:pt x="18" y="17"/>
                    </a:moveTo>
                    <a:cubicBezTo>
                      <a:pt x="14" y="15"/>
                      <a:pt x="9" y="13"/>
                      <a:pt x="3" y="12"/>
                    </a:cubicBezTo>
                    <a:cubicBezTo>
                      <a:pt x="0" y="0"/>
                      <a:pt x="23" y="7"/>
                      <a:pt x="18" y="1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8" name="Freeform 89"/>
              <p:cNvSpPr>
                <a:spLocks/>
              </p:cNvSpPr>
              <p:nvPr/>
            </p:nvSpPr>
            <p:spPr bwMode="auto">
              <a:xfrm>
                <a:off x="643928" y="7102859"/>
                <a:ext cx="79238" cy="92582"/>
              </a:xfrm>
              <a:custGeom>
                <a:avLst/>
                <a:gdLst>
                  <a:gd name="T0" fmla="*/ 40 w 40"/>
                  <a:gd name="T1" fmla="*/ 9 h 47"/>
                  <a:gd name="T2" fmla="*/ 33 w 40"/>
                  <a:gd name="T3" fmla="*/ 14 h 47"/>
                  <a:gd name="T4" fmla="*/ 16 w 40"/>
                  <a:gd name="T5" fmla="*/ 32 h 47"/>
                  <a:gd name="T6" fmla="*/ 6 w 40"/>
                  <a:gd name="T7" fmla="*/ 47 h 47"/>
                  <a:gd name="T8" fmla="*/ 21 w 40"/>
                  <a:gd name="T9" fmla="*/ 17 h 47"/>
                  <a:gd name="T10" fmla="*/ 40 w 40"/>
                  <a:gd name="T11" fmla="*/ 9 h 47"/>
                </a:gdLst>
                <a:ahLst/>
                <a:cxnLst>
                  <a:cxn ang="0">
                    <a:pos x="T0" y="T1"/>
                  </a:cxn>
                  <a:cxn ang="0">
                    <a:pos x="T2" y="T3"/>
                  </a:cxn>
                  <a:cxn ang="0">
                    <a:pos x="T4" y="T5"/>
                  </a:cxn>
                  <a:cxn ang="0">
                    <a:pos x="T6" y="T7"/>
                  </a:cxn>
                  <a:cxn ang="0">
                    <a:pos x="T8" y="T9"/>
                  </a:cxn>
                  <a:cxn ang="0">
                    <a:pos x="T10" y="T11"/>
                  </a:cxn>
                </a:cxnLst>
                <a:rect l="0" t="0" r="r" b="b"/>
                <a:pathLst>
                  <a:path w="40" h="47">
                    <a:moveTo>
                      <a:pt x="40" y="9"/>
                    </a:moveTo>
                    <a:cubicBezTo>
                      <a:pt x="40" y="13"/>
                      <a:pt x="35" y="12"/>
                      <a:pt x="33" y="14"/>
                    </a:cubicBezTo>
                    <a:cubicBezTo>
                      <a:pt x="29" y="22"/>
                      <a:pt x="21" y="26"/>
                      <a:pt x="16" y="32"/>
                    </a:cubicBezTo>
                    <a:cubicBezTo>
                      <a:pt x="12" y="37"/>
                      <a:pt x="12" y="44"/>
                      <a:pt x="6" y="47"/>
                    </a:cubicBezTo>
                    <a:cubicBezTo>
                      <a:pt x="0" y="35"/>
                      <a:pt x="14" y="25"/>
                      <a:pt x="21" y="17"/>
                    </a:cubicBezTo>
                    <a:cubicBezTo>
                      <a:pt x="25" y="12"/>
                      <a:pt x="32" y="0"/>
                      <a:pt x="40" y="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299" name="Freeform 90"/>
              <p:cNvSpPr>
                <a:spLocks/>
              </p:cNvSpPr>
              <p:nvPr/>
            </p:nvSpPr>
            <p:spPr bwMode="auto">
              <a:xfrm>
                <a:off x="590547" y="7127885"/>
                <a:ext cx="171821" cy="222700"/>
              </a:xfrm>
              <a:custGeom>
                <a:avLst/>
                <a:gdLst>
                  <a:gd name="T0" fmla="*/ 9 w 87"/>
                  <a:gd name="T1" fmla="*/ 109 h 113"/>
                  <a:gd name="T2" fmla="*/ 22 w 87"/>
                  <a:gd name="T3" fmla="*/ 100 h 113"/>
                  <a:gd name="T4" fmla="*/ 42 w 87"/>
                  <a:gd name="T5" fmla="*/ 81 h 113"/>
                  <a:gd name="T6" fmla="*/ 54 w 87"/>
                  <a:gd name="T7" fmla="*/ 77 h 113"/>
                  <a:gd name="T8" fmla="*/ 78 w 87"/>
                  <a:gd name="T9" fmla="*/ 37 h 113"/>
                  <a:gd name="T10" fmla="*/ 77 w 87"/>
                  <a:gd name="T11" fmla="*/ 29 h 113"/>
                  <a:gd name="T12" fmla="*/ 72 w 87"/>
                  <a:gd name="T13" fmla="*/ 10 h 113"/>
                  <a:gd name="T14" fmla="*/ 60 w 87"/>
                  <a:gd name="T15" fmla="*/ 23 h 113"/>
                  <a:gd name="T16" fmla="*/ 12 w 87"/>
                  <a:gd name="T17" fmla="*/ 87 h 113"/>
                  <a:gd name="T18" fmla="*/ 0 w 87"/>
                  <a:gd name="T19" fmla="*/ 90 h 113"/>
                  <a:gd name="T20" fmla="*/ 14 w 87"/>
                  <a:gd name="T21" fmla="*/ 76 h 113"/>
                  <a:gd name="T22" fmla="*/ 43 w 87"/>
                  <a:gd name="T23" fmla="*/ 26 h 113"/>
                  <a:gd name="T24" fmla="*/ 53 w 87"/>
                  <a:gd name="T25" fmla="*/ 18 h 113"/>
                  <a:gd name="T26" fmla="*/ 61 w 87"/>
                  <a:gd name="T27" fmla="*/ 7 h 113"/>
                  <a:gd name="T28" fmla="*/ 86 w 87"/>
                  <a:gd name="T29" fmla="*/ 16 h 113"/>
                  <a:gd name="T30" fmla="*/ 84 w 87"/>
                  <a:gd name="T31" fmla="*/ 29 h 113"/>
                  <a:gd name="T32" fmla="*/ 84 w 87"/>
                  <a:gd name="T33" fmla="*/ 44 h 113"/>
                  <a:gd name="T34" fmla="*/ 64 w 87"/>
                  <a:gd name="T35" fmla="*/ 80 h 113"/>
                  <a:gd name="T36" fmla="*/ 47 w 87"/>
                  <a:gd name="T37" fmla="*/ 88 h 113"/>
                  <a:gd name="T38" fmla="*/ 9 w 87"/>
                  <a:gd name="T39" fmla="*/ 10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3">
                    <a:moveTo>
                      <a:pt x="9" y="109"/>
                    </a:moveTo>
                    <a:cubicBezTo>
                      <a:pt x="11" y="104"/>
                      <a:pt x="16" y="104"/>
                      <a:pt x="22" y="100"/>
                    </a:cubicBezTo>
                    <a:cubicBezTo>
                      <a:pt x="29" y="95"/>
                      <a:pt x="35" y="85"/>
                      <a:pt x="42" y="81"/>
                    </a:cubicBezTo>
                    <a:cubicBezTo>
                      <a:pt x="46" y="79"/>
                      <a:pt x="50" y="79"/>
                      <a:pt x="54" y="77"/>
                    </a:cubicBezTo>
                    <a:cubicBezTo>
                      <a:pt x="66" y="70"/>
                      <a:pt x="77" y="51"/>
                      <a:pt x="78" y="37"/>
                    </a:cubicBezTo>
                    <a:cubicBezTo>
                      <a:pt x="78" y="34"/>
                      <a:pt x="77" y="31"/>
                      <a:pt x="77" y="29"/>
                    </a:cubicBezTo>
                    <a:cubicBezTo>
                      <a:pt x="77" y="21"/>
                      <a:pt x="81" y="11"/>
                      <a:pt x="72" y="10"/>
                    </a:cubicBezTo>
                    <a:cubicBezTo>
                      <a:pt x="64" y="9"/>
                      <a:pt x="62" y="16"/>
                      <a:pt x="60" y="23"/>
                    </a:cubicBezTo>
                    <a:cubicBezTo>
                      <a:pt x="41" y="39"/>
                      <a:pt x="34" y="74"/>
                      <a:pt x="12" y="87"/>
                    </a:cubicBezTo>
                    <a:cubicBezTo>
                      <a:pt x="9" y="89"/>
                      <a:pt x="4" y="91"/>
                      <a:pt x="0" y="90"/>
                    </a:cubicBezTo>
                    <a:cubicBezTo>
                      <a:pt x="0" y="81"/>
                      <a:pt x="8" y="81"/>
                      <a:pt x="14" y="76"/>
                    </a:cubicBezTo>
                    <a:cubicBezTo>
                      <a:pt x="28" y="64"/>
                      <a:pt x="31" y="41"/>
                      <a:pt x="43" y="26"/>
                    </a:cubicBezTo>
                    <a:cubicBezTo>
                      <a:pt x="46" y="23"/>
                      <a:pt x="50" y="21"/>
                      <a:pt x="53" y="18"/>
                    </a:cubicBezTo>
                    <a:cubicBezTo>
                      <a:pt x="56" y="14"/>
                      <a:pt x="58" y="9"/>
                      <a:pt x="61" y="7"/>
                    </a:cubicBezTo>
                    <a:cubicBezTo>
                      <a:pt x="71" y="0"/>
                      <a:pt x="85" y="5"/>
                      <a:pt x="86" y="16"/>
                    </a:cubicBezTo>
                    <a:cubicBezTo>
                      <a:pt x="87" y="20"/>
                      <a:pt x="84" y="25"/>
                      <a:pt x="84" y="29"/>
                    </a:cubicBezTo>
                    <a:cubicBezTo>
                      <a:pt x="84" y="35"/>
                      <a:pt x="85" y="40"/>
                      <a:pt x="84" y="44"/>
                    </a:cubicBezTo>
                    <a:cubicBezTo>
                      <a:pt x="82" y="59"/>
                      <a:pt x="74" y="72"/>
                      <a:pt x="64" y="80"/>
                    </a:cubicBezTo>
                    <a:cubicBezTo>
                      <a:pt x="59" y="84"/>
                      <a:pt x="53" y="85"/>
                      <a:pt x="47" y="88"/>
                    </a:cubicBezTo>
                    <a:cubicBezTo>
                      <a:pt x="36" y="95"/>
                      <a:pt x="27" y="113"/>
                      <a:pt x="9" y="109"/>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0" name="Freeform 91"/>
              <p:cNvSpPr>
                <a:spLocks noEditPoints="1"/>
              </p:cNvSpPr>
              <p:nvPr/>
            </p:nvSpPr>
            <p:spPr bwMode="auto">
              <a:xfrm>
                <a:off x="594717" y="7155408"/>
                <a:ext cx="147633" cy="179327"/>
              </a:xfrm>
              <a:custGeom>
                <a:avLst/>
                <a:gdLst>
                  <a:gd name="T0" fmla="*/ 70 w 75"/>
                  <a:gd name="T1" fmla="*/ 0 h 91"/>
                  <a:gd name="T2" fmla="*/ 68 w 75"/>
                  <a:gd name="T3" fmla="*/ 14 h 91"/>
                  <a:gd name="T4" fmla="*/ 56 w 75"/>
                  <a:gd name="T5" fmla="*/ 53 h 91"/>
                  <a:gd name="T6" fmla="*/ 29 w 75"/>
                  <a:gd name="T7" fmla="*/ 70 h 91"/>
                  <a:gd name="T8" fmla="*/ 0 w 75"/>
                  <a:gd name="T9" fmla="*/ 85 h 91"/>
                  <a:gd name="T10" fmla="*/ 14 w 75"/>
                  <a:gd name="T11" fmla="*/ 75 h 91"/>
                  <a:gd name="T12" fmla="*/ 38 w 75"/>
                  <a:gd name="T13" fmla="*/ 49 h 91"/>
                  <a:gd name="T14" fmla="*/ 62 w 75"/>
                  <a:gd name="T15" fmla="*/ 11 h 91"/>
                  <a:gd name="T16" fmla="*/ 68 w 75"/>
                  <a:gd name="T17" fmla="*/ 0 h 91"/>
                  <a:gd name="T18" fmla="*/ 70 w 75"/>
                  <a:gd name="T19" fmla="*/ 0 h 91"/>
                  <a:gd name="T20" fmla="*/ 47 w 75"/>
                  <a:gd name="T21" fmla="*/ 47 h 91"/>
                  <a:gd name="T22" fmla="*/ 62 w 75"/>
                  <a:gd name="T23" fmla="*/ 22 h 91"/>
                  <a:gd name="T24" fmla="*/ 60 w 75"/>
                  <a:gd name="T25" fmla="*/ 21 h 91"/>
                  <a:gd name="T26" fmla="*/ 47 w 75"/>
                  <a:gd name="T27" fmla="*/ 47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91">
                    <a:moveTo>
                      <a:pt x="70" y="0"/>
                    </a:moveTo>
                    <a:cubicBezTo>
                      <a:pt x="74" y="4"/>
                      <a:pt x="70" y="10"/>
                      <a:pt x="68" y="14"/>
                    </a:cubicBezTo>
                    <a:cubicBezTo>
                      <a:pt x="75" y="22"/>
                      <a:pt x="65" y="49"/>
                      <a:pt x="56" y="53"/>
                    </a:cubicBezTo>
                    <a:cubicBezTo>
                      <a:pt x="44" y="58"/>
                      <a:pt x="37" y="61"/>
                      <a:pt x="29" y="70"/>
                    </a:cubicBezTo>
                    <a:cubicBezTo>
                      <a:pt x="23" y="76"/>
                      <a:pt x="11" y="91"/>
                      <a:pt x="0" y="85"/>
                    </a:cubicBezTo>
                    <a:cubicBezTo>
                      <a:pt x="3" y="79"/>
                      <a:pt x="9" y="78"/>
                      <a:pt x="14" y="75"/>
                    </a:cubicBezTo>
                    <a:cubicBezTo>
                      <a:pt x="19" y="71"/>
                      <a:pt x="35" y="56"/>
                      <a:pt x="38" y="49"/>
                    </a:cubicBezTo>
                    <a:cubicBezTo>
                      <a:pt x="43" y="36"/>
                      <a:pt x="50" y="19"/>
                      <a:pt x="62" y="11"/>
                    </a:cubicBezTo>
                    <a:cubicBezTo>
                      <a:pt x="63" y="6"/>
                      <a:pt x="64" y="1"/>
                      <a:pt x="68" y="0"/>
                    </a:cubicBezTo>
                    <a:cubicBezTo>
                      <a:pt x="69" y="0"/>
                      <a:pt x="69" y="0"/>
                      <a:pt x="70" y="0"/>
                    </a:cubicBezTo>
                    <a:close/>
                    <a:moveTo>
                      <a:pt x="47" y="47"/>
                    </a:moveTo>
                    <a:cubicBezTo>
                      <a:pt x="56" y="46"/>
                      <a:pt x="63" y="33"/>
                      <a:pt x="62" y="22"/>
                    </a:cubicBezTo>
                    <a:cubicBezTo>
                      <a:pt x="61" y="22"/>
                      <a:pt x="61" y="21"/>
                      <a:pt x="60" y="21"/>
                    </a:cubicBezTo>
                    <a:cubicBezTo>
                      <a:pt x="56" y="30"/>
                      <a:pt x="51" y="38"/>
                      <a:pt x="47" y="47"/>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1" name="Freeform 92"/>
              <p:cNvSpPr>
                <a:spLocks/>
              </p:cNvSpPr>
              <p:nvPr/>
            </p:nvSpPr>
            <p:spPr bwMode="auto">
              <a:xfrm>
                <a:off x="837436" y="7162076"/>
                <a:ext cx="23354" cy="52546"/>
              </a:xfrm>
              <a:custGeom>
                <a:avLst/>
                <a:gdLst>
                  <a:gd name="T0" fmla="*/ 7 w 12"/>
                  <a:gd name="T1" fmla="*/ 0 h 27"/>
                  <a:gd name="T2" fmla="*/ 3 w 12"/>
                  <a:gd name="T3" fmla="*/ 27 h 27"/>
                  <a:gd name="T4" fmla="*/ 7 w 12"/>
                  <a:gd name="T5" fmla="*/ 0 h 27"/>
                </a:gdLst>
                <a:ahLst/>
                <a:cxnLst>
                  <a:cxn ang="0">
                    <a:pos x="T0" y="T1"/>
                  </a:cxn>
                  <a:cxn ang="0">
                    <a:pos x="T2" y="T3"/>
                  </a:cxn>
                  <a:cxn ang="0">
                    <a:pos x="T4" y="T5"/>
                  </a:cxn>
                </a:cxnLst>
                <a:rect l="0" t="0" r="r" b="b"/>
                <a:pathLst>
                  <a:path w="12" h="27">
                    <a:moveTo>
                      <a:pt x="7" y="0"/>
                    </a:moveTo>
                    <a:cubicBezTo>
                      <a:pt x="12" y="5"/>
                      <a:pt x="10" y="24"/>
                      <a:pt x="3" y="27"/>
                    </a:cubicBezTo>
                    <a:cubicBezTo>
                      <a:pt x="2" y="19"/>
                      <a:pt x="0" y="3"/>
                      <a:pt x="7"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2" name="Freeform 93"/>
              <p:cNvSpPr>
                <a:spLocks/>
              </p:cNvSpPr>
              <p:nvPr/>
            </p:nvSpPr>
            <p:spPr bwMode="auto">
              <a:xfrm>
                <a:off x="561353" y="7167919"/>
                <a:ext cx="56718" cy="90080"/>
              </a:xfrm>
              <a:custGeom>
                <a:avLst/>
                <a:gdLst>
                  <a:gd name="T0" fmla="*/ 25 w 29"/>
                  <a:gd name="T1" fmla="*/ 1 h 46"/>
                  <a:gd name="T2" fmla="*/ 20 w 29"/>
                  <a:gd name="T3" fmla="*/ 28 h 46"/>
                  <a:gd name="T4" fmla="*/ 3 w 29"/>
                  <a:gd name="T5" fmla="*/ 46 h 46"/>
                  <a:gd name="T6" fmla="*/ 22 w 29"/>
                  <a:gd name="T7" fmla="*/ 2 h 46"/>
                  <a:gd name="T8" fmla="*/ 23 w 29"/>
                  <a:gd name="T9" fmla="*/ 0 h 46"/>
                  <a:gd name="T10" fmla="*/ 25 w 29"/>
                  <a:gd name="T11" fmla="*/ 1 h 46"/>
                </a:gdLst>
                <a:ahLst/>
                <a:cxnLst>
                  <a:cxn ang="0">
                    <a:pos x="T0" y="T1"/>
                  </a:cxn>
                  <a:cxn ang="0">
                    <a:pos x="T2" y="T3"/>
                  </a:cxn>
                  <a:cxn ang="0">
                    <a:pos x="T4" y="T5"/>
                  </a:cxn>
                  <a:cxn ang="0">
                    <a:pos x="T6" y="T7"/>
                  </a:cxn>
                  <a:cxn ang="0">
                    <a:pos x="T8" y="T9"/>
                  </a:cxn>
                  <a:cxn ang="0">
                    <a:pos x="T10" y="T11"/>
                  </a:cxn>
                </a:cxnLst>
                <a:rect l="0" t="0" r="r" b="b"/>
                <a:pathLst>
                  <a:path w="29" h="46">
                    <a:moveTo>
                      <a:pt x="25" y="1"/>
                    </a:moveTo>
                    <a:cubicBezTo>
                      <a:pt x="29" y="11"/>
                      <a:pt x="25" y="21"/>
                      <a:pt x="20" y="28"/>
                    </a:cubicBezTo>
                    <a:cubicBezTo>
                      <a:pt x="16" y="34"/>
                      <a:pt x="10" y="42"/>
                      <a:pt x="3" y="46"/>
                    </a:cubicBezTo>
                    <a:cubicBezTo>
                      <a:pt x="0" y="27"/>
                      <a:pt x="19" y="19"/>
                      <a:pt x="22" y="2"/>
                    </a:cubicBezTo>
                    <a:cubicBezTo>
                      <a:pt x="22" y="1"/>
                      <a:pt x="23" y="1"/>
                      <a:pt x="23" y="0"/>
                    </a:cubicBezTo>
                    <a:cubicBezTo>
                      <a:pt x="24" y="0"/>
                      <a:pt x="24" y="1"/>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3" name="Freeform 94"/>
              <p:cNvSpPr>
                <a:spLocks/>
              </p:cNvSpPr>
              <p:nvPr/>
            </p:nvSpPr>
            <p:spPr bwMode="auto">
              <a:xfrm>
                <a:off x="673122" y="7227143"/>
                <a:ext cx="180162" cy="180996"/>
              </a:xfrm>
              <a:custGeom>
                <a:avLst/>
                <a:gdLst>
                  <a:gd name="T0" fmla="*/ 88 w 91"/>
                  <a:gd name="T1" fmla="*/ 0 h 92"/>
                  <a:gd name="T2" fmla="*/ 79 w 91"/>
                  <a:gd name="T3" fmla="*/ 34 h 92"/>
                  <a:gd name="T4" fmla="*/ 59 w 91"/>
                  <a:gd name="T5" fmla="*/ 58 h 92"/>
                  <a:gd name="T6" fmla="*/ 29 w 91"/>
                  <a:gd name="T7" fmla="*/ 71 h 92"/>
                  <a:gd name="T8" fmla="*/ 57 w 91"/>
                  <a:gd name="T9" fmla="*/ 64 h 92"/>
                  <a:gd name="T10" fmla="*/ 22 w 91"/>
                  <a:gd name="T11" fmla="*/ 80 h 92"/>
                  <a:gd name="T12" fmla="*/ 0 w 91"/>
                  <a:gd name="T13" fmla="*/ 89 h 92"/>
                  <a:gd name="T14" fmla="*/ 10 w 91"/>
                  <a:gd name="T15" fmla="*/ 80 h 92"/>
                  <a:gd name="T16" fmla="*/ 25 w 91"/>
                  <a:gd name="T17" fmla="*/ 64 h 92"/>
                  <a:gd name="T18" fmla="*/ 59 w 91"/>
                  <a:gd name="T19" fmla="*/ 49 h 92"/>
                  <a:gd name="T20" fmla="*/ 84 w 91"/>
                  <a:gd name="T21" fmla="*/ 3 h 92"/>
                  <a:gd name="T22" fmla="*/ 86 w 91"/>
                  <a:gd name="T23" fmla="*/ 0 h 92"/>
                  <a:gd name="T24" fmla="*/ 88 w 9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92">
                    <a:moveTo>
                      <a:pt x="88" y="0"/>
                    </a:moveTo>
                    <a:cubicBezTo>
                      <a:pt x="91" y="12"/>
                      <a:pt x="85" y="24"/>
                      <a:pt x="79" y="34"/>
                    </a:cubicBezTo>
                    <a:cubicBezTo>
                      <a:pt x="74" y="43"/>
                      <a:pt x="68" y="53"/>
                      <a:pt x="59" y="58"/>
                    </a:cubicBezTo>
                    <a:cubicBezTo>
                      <a:pt x="49" y="63"/>
                      <a:pt x="37" y="63"/>
                      <a:pt x="29" y="71"/>
                    </a:cubicBezTo>
                    <a:cubicBezTo>
                      <a:pt x="39" y="73"/>
                      <a:pt x="49" y="65"/>
                      <a:pt x="57" y="64"/>
                    </a:cubicBezTo>
                    <a:cubicBezTo>
                      <a:pt x="56" y="81"/>
                      <a:pt x="35" y="75"/>
                      <a:pt x="22" y="80"/>
                    </a:cubicBezTo>
                    <a:cubicBezTo>
                      <a:pt x="14" y="82"/>
                      <a:pt x="9" y="92"/>
                      <a:pt x="0" y="89"/>
                    </a:cubicBezTo>
                    <a:cubicBezTo>
                      <a:pt x="1" y="82"/>
                      <a:pt x="7" y="82"/>
                      <a:pt x="10" y="80"/>
                    </a:cubicBezTo>
                    <a:cubicBezTo>
                      <a:pt x="16" y="75"/>
                      <a:pt x="19" y="68"/>
                      <a:pt x="25" y="64"/>
                    </a:cubicBezTo>
                    <a:cubicBezTo>
                      <a:pt x="36" y="55"/>
                      <a:pt x="50" y="56"/>
                      <a:pt x="59" y="49"/>
                    </a:cubicBezTo>
                    <a:cubicBezTo>
                      <a:pt x="75" y="37"/>
                      <a:pt x="76" y="22"/>
                      <a:pt x="84" y="3"/>
                    </a:cubicBezTo>
                    <a:cubicBezTo>
                      <a:pt x="85" y="2"/>
                      <a:pt x="85" y="1"/>
                      <a:pt x="86" y="0"/>
                    </a:cubicBezTo>
                    <a:cubicBezTo>
                      <a:pt x="87" y="0"/>
                      <a:pt x="87" y="0"/>
                      <a:pt x="88"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4" name="Freeform 95"/>
              <p:cNvSpPr>
                <a:spLocks/>
              </p:cNvSpPr>
              <p:nvPr/>
            </p:nvSpPr>
            <p:spPr bwMode="auto">
              <a:xfrm>
                <a:off x="791561" y="7230479"/>
                <a:ext cx="108432" cy="128449"/>
              </a:xfrm>
              <a:custGeom>
                <a:avLst/>
                <a:gdLst>
                  <a:gd name="T0" fmla="*/ 52 w 55"/>
                  <a:gd name="T1" fmla="*/ 0 h 65"/>
                  <a:gd name="T2" fmla="*/ 39 w 55"/>
                  <a:gd name="T3" fmla="*/ 34 h 65"/>
                  <a:gd name="T4" fmla="*/ 27 w 55"/>
                  <a:gd name="T5" fmla="*/ 41 h 65"/>
                  <a:gd name="T6" fmla="*/ 0 w 55"/>
                  <a:gd name="T7" fmla="*/ 61 h 65"/>
                  <a:gd name="T8" fmla="*/ 9 w 55"/>
                  <a:gd name="T9" fmla="*/ 51 h 65"/>
                  <a:gd name="T10" fmla="*/ 31 w 55"/>
                  <a:gd name="T11" fmla="*/ 13 h 65"/>
                  <a:gd name="T12" fmla="*/ 37 w 55"/>
                  <a:gd name="T13" fmla="*/ 0 h 65"/>
                  <a:gd name="T14" fmla="*/ 32 w 55"/>
                  <a:gd name="T15" fmla="*/ 29 h 65"/>
                  <a:gd name="T16" fmla="*/ 49 w 55"/>
                  <a:gd name="T17" fmla="*/ 0 h 65"/>
                  <a:gd name="T18" fmla="*/ 52 w 55"/>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65">
                    <a:moveTo>
                      <a:pt x="52" y="0"/>
                    </a:moveTo>
                    <a:cubicBezTo>
                      <a:pt x="55" y="13"/>
                      <a:pt x="47" y="27"/>
                      <a:pt x="39" y="34"/>
                    </a:cubicBezTo>
                    <a:cubicBezTo>
                      <a:pt x="36" y="37"/>
                      <a:pt x="31" y="38"/>
                      <a:pt x="27" y="41"/>
                    </a:cubicBezTo>
                    <a:cubicBezTo>
                      <a:pt x="19" y="49"/>
                      <a:pt x="14" y="65"/>
                      <a:pt x="0" y="61"/>
                    </a:cubicBezTo>
                    <a:cubicBezTo>
                      <a:pt x="0" y="55"/>
                      <a:pt x="5" y="55"/>
                      <a:pt x="9" y="51"/>
                    </a:cubicBezTo>
                    <a:cubicBezTo>
                      <a:pt x="19" y="43"/>
                      <a:pt x="27" y="27"/>
                      <a:pt x="31" y="13"/>
                    </a:cubicBezTo>
                    <a:cubicBezTo>
                      <a:pt x="32" y="9"/>
                      <a:pt x="32" y="2"/>
                      <a:pt x="37" y="0"/>
                    </a:cubicBezTo>
                    <a:cubicBezTo>
                      <a:pt x="44" y="8"/>
                      <a:pt x="33" y="21"/>
                      <a:pt x="32" y="29"/>
                    </a:cubicBezTo>
                    <a:cubicBezTo>
                      <a:pt x="42" y="26"/>
                      <a:pt x="42" y="7"/>
                      <a:pt x="49" y="0"/>
                    </a:cubicBezTo>
                    <a:cubicBezTo>
                      <a:pt x="50" y="0"/>
                      <a:pt x="51" y="0"/>
                      <a:pt x="52"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5" name="Freeform 96"/>
              <p:cNvSpPr>
                <a:spLocks/>
              </p:cNvSpPr>
              <p:nvPr/>
            </p:nvSpPr>
            <p:spPr bwMode="auto">
              <a:xfrm>
                <a:off x="768208" y="7298044"/>
                <a:ext cx="118441" cy="90080"/>
              </a:xfrm>
              <a:custGeom>
                <a:avLst/>
                <a:gdLst>
                  <a:gd name="T0" fmla="*/ 59 w 60"/>
                  <a:gd name="T1" fmla="*/ 0 h 46"/>
                  <a:gd name="T2" fmla="*/ 45 w 60"/>
                  <a:gd name="T3" fmla="*/ 18 h 46"/>
                  <a:gd name="T4" fmla="*/ 52 w 60"/>
                  <a:gd name="T5" fmla="*/ 16 h 46"/>
                  <a:gd name="T6" fmla="*/ 45 w 60"/>
                  <a:gd name="T7" fmla="*/ 26 h 46"/>
                  <a:gd name="T8" fmla="*/ 0 w 60"/>
                  <a:gd name="T9" fmla="*/ 46 h 46"/>
                  <a:gd name="T10" fmla="*/ 17 w 60"/>
                  <a:gd name="T11" fmla="*/ 33 h 46"/>
                  <a:gd name="T12" fmla="*/ 35 w 60"/>
                  <a:gd name="T13" fmla="*/ 21 h 46"/>
                  <a:gd name="T14" fmla="*/ 57 w 60"/>
                  <a:gd name="T15" fmla="*/ 0 h 46"/>
                  <a:gd name="T16" fmla="*/ 59 w 6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6">
                    <a:moveTo>
                      <a:pt x="59" y="0"/>
                    </a:moveTo>
                    <a:cubicBezTo>
                      <a:pt x="60" y="9"/>
                      <a:pt x="50" y="12"/>
                      <a:pt x="45" y="18"/>
                    </a:cubicBezTo>
                    <a:cubicBezTo>
                      <a:pt x="47" y="20"/>
                      <a:pt x="48" y="15"/>
                      <a:pt x="52" y="16"/>
                    </a:cubicBezTo>
                    <a:cubicBezTo>
                      <a:pt x="52" y="22"/>
                      <a:pt x="47" y="23"/>
                      <a:pt x="45" y="26"/>
                    </a:cubicBezTo>
                    <a:cubicBezTo>
                      <a:pt x="27" y="29"/>
                      <a:pt x="18" y="45"/>
                      <a:pt x="0" y="46"/>
                    </a:cubicBezTo>
                    <a:cubicBezTo>
                      <a:pt x="3" y="39"/>
                      <a:pt x="11" y="37"/>
                      <a:pt x="17" y="33"/>
                    </a:cubicBezTo>
                    <a:cubicBezTo>
                      <a:pt x="23" y="30"/>
                      <a:pt x="30" y="26"/>
                      <a:pt x="35" y="21"/>
                    </a:cubicBezTo>
                    <a:cubicBezTo>
                      <a:pt x="42" y="15"/>
                      <a:pt x="47" y="4"/>
                      <a:pt x="57" y="0"/>
                    </a:cubicBezTo>
                    <a:cubicBezTo>
                      <a:pt x="57" y="0"/>
                      <a:pt x="58" y="0"/>
                      <a:pt x="59" y="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6" name="Freeform 97"/>
              <p:cNvSpPr>
                <a:spLocks/>
              </p:cNvSpPr>
              <p:nvPr/>
            </p:nvSpPr>
            <p:spPr bwMode="auto">
              <a:xfrm>
                <a:off x="643928" y="7366435"/>
                <a:ext cx="49211" cy="30027"/>
              </a:xfrm>
              <a:custGeom>
                <a:avLst/>
                <a:gdLst>
                  <a:gd name="T0" fmla="*/ 25 w 25"/>
                  <a:gd name="T1" fmla="*/ 1 h 15"/>
                  <a:gd name="T2" fmla="*/ 0 w 25"/>
                  <a:gd name="T3" fmla="*/ 9 h 15"/>
                  <a:gd name="T4" fmla="*/ 25 w 25"/>
                  <a:gd name="T5" fmla="*/ 1 h 15"/>
                </a:gdLst>
                <a:ahLst/>
                <a:cxnLst>
                  <a:cxn ang="0">
                    <a:pos x="T0" y="T1"/>
                  </a:cxn>
                  <a:cxn ang="0">
                    <a:pos x="T2" y="T3"/>
                  </a:cxn>
                  <a:cxn ang="0">
                    <a:pos x="T4" y="T5"/>
                  </a:cxn>
                </a:cxnLst>
                <a:rect l="0" t="0" r="r" b="b"/>
                <a:pathLst>
                  <a:path w="25" h="15">
                    <a:moveTo>
                      <a:pt x="25" y="1"/>
                    </a:moveTo>
                    <a:cubicBezTo>
                      <a:pt x="22" y="8"/>
                      <a:pt x="7" y="15"/>
                      <a:pt x="0" y="9"/>
                    </a:cubicBezTo>
                    <a:cubicBezTo>
                      <a:pt x="2" y="1"/>
                      <a:pt x="18" y="0"/>
                      <a:pt x="25" y="1"/>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sp>
            <p:nvSpPr>
              <p:cNvPr id="307" name="Freeform 98"/>
              <p:cNvSpPr>
                <a:spLocks/>
              </p:cNvSpPr>
              <p:nvPr/>
            </p:nvSpPr>
            <p:spPr bwMode="auto">
              <a:xfrm>
                <a:off x="698977" y="7380620"/>
                <a:ext cx="49211" cy="23353"/>
              </a:xfrm>
              <a:custGeom>
                <a:avLst/>
                <a:gdLst>
                  <a:gd name="T0" fmla="*/ 14 w 25"/>
                  <a:gd name="T1" fmla="*/ 12 h 12"/>
                  <a:gd name="T2" fmla="*/ 6 w 25"/>
                  <a:gd name="T3" fmla="*/ 12 h 12"/>
                  <a:gd name="T4" fmla="*/ 25 w 25"/>
                  <a:gd name="T5" fmla="*/ 5 h 12"/>
                  <a:gd name="T6" fmla="*/ 14 w 25"/>
                  <a:gd name="T7" fmla="*/ 12 h 12"/>
                </a:gdLst>
                <a:ahLst/>
                <a:cxnLst>
                  <a:cxn ang="0">
                    <a:pos x="T0" y="T1"/>
                  </a:cxn>
                  <a:cxn ang="0">
                    <a:pos x="T2" y="T3"/>
                  </a:cxn>
                  <a:cxn ang="0">
                    <a:pos x="T4" y="T5"/>
                  </a:cxn>
                  <a:cxn ang="0">
                    <a:pos x="T6" y="T7"/>
                  </a:cxn>
                </a:cxnLst>
                <a:rect l="0" t="0" r="r" b="b"/>
                <a:pathLst>
                  <a:path w="25" h="12">
                    <a:moveTo>
                      <a:pt x="14" y="12"/>
                    </a:moveTo>
                    <a:cubicBezTo>
                      <a:pt x="11" y="12"/>
                      <a:pt x="9" y="12"/>
                      <a:pt x="6" y="12"/>
                    </a:cubicBezTo>
                    <a:cubicBezTo>
                      <a:pt x="0" y="5"/>
                      <a:pt x="19" y="0"/>
                      <a:pt x="25" y="5"/>
                    </a:cubicBezTo>
                    <a:cubicBezTo>
                      <a:pt x="24" y="10"/>
                      <a:pt x="18" y="10"/>
                      <a:pt x="14" y="12"/>
                    </a:cubicBezTo>
                    <a:close/>
                  </a:path>
                </a:pathLst>
              </a:custGeom>
              <a:grpFill/>
              <a:ln>
                <a:noFill/>
              </a:ln>
              <a:effectLst>
                <a:outerShdw blurRad="63500" sx="102000" sy="102000" algn="ctr" rotWithShape="0">
                  <a:srgbClr val="702D89">
                    <a:alpha val="60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54" name="Group 322"/>
          <p:cNvGrpSpPr/>
          <p:nvPr/>
        </p:nvGrpSpPr>
        <p:grpSpPr>
          <a:xfrm>
            <a:off x="5280261" y="3304414"/>
            <a:ext cx="1306768" cy="754878"/>
            <a:chOff x="11271072" y="2759235"/>
            <a:chExt cx="1306768" cy="754878"/>
          </a:xfrm>
        </p:grpSpPr>
        <p:grpSp>
          <p:nvGrpSpPr>
            <p:cNvPr id="755" name="Group 323"/>
            <p:cNvGrpSpPr/>
            <p:nvPr/>
          </p:nvGrpSpPr>
          <p:grpSpPr>
            <a:xfrm>
              <a:off x="11271072" y="2759235"/>
              <a:ext cx="1306768" cy="754878"/>
              <a:chOff x="11271072" y="2759235"/>
              <a:chExt cx="1306768" cy="754878"/>
            </a:xfrm>
          </p:grpSpPr>
          <p:sp>
            <p:nvSpPr>
              <p:cNvPr id="332" name="Oval 331"/>
              <p:cNvSpPr/>
              <p:nvPr/>
            </p:nvSpPr>
            <p:spPr>
              <a:xfrm>
                <a:off x="11665214" y="2759235"/>
                <a:ext cx="518466" cy="518466"/>
              </a:xfrm>
              <a:prstGeom prst="ellipse">
                <a:avLst/>
              </a:prstGeom>
              <a:solidFill>
                <a:schemeClr val="bg1">
                  <a:lumMod val="60000"/>
                  <a:lumOff val="40000"/>
                </a:schemeClr>
              </a:solidFill>
              <a:ln>
                <a:noFill/>
              </a:ln>
              <a:effectLst>
                <a:innerShdw blurRad="114300">
                  <a:schemeClr val="accent3">
                    <a:lumMod val="25000"/>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333" name="TextBox 332"/>
              <p:cNvSpPr txBox="1"/>
              <p:nvPr/>
            </p:nvSpPr>
            <p:spPr>
              <a:xfrm>
                <a:off x="11271072" y="3275586"/>
                <a:ext cx="1306768" cy="238527"/>
              </a:xfrm>
              <a:prstGeom prst="rect">
                <a:avLst/>
              </a:prstGeom>
              <a:noFill/>
            </p:spPr>
            <p:txBody>
              <a:bodyPr wrap="none" rtlCol="0">
                <a:spAutoFit/>
              </a:bodyPr>
              <a:lstStyle/>
              <a:p>
                <a:pPr algn="ctr">
                  <a:lnSpc>
                    <a:spcPct val="95000"/>
                  </a:lnSpc>
                </a:pPr>
                <a:r>
                  <a:rPr lang="en-US" sz="1000" dirty="0" smtClean="0"/>
                  <a:t>Prime Infrastructure</a:t>
                </a:r>
                <a:endParaRPr lang="en-US" sz="1000" dirty="0"/>
              </a:p>
            </p:txBody>
          </p:sp>
        </p:grpSp>
        <p:sp>
          <p:nvSpPr>
            <p:cNvPr id="330" name="Freeform 18"/>
            <p:cNvSpPr>
              <a:spLocks noEditPoints="1"/>
            </p:cNvSpPr>
            <p:nvPr/>
          </p:nvSpPr>
          <p:spPr bwMode="auto">
            <a:xfrm>
              <a:off x="11933849" y="2936338"/>
              <a:ext cx="90905" cy="87755"/>
            </a:xfrm>
            <a:custGeom>
              <a:avLst/>
              <a:gdLst>
                <a:gd name="T0" fmla="*/ 303 w 303"/>
                <a:gd name="T1" fmla="*/ 303 h 303"/>
                <a:gd name="T2" fmla="*/ 0 w 303"/>
                <a:gd name="T3" fmla="*/ 303 h 303"/>
                <a:gd name="T4" fmla="*/ 0 w 303"/>
                <a:gd name="T5" fmla="*/ 0 h 303"/>
                <a:gd name="T6" fmla="*/ 303 w 303"/>
                <a:gd name="T7" fmla="*/ 0 h 303"/>
                <a:gd name="T8" fmla="*/ 303 w 303"/>
                <a:gd name="T9" fmla="*/ 303 h 303"/>
                <a:gd name="T10" fmla="*/ 29 w 303"/>
                <a:gd name="T11" fmla="*/ 274 h 303"/>
                <a:gd name="T12" fmla="*/ 275 w 303"/>
                <a:gd name="T13" fmla="*/ 274 h 303"/>
                <a:gd name="T14" fmla="*/ 275 w 303"/>
                <a:gd name="T15" fmla="*/ 28 h 303"/>
                <a:gd name="T16" fmla="*/ 29 w 303"/>
                <a:gd name="T17" fmla="*/ 28 h 303"/>
                <a:gd name="T18" fmla="*/ 29 w 303"/>
                <a:gd name="T19" fmla="*/ 27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3">
                  <a:moveTo>
                    <a:pt x="303" y="303"/>
                  </a:moveTo>
                  <a:lnTo>
                    <a:pt x="0" y="303"/>
                  </a:lnTo>
                  <a:lnTo>
                    <a:pt x="0" y="0"/>
                  </a:lnTo>
                  <a:lnTo>
                    <a:pt x="303" y="0"/>
                  </a:lnTo>
                  <a:lnTo>
                    <a:pt x="303" y="303"/>
                  </a:lnTo>
                  <a:close/>
                  <a:moveTo>
                    <a:pt x="29" y="274"/>
                  </a:moveTo>
                  <a:lnTo>
                    <a:pt x="275" y="274"/>
                  </a:lnTo>
                  <a:lnTo>
                    <a:pt x="275" y="28"/>
                  </a:lnTo>
                  <a:lnTo>
                    <a:pt x="29" y="28"/>
                  </a:lnTo>
                  <a:lnTo>
                    <a:pt x="29" y="274"/>
                  </a:ln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sp>
          <p:nvSpPr>
            <p:cNvPr id="331" name="Freeform 6"/>
            <p:cNvSpPr>
              <a:spLocks noEditPoints="1"/>
            </p:cNvSpPr>
            <p:nvPr/>
          </p:nvSpPr>
          <p:spPr bwMode="auto">
            <a:xfrm>
              <a:off x="11777679" y="2875293"/>
              <a:ext cx="308531" cy="298100"/>
            </a:xfrm>
            <a:custGeom>
              <a:avLst/>
              <a:gdLst>
                <a:gd name="T0" fmla="*/ 319 w 489"/>
                <a:gd name="T1" fmla="*/ 0 h 489"/>
                <a:gd name="T2" fmla="*/ 148 w 489"/>
                <a:gd name="T3" fmla="*/ 170 h 489"/>
                <a:gd name="T4" fmla="*/ 319 w 489"/>
                <a:gd name="T5" fmla="*/ 340 h 489"/>
                <a:gd name="T6" fmla="*/ 489 w 489"/>
                <a:gd name="T7" fmla="*/ 170 h 489"/>
                <a:gd name="T8" fmla="*/ 319 w 489"/>
                <a:gd name="T9" fmla="*/ 0 h 489"/>
                <a:gd name="T10" fmla="*/ 319 w 489"/>
                <a:gd name="T11" fmla="*/ 299 h 489"/>
                <a:gd name="T12" fmla="*/ 190 w 489"/>
                <a:gd name="T13" fmla="*/ 170 h 489"/>
                <a:gd name="T14" fmla="*/ 319 w 489"/>
                <a:gd name="T15" fmla="*/ 41 h 489"/>
                <a:gd name="T16" fmla="*/ 448 w 489"/>
                <a:gd name="T17" fmla="*/ 170 h 489"/>
                <a:gd name="T18" fmla="*/ 319 w 489"/>
                <a:gd name="T19" fmla="*/ 299 h 489"/>
                <a:gd name="T20" fmla="*/ 102 w 489"/>
                <a:gd name="T21" fmla="*/ 322 h 489"/>
                <a:gd name="T22" fmla="*/ 18 w 489"/>
                <a:gd name="T23" fmla="*/ 407 h 489"/>
                <a:gd name="T24" fmla="*/ 18 w 489"/>
                <a:gd name="T25" fmla="*/ 471 h 489"/>
                <a:gd name="T26" fmla="*/ 82 w 489"/>
                <a:gd name="T27" fmla="*/ 471 h 489"/>
                <a:gd name="T28" fmla="*/ 167 w 489"/>
                <a:gd name="T29" fmla="*/ 387 h 489"/>
                <a:gd name="T30" fmla="*/ 167 w 489"/>
                <a:gd name="T31" fmla="*/ 322 h 489"/>
                <a:gd name="T32" fmla="*/ 102 w 489"/>
                <a:gd name="T33" fmla="*/ 322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9" h="489">
                  <a:moveTo>
                    <a:pt x="319" y="0"/>
                  </a:moveTo>
                  <a:cubicBezTo>
                    <a:pt x="225" y="0"/>
                    <a:pt x="148" y="76"/>
                    <a:pt x="148" y="170"/>
                  </a:cubicBezTo>
                  <a:cubicBezTo>
                    <a:pt x="148" y="264"/>
                    <a:pt x="225" y="340"/>
                    <a:pt x="319" y="340"/>
                  </a:cubicBezTo>
                  <a:cubicBezTo>
                    <a:pt x="413" y="340"/>
                    <a:pt x="489" y="264"/>
                    <a:pt x="489" y="170"/>
                  </a:cubicBezTo>
                  <a:cubicBezTo>
                    <a:pt x="489" y="76"/>
                    <a:pt x="413" y="0"/>
                    <a:pt x="319" y="0"/>
                  </a:cubicBezTo>
                  <a:close/>
                  <a:moveTo>
                    <a:pt x="319" y="299"/>
                  </a:moveTo>
                  <a:cubicBezTo>
                    <a:pt x="248" y="299"/>
                    <a:pt x="190" y="241"/>
                    <a:pt x="190" y="170"/>
                  </a:cubicBezTo>
                  <a:cubicBezTo>
                    <a:pt x="190" y="99"/>
                    <a:pt x="248" y="41"/>
                    <a:pt x="319" y="41"/>
                  </a:cubicBezTo>
                  <a:cubicBezTo>
                    <a:pt x="390" y="41"/>
                    <a:pt x="448" y="99"/>
                    <a:pt x="448" y="170"/>
                  </a:cubicBezTo>
                  <a:cubicBezTo>
                    <a:pt x="448" y="241"/>
                    <a:pt x="390" y="299"/>
                    <a:pt x="319" y="299"/>
                  </a:cubicBezTo>
                  <a:close/>
                  <a:moveTo>
                    <a:pt x="102" y="322"/>
                  </a:moveTo>
                  <a:cubicBezTo>
                    <a:pt x="18" y="407"/>
                    <a:pt x="18" y="407"/>
                    <a:pt x="18" y="407"/>
                  </a:cubicBezTo>
                  <a:cubicBezTo>
                    <a:pt x="0" y="424"/>
                    <a:pt x="0" y="453"/>
                    <a:pt x="18" y="471"/>
                  </a:cubicBezTo>
                  <a:cubicBezTo>
                    <a:pt x="36" y="489"/>
                    <a:pt x="64" y="489"/>
                    <a:pt x="82" y="471"/>
                  </a:cubicBezTo>
                  <a:cubicBezTo>
                    <a:pt x="167" y="387"/>
                    <a:pt x="167" y="387"/>
                    <a:pt x="167" y="387"/>
                  </a:cubicBezTo>
                  <a:cubicBezTo>
                    <a:pt x="184" y="369"/>
                    <a:pt x="184" y="340"/>
                    <a:pt x="167" y="322"/>
                  </a:cubicBezTo>
                  <a:cubicBezTo>
                    <a:pt x="149" y="305"/>
                    <a:pt x="120" y="305"/>
                    <a:pt x="102" y="322"/>
                  </a:cubicBezTo>
                  <a:close/>
                </a:path>
              </a:pathLst>
            </a:custGeom>
            <a:solidFill>
              <a:srgbClr val="FFFFFF"/>
            </a:solidFill>
            <a:ln>
              <a:noFill/>
            </a:ln>
            <a:effectLst/>
          </p:spPr>
          <p:txBody>
            <a:bodyPr vert="horz" wrap="square" lIns="91440" tIns="45720" rIns="91440" bIns="45720" numCol="1" anchor="t" anchorCtr="0" compatLnSpc="1">
              <a:prstTxWarp prst="textNoShape">
                <a:avLst/>
              </a:prstTxWarp>
            </a:bodyPr>
            <a:lstStyle/>
            <a:p>
              <a:endParaRPr lang="en-US" sz="1000" dirty="0"/>
            </a:p>
          </p:txBody>
        </p:sp>
      </p:grpSp>
      <p:grpSp>
        <p:nvGrpSpPr>
          <p:cNvPr id="758" name="Group 26"/>
          <p:cNvGrpSpPr/>
          <p:nvPr/>
        </p:nvGrpSpPr>
        <p:grpSpPr>
          <a:xfrm>
            <a:off x="4948975" y="4170811"/>
            <a:ext cx="2028938" cy="754878"/>
            <a:chOff x="4948975" y="4170811"/>
            <a:chExt cx="2028938" cy="754878"/>
          </a:xfrm>
        </p:grpSpPr>
        <p:grpSp>
          <p:nvGrpSpPr>
            <p:cNvPr id="759" name="Group 347"/>
            <p:cNvGrpSpPr/>
            <p:nvPr/>
          </p:nvGrpSpPr>
          <p:grpSpPr>
            <a:xfrm>
              <a:off x="4948975" y="4170811"/>
              <a:ext cx="963726" cy="754878"/>
              <a:chOff x="10447095" y="4170811"/>
              <a:chExt cx="963726" cy="754878"/>
            </a:xfrm>
          </p:grpSpPr>
          <p:grpSp>
            <p:nvGrpSpPr>
              <p:cNvPr id="760" name="Group 348"/>
              <p:cNvGrpSpPr/>
              <p:nvPr/>
            </p:nvGrpSpPr>
            <p:grpSpPr>
              <a:xfrm>
                <a:off x="10447095" y="4170811"/>
                <a:ext cx="963726" cy="754878"/>
                <a:chOff x="-1518082" y="804673"/>
                <a:chExt cx="963726" cy="754878"/>
              </a:xfrm>
            </p:grpSpPr>
            <p:sp>
              <p:nvSpPr>
                <p:cNvPr id="353" name="Oval 352"/>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354" name="TextBox 353"/>
                <p:cNvSpPr txBox="1"/>
                <p:nvPr/>
              </p:nvSpPr>
              <p:spPr>
                <a:xfrm>
                  <a:off x="-1518082" y="1321024"/>
                  <a:ext cx="963726" cy="238527"/>
                </a:xfrm>
                <a:prstGeom prst="rect">
                  <a:avLst/>
                </a:prstGeom>
                <a:noFill/>
              </p:spPr>
              <p:txBody>
                <a:bodyPr wrap="none" rtlCol="0">
                  <a:spAutoFit/>
                </a:bodyPr>
                <a:lstStyle/>
                <a:p>
                  <a:pPr algn="ctr">
                    <a:lnSpc>
                      <a:spcPct val="95000"/>
                    </a:lnSpc>
                  </a:pPr>
                  <a:r>
                    <a:rPr lang="en-US" sz="1000" dirty="0" smtClean="0"/>
                    <a:t>Catalyst 3850</a:t>
                  </a:r>
                  <a:endParaRPr lang="en-US" sz="1000" dirty="0"/>
                </a:p>
              </p:txBody>
            </p:sp>
          </p:grpSp>
          <p:grpSp>
            <p:nvGrpSpPr>
              <p:cNvPr id="761" name="Group 349"/>
              <p:cNvGrpSpPr/>
              <p:nvPr/>
            </p:nvGrpSpPr>
            <p:grpSpPr>
              <a:xfrm>
                <a:off x="10769162" y="4211408"/>
                <a:ext cx="318019" cy="455341"/>
                <a:chOff x="10769162" y="4211408"/>
                <a:chExt cx="318019" cy="455341"/>
              </a:xfrm>
            </p:grpSpPr>
            <p:pic>
              <p:nvPicPr>
                <p:cNvPr id="351" name="Picture 350" descr="whiteparts.ai"/>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10769162" y="4211408"/>
                  <a:ext cx="318019" cy="192952"/>
                </a:xfrm>
                <a:prstGeom prst="rect">
                  <a:avLst/>
                </a:prstGeom>
              </p:spPr>
            </p:pic>
            <p:pic>
              <p:nvPicPr>
                <p:cNvPr id="352" name="Picture 351" descr="whiteparts.ai"/>
                <p:cNvPicPr>
                  <a:picLocks noChangeAspect="1"/>
                </p:cNvPicPr>
                <p:nvPr/>
              </p:nvPicPr>
              <p:blipFill>
                <a:blip r:embed="rId5" cstate="print">
                  <a:biLevel thresh="50000"/>
                  <a:extLst>
                    <a:ext uri="{28A0092B-C50C-407E-A947-70E740481C1C}">
                      <a14:useLocalDpi xmlns:a14="http://schemas.microsoft.com/office/drawing/2010/main"/>
                    </a:ext>
                  </a:extLst>
                </a:blip>
                <a:srcRect/>
                <a:stretch>
                  <a:fillRect/>
                </a:stretch>
              </p:blipFill>
              <p:spPr>
                <a:xfrm>
                  <a:off x="10775123" y="4404410"/>
                  <a:ext cx="306097" cy="262339"/>
                </a:xfrm>
                <a:prstGeom prst="rect">
                  <a:avLst/>
                </a:prstGeom>
              </p:spPr>
            </p:pic>
          </p:grpSp>
        </p:grpSp>
        <p:grpSp>
          <p:nvGrpSpPr>
            <p:cNvPr id="763" name="Group 354"/>
            <p:cNvGrpSpPr/>
            <p:nvPr/>
          </p:nvGrpSpPr>
          <p:grpSpPr>
            <a:xfrm>
              <a:off x="6014187" y="4170811"/>
              <a:ext cx="963726" cy="754878"/>
              <a:chOff x="10447095" y="4170811"/>
              <a:chExt cx="963726" cy="754878"/>
            </a:xfrm>
          </p:grpSpPr>
          <p:grpSp>
            <p:nvGrpSpPr>
              <p:cNvPr id="765" name="Group 355"/>
              <p:cNvGrpSpPr/>
              <p:nvPr/>
            </p:nvGrpSpPr>
            <p:grpSpPr>
              <a:xfrm>
                <a:off x="10447095" y="4170811"/>
                <a:ext cx="963726" cy="754878"/>
                <a:chOff x="-1518082" y="804673"/>
                <a:chExt cx="963726" cy="754878"/>
              </a:xfrm>
            </p:grpSpPr>
            <p:sp>
              <p:nvSpPr>
                <p:cNvPr id="360" name="Oval 359"/>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361" name="TextBox 360"/>
                <p:cNvSpPr txBox="1"/>
                <p:nvPr/>
              </p:nvSpPr>
              <p:spPr>
                <a:xfrm>
                  <a:off x="-1518082" y="1321024"/>
                  <a:ext cx="963726" cy="238527"/>
                </a:xfrm>
                <a:prstGeom prst="rect">
                  <a:avLst/>
                </a:prstGeom>
                <a:noFill/>
              </p:spPr>
              <p:txBody>
                <a:bodyPr wrap="none" rtlCol="0">
                  <a:spAutoFit/>
                </a:bodyPr>
                <a:lstStyle/>
                <a:p>
                  <a:pPr algn="ctr">
                    <a:lnSpc>
                      <a:spcPct val="95000"/>
                    </a:lnSpc>
                  </a:pPr>
                  <a:r>
                    <a:rPr lang="en-US" sz="1000" dirty="0" smtClean="0"/>
                    <a:t>Catalyst 3850</a:t>
                  </a:r>
                  <a:endParaRPr lang="en-US" sz="1000" dirty="0"/>
                </a:p>
              </p:txBody>
            </p:sp>
          </p:grpSp>
          <p:grpSp>
            <p:nvGrpSpPr>
              <p:cNvPr id="766" name="Group 356"/>
              <p:cNvGrpSpPr/>
              <p:nvPr/>
            </p:nvGrpSpPr>
            <p:grpSpPr>
              <a:xfrm>
                <a:off x="10769162" y="4211408"/>
                <a:ext cx="318019" cy="455341"/>
                <a:chOff x="10769162" y="4211408"/>
                <a:chExt cx="318019" cy="455341"/>
              </a:xfrm>
            </p:grpSpPr>
            <p:pic>
              <p:nvPicPr>
                <p:cNvPr id="358" name="Picture 357" descr="whiteparts.ai"/>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10769162" y="4211408"/>
                  <a:ext cx="318019" cy="192952"/>
                </a:xfrm>
                <a:prstGeom prst="rect">
                  <a:avLst/>
                </a:prstGeom>
              </p:spPr>
            </p:pic>
            <p:pic>
              <p:nvPicPr>
                <p:cNvPr id="359" name="Picture 358" descr="whiteparts.ai"/>
                <p:cNvPicPr>
                  <a:picLocks noChangeAspect="1"/>
                </p:cNvPicPr>
                <p:nvPr/>
              </p:nvPicPr>
              <p:blipFill>
                <a:blip r:embed="rId5" cstate="print">
                  <a:biLevel thresh="50000"/>
                  <a:extLst>
                    <a:ext uri="{28A0092B-C50C-407E-A947-70E740481C1C}">
                      <a14:useLocalDpi xmlns:a14="http://schemas.microsoft.com/office/drawing/2010/main"/>
                    </a:ext>
                  </a:extLst>
                </a:blip>
                <a:srcRect/>
                <a:stretch>
                  <a:fillRect/>
                </a:stretch>
              </p:blipFill>
              <p:spPr>
                <a:xfrm>
                  <a:off x="10775123" y="4404410"/>
                  <a:ext cx="306097" cy="262339"/>
                </a:xfrm>
                <a:prstGeom prst="rect">
                  <a:avLst/>
                </a:prstGeom>
              </p:spPr>
            </p:pic>
          </p:grpSp>
        </p:grpSp>
      </p:grpSp>
      <p:grpSp>
        <p:nvGrpSpPr>
          <p:cNvPr id="767" name="Group 2"/>
          <p:cNvGrpSpPr/>
          <p:nvPr/>
        </p:nvGrpSpPr>
        <p:grpSpPr>
          <a:xfrm>
            <a:off x="5480206" y="1389731"/>
            <a:ext cx="1055694" cy="571869"/>
            <a:chOff x="5480206" y="1389731"/>
            <a:chExt cx="1055694" cy="571869"/>
          </a:xfrm>
        </p:grpSpPr>
        <p:pic>
          <p:nvPicPr>
            <p:cNvPr id="457" name="Picture 45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6279796" y="1389731"/>
              <a:ext cx="256104" cy="571869"/>
            </a:xfrm>
            <a:prstGeom prst="rect">
              <a:avLst/>
            </a:prstGeom>
          </p:spPr>
        </p:pic>
        <p:pic>
          <p:nvPicPr>
            <p:cNvPr id="454" name="Picture 453"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480206" y="1389731"/>
              <a:ext cx="256104" cy="571869"/>
            </a:xfrm>
            <a:prstGeom prst="rect">
              <a:avLst/>
            </a:prstGeom>
          </p:spPr>
        </p:pic>
        <p:pic>
          <p:nvPicPr>
            <p:cNvPr id="405" name="Picture 40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746619" y="1389731"/>
              <a:ext cx="256104" cy="571869"/>
            </a:xfrm>
            <a:prstGeom prst="rect">
              <a:avLst/>
            </a:prstGeom>
          </p:spPr>
        </p:pic>
        <p:pic>
          <p:nvPicPr>
            <p:cNvPr id="406" name="Picture 405"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6009763" y="1389731"/>
              <a:ext cx="256104" cy="571869"/>
            </a:xfrm>
            <a:prstGeom prst="rect">
              <a:avLst/>
            </a:prstGeom>
          </p:spPr>
        </p:pic>
      </p:grpSp>
      <p:grpSp>
        <p:nvGrpSpPr>
          <p:cNvPr id="772" name="Group 25"/>
          <p:cNvGrpSpPr/>
          <p:nvPr/>
        </p:nvGrpSpPr>
        <p:grpSpPr>
          <a:xfrm>
            <a:off x="3265497" y="1390366"/>
            <a:ext cx="1050614" cy="571869"/>
            <a:chOff x="3265497" y="533204"/>
            <a:chExt cx="1050614" cy="571869"/>
          </a:xfrm>
        </p:grpSpPr>
        <p:pic>
          <p:nvPicPr>
            <p:cNvPr id="329" name="Picture 328"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060007" y="533204"/>
              <a:ext cx="256104" cy="571869"/>
            </a:xfrm>
            <a:prstGeom prst="rect">
              <a:avLst/>
            </a:prstGeom>
          </p:spPr>
        </p:pic>
        <p:pic>
          <p:nvPicPr>
            <p:cNvPr id="325" name="Picture 32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265497" y="533204"/>
              <a:ext cx="256104" cy="571869"/>
            </a:xfrm>
            <a:prstGeom prst="rect">
              <a:avLst/>
            </a:prstGeom>
          </p:spPr>
        </p:pic>
        <p:pic>
          <p:nvPicPr>
            <p:cNvPr id="418" name="Picture 417"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535853" y="533204"/>
              <a:ext cx="256104" cy="571869"/>
            </a:xfrm>
            <a:prstGeom prst="rect">
              <a:avLst/>
            </a:prstGeom>
          </p:spPr>
        </p:pic>
        <p:pic>
          <p:nvPicPr>
            <p:cNvPr id="420" name="Picture 419"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798997" y="533204"/>
              <a:ext cx="256104" cy="571869"/>
            </a:xfrm>
            <a:prstGeom prst="rect">
              <a:avLst/>
            </a:prstGeom>
          </p:spPr>
        </p:pic>
      </p:grpSp>
      <p:grpSp>
        <p:nvGrpSpPr>
          <p:cNvPr id="773" name="Group 942"/>
          <p:cNvGrpSpPr/>
          <p:nvPr/>
        </p:nvGrpSpPr>
        <p:grpSpPr>
          <a:xfrm>
            <a:off x="8086357" y="1389731"/>
            <a:ext cx="764105" cy="571869"/>
            <a:chOff x="8086357" y="1389731"/>
            <a:chExt cx="764105" cy="571869"/>
          </a:xfrm>
        </p:grpSpPr>
        <p:pic>
          <p:nvPicPr>
            <p:cNvPr id="423" name="Picture 422"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086357" y="1389731"/>
              <a:ext cx="256105" cy="571869"/>
            </a:xfrm>
            <a:prstGeom prst="rect">
              <a:avLst/>
            </a:prstGeom>
          </p:spPr>
        </p:pic>
        <p:pic>
          <p:nvPicPr>
            <p:cNvPr id="428" name="Picture 427"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337817" y="1389731"/>
              <a:ext cx="256105" cy="571869"/>
            </a:xfrm>
            <a:prstGeom prst="rect">
              <a:avLst/>
            </a:prstGeom>
          </p:spPr>
        </p:pic>
        <p:pic>
          <p:nvPicPr>
            <p:cNvPr id="429" name="Picture 428"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594357" y="1389731"/>
              <a:ext cx="256105" cy="571869"/>
            </a:xfrm>
            <a:prstGeom prst="rect">
              <a:avLst/>
            </a:prstGeom>
          </p:spPr>
        </p:pic>
      </p:grpSp>
      <p:grpSp>
        <p:nvGrpSpPr>
          <p:cNvPr id="774" name="Group 944"/>
          <p:cNvGrpSpPr/>
          <p:nvPr/>
        </p:nvGrpSpPr>
        <p:grpSpPr>
          <a:xfrm>
            <a:off x="-231552" y="3340590"/>
            <a:ext cx="2996355" cy="631532"/>
            <a:chOff x="9444037" y="3402051"/>
            <a:chExt cx="2998747" cy="521765"/>
          </a:xfrm>
        </p:grpSpPr>
        <p:sp>
          <p:nvSpPr>
            <p:cNvPr id="439" name="Round Same Side Corner Rectangle 438"/>
            <p:cNvSpPr/>
            <p:nvPr/>
          </p:nvSpPr>
          <p:spPr>
            <a:xfrm rot="5400000" flipH="1" flipV="1">
              <a:off x="10682528" y="2163560"/>
              <a:ext cx="521765" cy="2998747"/>
            </a:xfrm>
            <a:prstGeom prst="round2SameRect">
              <a:avLst>
                <a:gd name="adj1" fmla="val 0"/>
                <a:gd name="adj2" fmla="val 9951"/>
              </a:avLst>
            </a:prstGeom>
            <a:gradFill flip="none" rotWithShape="1">
              <a:gsLst>
                <a:gs pos="29000">
                  <a:schemeClr val="accent1">
                    <a:lumMod val="60000"/>
                    <a:lumOff val="40000"/>
                    <a:alpha val="34000"/>
                  </a:schemeClr>
                </a:gs>
                <a:gs pos="100000">
                  <a:schemeClr val="tx1">
                    <a:lumMod val="50000"/>
                    <a:alpha val="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400" dirty="0">
                <a:solidFill>
                  <a:schemeClr val="tx1"/>
                </a:solidFill>
                <a:latin typeface="+mj-lt"/>
              </a:endParaRPr>
            </a:p>
          </p:txBody>
        </p:sp>
        <p:sp>
          <p:nvSpPr>
            <p:cNvPr id="337" name="TextBox 336"/>
            <p:cNvSpPr txBox="1"/>
            <p:nvPr/>
          </p:nvSpPr>
          <p:spPr>
            <a:xfrm>
              <a:off x="10005691" y="3435735"/>
              <a:ext cx="1731289" cy="462792"/>
            </a:xfrm>
            <a:prstGeom prst="rect">
              <a:avLst/>
            </a:prstGeom>
            <a:noFill/>
          </p:spPr>
          <p:txBody>
            <a:bodyPr wrap="square" rtlCol="0">
              <a:spAutoFit/>
            </a:bodyPr>
            <a:lstStyle/>
            <a:p>
              <a:pPr>
                <a:lnSpc>
                  <a:spcPct val="95000"/>
                </a:lnSpc>
                <a:spcBef>
                  <a:spcPct val="0"/>
                </a:spcBef>
              </a:pPr>
              <a:r>
                <a:rPr lang="en-US" sz="1600" b="1" spc="-30" dirty="0" smtClean="0">
                  <a:effectLst>
                    <a:outerShdw blurRad="127000" algn="ctr" rotWithShape="0">
                      <a:prstClr val="black">
                        <a:alpha val="40000"/>
                      </a:prstClr>
                    </a:outerShdw>
                  </a:effectLst>
                  <a:latin typeface="+mj-lt"/>
                  <a:ea typeface="+mj-ea"/>
                  <a:cs typeface="+mj-cs"/>
                </a:rPr>
                <a:t>New Services</a:t>
              </a:r>
              <a:br>
                <a:rPr lang="en-US" sz="1600" b="1" spc="-30" dirty="0" smtClean="0">
                  <a:effectLst>
                    <a:outerShdw blurRad="127000" algn="ctr" rotWithShape="0">
                      <a:prstClr val="black">
                        <a:alpha val="40000"/>
                      </a:prstClr>
                    </a:outerShdw>
                  </a:effectLst>
                  <a:latin typeface="+mj-lt"/>
                  <a:ea typeface="+mj-ea"/>
                  <a:cs typeface="+mj-cs"/>
                </a:rPr>
              </a:br>
              <a:r>
                <a:rPr lang="en-US" sz="1600" b="1" spc="-30" dirty="0" smtClean="0">
                  <a:effectLst>
                    <a:outerShdw blurRad="127000" algn="ctr" rotWithShape="0">
                      <a:prstClr val="black">
                        <a:alpha val="40000"/>
                      </a:prstClr>
                    </a:outerShdw>
                  </a:effectLst>
                  <a:latin typeface="+mj-lt"/>
                  <a:ea typeface="+mj-ea"/>
                  <a:cs typeface="+mj-cs"/>
                </a:rPr>
                <a:t>like BYOD, VDI</a:t>
              </a:r>
              <a:endParaRPr lang="en-US" sz="1600" b="1" spc="-30" dirty="0">
                <a:effectLst>
                  <a:outerShdw blurRad="127000" algn="ctr" rotWithShape="0">
                    <a:prstClr val="black">
                      <a:alpha val="40000"/>
                    </a:prstClr>
                  </a:outerShdw>
                </a:effectLst>
                <a:latin typeface="+mj-lt"/>
                <a:ea typeface="+mj-ea"/>
                <a:cs typeface="+mj-cs"/>
              </a:endParaRPr>
            </a:p>
          </p:txBody>
        </p:sp>
      </p:grpSp>
      <p:grpSp>
        <p:nvGrpSpPr>
          <p:cNvPr id="779" name="Group 945"/>
          <p:cNvGrpSpPr/>
          <p:nvPr/>
        </p:nvGrpSpPr>
        <p:grpSpPr>
          <a:xfrm>
            <a:off x="-173154" y="4553852"/>
            <a:ext cx="2949427" cy="631532"/>
            <a:chOff x="9444038" y="4628968"/>
            <a:chExt cx="2998747" cy="521765"/>
          </a:xfrm>
        </p:grpSpPr>
        <p:sp>
          <p:nvSpPr>
            <p:cNvPr id="440" name="Round Same Side Corner Rectangle 439"/>
            <p:cNvSpPr/>
            <p:nvPr/>
          </p:nvSpPr>
          <p:spPr>
            <a:xfrm rot="5400000" flipH="1" flipV="1">
              <a:off x="10682529" y="3390477"/>
              <a:ext cx="521765" cy="2998747"/>
            </a:xfrm>
            <a:prstGeom prst="round2SameRect">
              <a:avLst>
                <a:gd name="adj1" fmla="val 0"/>
                <a:gd name="adj2" fmla="val 14572"/>
              </a:avLst>
            </a:prstGeom>
            <a:gradFill flip="none" rotWithShape="1">
              <a:gsLst>
                <a:gs pos="29000">
                  <a:schemeClr val="accent1">
                    <a:lumMod val="60000"/>
                    <a:lumOff val="40000"/>
                    <a:alpha val="34000"/>
                  </a:schemeClr>
                </a:gs>
                <a:gs pos="100000">
                  <a:schemeClr val="tx1">
                    <a:lumMod val="50000"/>
                    <a:alpha val="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400" dirty="0">
                <a:solidFill>
                  <a:schemeClr val="tx1"/>
                </a:solidFill>
                <a:latin typeface="+mj-lt"/>
              </a:endParaRPr>
            </a:p>
          </p:txBody>
        </p:sp>
        <p:sp>
          <p:nvSpPr>
            <p:cNvPr id="362" name="TextBox 361"/>
            <p:cNvSpPr txBox="1"/>
            <p:nvPr/>
          </p:nvSpPr>
          <p:spPr>
            <a:xfrm>
              <a:off x="10014124" y="4657377"/>
              <a:ext cx="1705080" cy="462792"/>
            </a:xfrm>
            <a:prstGeom prst="rect">
              <a:avLst/>
            </a:prstGeom>
            <a:noFill/>
          </p:spPr>
          <p:txBody>
            <a:bodyPr wrap="square" rtlCol="0">
              <a:spAutoFit/>
            </a:bodyPr>
            <a:lstStyle/>
            <a:p>
              <a:pPr>
                <a:lnSpc>
                  <a:spcPct val="95000"/>
                </a:lnSpc>
                <a:spcBef>
                  <a:spcPct val="0"/>
                </a:spcBef>
              </a:pPr>
              <a:r>
                <a:rPr lang="en-US" sz="1600" b="1" spc="-30" dirty="0" smtClean="0">
                  <a:effectLst>
                    <a:outerShdw blurRad="127000" algn="ctr" rotWithShape="0">
                      <a:prstClr val="black">
                        <a:alpha val="40000"/>
                      </a:prstClr>
                    </a:outerShdw>
                  </a:effectLst>
                  <a:latin typeface="+mj-lt"/>
                  <a:ea typeface="+mj-ea"/>
                  <a:cs typeface="+mj-cs"/>
                </a:rPr>
                <a:t>New Apps </a:t>
              </a:r>
              <a:br>
                <a:rPr lang="en-US" sz="1600" b="1" spc="-30" dirty="0" smtClean="0">
                  <a:effectLst>
                    <a:outerShdw blurRad="127000" algn="ctr" rotWithShape="0">
                      <a:prstClr val="black">
                        <a:alpha val="40000"/>
                      </a:prstClr>
                    </a:outerShdw>
                  </a:effectLst>
                  <a:latin typeface="+mj-lt"/>
                  <a:ea typeface="+mj-ea"/>
                  <a:cs typeface="+mj-cs"/>
                </a:rPr>
              </a:br>
              <a:r>
                <a:rPr lang="en-US" sz="1600" b="1" spc="-30" dirty="0" smtClean="0">
                  <a:effectLst>
                    <a:outerShdw blurRad="127000" algn="ctr" rotWithShape="0">
                      <a:prstClr val="black">
                        <a:alpha val="40000"/>
                      </a:prstClr>
                    </a:outerShdw>
                  </a:effectLst>
                  <a:latin typeface="+mj-lt"/>
                  <a:ea typeface="+mj-ea"/>
                  <a:cs typeface="+mj-cs"/>
                </a:rPr>
                <a:t>like HD Video </a:t>
              </a:r>
              <a:endParaRPr lang="en-US" sz="1600" b="1" spc="-30" dirty="0">
                <a:effectLst>
                  <a:outerShdw blurRad="127000" algn="ctr" rotWithShape="0">
                    <a:prstClr val="black">
                      <a:alpha val="40000"/>
                    </a:prstClr>
                  </a:outerShdw>
                </a:effectLst>
                <a:latin typeface="+mj-lt"/>
                <a:ea typeface="+mj-ea"/>
                <a:cs typeface="+mj-cs"/>
              </a:endParaRPr>
            </a:p>
          </p:txBody>
        </p:sp>
      </p:grpSp>
      <p:grpSp>
        <p:nvGrpSpPr>
          <p:cNvPr id="780" name="Group 943"/>
          <p:cNvGrpSpPr/>
          <p:nvPr/>
        </p:nvGrpSpPr>
        <p:grpSpPr>
          <a:xfrm>
            <a:off x="-231566" y="2350254"/>
            <a:ext cx="3201326" cy="631531"/>
            <a:chOff x="9432462" y="2452927"/>
            <a:chExt cx="3245980" cy="521765"/>
          </a:xfrm>
        </p:grpSpPr>
        <p:sp>
          <p:nvSpPr>
            <p:cNvPr id="437" name="Round Same Side Corner Rectangle 436"/>
            <p:cNvSpPr/>
            <p:nvPr/>
          </p:nvSpPr>
          <p:spPr>
            <a:xfrm rot="5400000" flipH="1" flipV="1">
              <a:off x="10670953" y="1214436"/>
              <a:ext cx="521765" cy="2998747"/>
            </a:xfrm>
            <a:prstGeom prst="round2SameRect">
              <a:avLst>
                <a:gd name="adj1" fmla="val 0"/>
                <a:gd name="adj2" fmla="val 9951"/>
              </a:avLst>
            </a:prstGeom>
            <a:gradFill flip="none" rotWithShape="1">
              <a:gsLst>
                <a:gs pos="29000">
                  <a:schemeClr val="accent1">
                    <a:lumMod val="60000"/>
                    <a:lumOff val="40000"/>
                    <a:alpha val="21000"/>
                  </a:schemeClr>
                </a:gs>
                <a:gs pos="100000">
                  <a:schemeClr val="tx1">
                    <a:lumMod val="50000"/>
                    <a:alpha val="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400" dirty="0">
                <a:solidFill>
                  <a:schemeClr val="tx1"/>
                </a:solidFill>
                <a:latin typeface="+mj-lt"/>
              </a:endParaRPr>
            </a:p>
          </p:txBody>
        </p:sp>
        <p:sp>
          <p:nvSpPr>
            <p:cNvPr id="322" name="TextBox 321"/>
            <p:cNvSpPr txBox="1"/>
            <p:nvPr/>
          </p:nvSpPr>
          <p:spPr>
            <a:xfrm>
              <a:off x="9982878" y="2490517"/>
              <a:ext cx="2695564" cy="462793"/>
            </a:xfrm>
            <a:prstGeom prst="rect">
              <a:avLst/>
            </a:prstGeom>
            <a:noFill/>
          </p:spPr>
          <p:txBody>
            <a:bodyPr wrap="square" rtlCol="0">
              <a:spAutoFit/>
            </a:bodyPr>
            <a:lstStyle/>
            <a:p>
              <a:pPr>
                <a:lnSpc>
                  <a:spcPct val="95000"/>
                </a:lnSpc>
                <a:spcBef>
                  <a:spcPct val="0"/>
                </a:spcBef>
              </a:pPr>
              <a:r>
                <a:rPr lang="en-US" sz="1600" b="1" spc="-30" dirty="0" smtClean="0">
                  <a:effectLst>
                    <a:outerShdw blurRad="127000" algn="ctr" rotWithShape="0">
                      <a:prstClr val="black">
                        <a:alpha val="40000"/>
                      </a:prstClr>
                    </a:outerShdw>
                  </a:effectLst>
                  <a:latin typeface="+mj-lt"/>
                  <a:ea typeface="+mj-ea"/>
                  <a:cs typeface="+mj-cs"/>
                </a:rPr>
                <a:t>Personalized</a:t>
              </a:r>
              <a:br>
                <a:rPr lang="en-US" sz="1600" b="1" spc="-30" dirty="0" smtClean="0">
                  <a:effectLst>
                    <a:outerShdw blurRad="127000" algn="ctr" rotWithShape="0">
                      <a:prstClr val="black">
                        <a:alpha val="40000"/>
                      </a:prstClr>
                    </a:outerShdw>
                  </a:effectLst>
                  <a:latin typeface="+mj-lt"/>
                  <a:ea typeface="+mj-ea"/>
                  <a:cs typeface="+mj-cs"/>
                </a:rPr>
              </a:br>
              <a:r>
                <a:rPr lang="en-US" sz="1600" b="1" spc="-30" dirty="0" smtClean="0">
                  <a:effectLst>
                    <a:outerShdw blurRad="127000" algn="ctr" rotWithShape="0">
                      <a:prstClr val="black">
                        <a:alpha val="40000"/>
                      </a:prstClr>
                    </a:outerShdw>
                  </a:effectLst>
                  <a:latin typeface="+mj-lt"/>
                  <a:ea typeface="+mj-ea"/>
                  <a:cs typeface="+mj-cs"/>
                </a:rPr>
                <a:t>Mobile Services</a:t>
              </a:r>
              <a:endParaRPr lang="en-US" sz="1600" b="1" spc="-30" dirty="0">
                <a:effectLst>
                  <a:outerShdw blurRad="127000" algn="ctr" rotWithShape="0">
                    <a:prstClr val="black">
                      <a:alpha val="40000"/>
                    </a:prstClr>
                  </a:outerShdw>
                </a:effectLst>
                <a:latin typeface="+mj-lt"/>
                <a:ea typeface="+mj-ea"/>
                <a:cs typeface="+mj-cs"/>
              </a:endParaRPr>
            </a:p>
          </p:txBody>
        </p:sp>
      </p:grpSp>
      <p:grpSp>
        <p:nvGrpSpPr>
          <p:cNvPr id="781" name="Group 928"/>
          <p:cNvGrpSpPr/>
          <p:nvPr/>
        </p:nvGrpSpPr>
        <p:grpSpPr>
          <a:xfrm>
            <a:off x="3528640" y="1389731"/>
            <a:ext cx="524327" cy="572504"/>
            <a:chOff x="3528640" y="1389731"/>
            <a:chExt cx="524327" cy="572504"/>
          </a:xfrm>
        </p:grpSpPr>
        <p:pic>
          <p:nvPicPr>
            <p:cNvPr id="328" name="Picture 327"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796863" y="1390366"/>
              <a:ext cx="256104" cy="571869"/>
            </a:xfrm>
            <a:prstGeom prst="rect">
              <a:avLst/>
            </a:prstGeom>
          </p:spPr>
        </p:pic>
        <p:pic>
          <p:nvPicPr>
            <p:cNvPr id="327" name="Picture 32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3528640" y="1389731"/>
              <a:ext cx="256104" cy="571869"/>
            </a:xfrm>
            <a:prstGeom prst="rect">
              <a:avLst/>
            </a:prstGeom>
          </p:spPr>
        </p:pic>
      </p:grpSp>
      <p:grpSp>
        <p:nvGrpSpPr>
          <p:cNvPr id="782" name="Group 11"/>
          <p:cNvGrpSpPr/>
          <p:nvPr/>
        </p:nvGrpSpPr>
        <p:grpSpPr>
          <a:xfrm>
            <a:off x="5753509" y="1389731"/>
            <a:ext cx="519247" cy="571869"/>
            <a:chOff x="5753509" y="1389731"/>
            <a:chExt cx="519247" cy="571869"/>
          </a:xfrm>
        </p:grpSpPr>
        <p:pic>
          <p:nvPicPr>
            <p:cNvPr id="455" name="Picture 45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753509" y="1389731"/>
              <a:ext cx="256104" cy="571869"/>
            </a:xfrm>
            <a:prstGeom prst="rect">
              <a:avLst/>
            </a:prstGeom>
          </p:spPr>
        </p:pic>
        <p:pic>
          <p:nvPicPr>
            <p:cNvPr id="456" name="Picture 455"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6016652" y="1389731"/>
              <a:ext cx="256104" cy="571869"/>
            </a:xfrm>
            <a:prstGeom prst="rect">
              <a:avLst/>
            </a:prstGeom>
          </p:spPr>
        </p:pic>
      </p:grpSp>
      <p:grpSp>
        <p:nvGrpSpPr>
          <p:cNvPr id="783" name="Group 3"/>
          <p:cNvGrpSpPr/>
          <p:nvPr/>
        </p:nvGrpSpPr>
        <p:grpSpPr>
          <a:xfrm>
            <a:off x="4824590" y="1389731"/>
            <a:ext cx="2372052" cy="571869"/>
            <a:chOff x="4432377" y="-1115199"/>
            <a:chExt cx="2372052" cy="571869"/>
          </a:xfrm>
        </p:grpSpPr>
        <p:pic>
          <p:nvPicPr>
            <p:cNvPr id="408" name="Picture 407" descr="Picture1.png"/>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6279796" y="-1115199"/>
              <a:ext cx="256104" cy="571869"/>
            </a:xfrm>
            <a:prstGeom prst="rect">
              <a:avLst/>
            </a:prstGeom>
          </p:spPr>
        </p:pic>
        <p:pic>
          <p:nvPicPr>
            <p:cNvPr id="412" name="Picture 411"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480206" y="-1115199"/>
              <a:ext cx="256104" cy="571869"/>
            </a:xfrm>
            <a:prstGeom prst="rect">
              <a:avLst/>
            </a:prstGeom>
          </p:spPr>
        </p:pic>
        <p:pic>
          <p:nvPicPr>
            <p:cNvPr id="414" name="Picture 413"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746619" y="-1115199"/>
              <a:ext cx="256104" cy="571869"/>
            </a:xfrm>
            <a:prstGeom prst="rect">
              <a:avLst/>
            </a:prstGeom>
          </p:spPr>
        </p:pic>
        <p:pic>
          <p:nvPicPr>
            <p:cNvPr id="415" name="Picture 414" descr="Picture1.png"/>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6009763" y="-1115199"/>
              <a:ext cx="256104" cy="571869"/>
            </a:xfrm>
            <a:prstGeom prst="rect">
              <a:avLst/>
            </a:prstGeom>
          </p:spPr>
        </p:pic>
        <p:pic>
          <p:nvPicPr>
            <p:cNvPr id="417" name="Picture 41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5231967" y="-1115199"/>
              <a:ext cx="256104" cy="571869"/>
            </a:xfrm>
            <a:prstGeom prst="rect">
              <a:avLst/>
            </a:prstGeom>
          </p:spPr>
        </p:pic>
        <p:pic>
          <p:nvPicPr>
            <p:cNvPr id="422" name="Picture 421"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432377" y="-1115199"/>
              <a:ext cx="256104" cy="571869"/>
            </a:xfrm>
            <a:prstGeom prst="rect">
              <a:avLst/>
            </a:prstGeom>
          </p:spPr>
        </p:pic>
        <p:pic>
          <p:nvPicPr>
            <p:cNvPr id="424" name="Picture 423"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698790" y="-1115199"/>
              <a:ext cx="256104" cy="571869"/>
            </a:xfrm>
            <a:prstGeom prst="rect">
              <a:avLst/>
            </a:prstGeom>
          </p:spPr>
        </p:pic>
        <p:pic>
          <p:nvPicPr>
            <p:cNvPr id="425" name="Picture 424"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4961934" y="-1115199"/>
              <a:ext cx="256104" cy="571869"/>
            </a:xfrm>
            <a:prstGeom prst="rect">
              <a:avLst/>
            </a:prstGeom>
          </p:spPr>
        </p:pic>
        <p:pic>
          <p:nvPicPr>
            <p:cNvPr id="426" name="Picture 425" descr="Picture1.png"/>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a:xfrm>
              <a:off x="6548325" y="-1115199"/>
              <a:ext cx="256104" cy="571869"/>
            </a:xfrm>
            <a:prstGeom prst="rect">
              <a:avLst/>
            </a:prstGeom>
          </p:spPr>
        </p:pic>
      </p:grpSp>
      <p:sp>
        <p:nvSpPr>
          <p:cNvPr id="435" name="TextBox 434"/>
          <p:cNvSpPr txBox="1"/>
          <p:nvPr/>
        </p:nvSpPr>
        <p:spPr>
          <a:xfrm>
            <a:off x="5198535" y="1930400"/>
            <a:ext cx="1624163" cy="238527"/>
          </a:xfrm>
          <a:prstGeom prst="rect">
            <a:avLst/>
          </a:prstGeom>
          <a:noFill/>
        </p:spPr>
        <p:txBody>
          <a:bodyPr wrap="none" rtlCol="0">
            <a:spAutoFit/>
          </a:bodyPr>
          <a:lstStyle/>
          <a:p>
            <a:pPr algn="ctr">
              <a:lnSpc>
                <a:spcPct val="95000"/>
              </a:lnSpc>
            </a:pPr>
            <a:r>
              <a:rPr lang="en-US" sz="1000" dirty="0"/>
              <a:t>One Unified Access team</a:t>
            </a:r>
          </a:p>
        </p:txBody>
      </p:sp>
      <p:grpSp>
        <p:nvGrpSpPr>
          <p:cNvPr id="786" name="Group 403"/>
          <p:cNvGrpSpPr/>
          <p:nvPr/>
        </p:nvGrpSpPr>
        <p:grpSpPr>
          <a:xfrm>
            <a:off x="7019925" y="4920442"/>
            <a:ext cx="922047" cy="754878"/>
            <a:chOff x="5633393" y="4739771"/>
            <a:chExt cx="922047" cy="754878"/>
          </a:xfrm>
        </p:grpSpPr>
        <p:grpSp>
          <p:nvGrpSpPr>
            <p:cNvPr id="787" name="Group 441"/>
            <p:cNvGrpSpPr/>
            <p:nvPr/>
          </p:nvGrpSpPr>
          <p:grpSpPr>
            <a:xfrm>
              <a:off x="5633393" y="4739771"/>
              <a:ext cx="922047" cy="754878"/>
              <a:chOff x="-1497243" y="804673"/>
              <a:chExt cx="922047" cy="754878"/>
            </a:xfrm>
          </p:grpSpPr>
          <p:sp>
            <p:nvSpPr>
              <p:cNvPr id="446" name="Oval 445"/>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447" name="TextBox 446"/>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788" name="Group 382"/>
            <p:cNvGrpSpPr/>
            <p:nvPr/>
          </p:nvGrpSpPr>
          <p:grpSpPr>
            <a:xfrm>
              <a:off x="5955324" y="4858273"/>
              <a:ext cx="280980" cy="285227"/>
              <a:chOff x="2784571" y="3205550"/>
              <a:chExt cx="408950" cy="544212"/>
            </a:xfrm>
            <a:solidFill>
              <a:schemeClr val="bg1"/>
            </a:solidFill>
          </p:grpSpPr>
          <p:sp>
            <p:nvSpPr>
              <p:cNvPr id="444"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445" name="Freeform 444"/>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89" name="Group 447"/>
          <p:cNvGrpSpPr/>
          <p:nvPr/>
        </p:nvGrpSpPr>
        <p:grpSpPr>
          <a:xfrm>
            <a:off x="9029446" y="4922651"/>
            <a:ext cx="922047" cy="754878"/>
            <a:chOff x="5633393" y="4739771"/>
            <a:chExt cx="922047" cy="754878"/>
          </a:xfrm>
        </p:grpSpPr>
        <p:grpSp>
          <p:nvGrpSpPr>
            <p:cNvPr id="791" name="Group 449"/>
            <p:cNvGrpSpPr/>
            <p:nvPr/>
          </p:nvGrpSpPr>
          <p:grpSpPr>
            <a:xfrm>
              <a:off x="5633393" y="4739771"/>
              <a:ext cx="922047" cy="754878"/>
              <a:chOff x="-1497243" y="804673"/>
              <a:chExt cx="922047" cy="754878"/>
            </a:xfrm>
          </p:grpSpPr>
          <p:sp>
            <p:nvSpPr>
              <p:cNvPr id="461" name="Oval 460"/>
              <p:cNvSpPr/>
              <p:nvPr/>
            </p:nvSpPr>
            <p:spPr>
              <a:xfrm>
                <a:off x="-1295468" y="804673"/>
                <a:ext cx="518466" cy="518466"/>
              </a:xfrm>
              <a:prstGeom prst="ellipse">
                <a:avLst/>
              </a:prstGeom>
              <a:solidFill>
                <a:schemeClr val="accent1">
                  <a:lumMod val="60000"/>
                  <a:lumOff val="40000"/>
                </a:schemeClr>
              </a:solidFill>
              <a:ln>
                <a:noFill/>
              </a:ln>
              <a:effectLst>
                <a:innerShdw blurRad="114300">
                  <a:srgbClr val="3E002E">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5000"/>
                  </a:lnSpc>
                </a:pPr>
                <a:endParaRPr lang="en-US" sz="1000" dirty="0">
                  <a:solidFill>
                    <a:schemeClr val="tx1"/>
                  </a:solidFill>
                </a:endParaRPr>
              </a:p>
            </p:txBody>
          </p:sp>
          <p:sp>
            <p:nvSpPr>
              <p:cNvPr id="462" name="TextBox 461"/>
              <p:cNvSpPr txBox="1"/>
              <p:nvPr/>
            </p:nvSpPr>
            <p:spPr>
              <a:xfrm>
                <a:off x="-1497243" y="1321024"/>
                <a:ext cx="922047" cy="238527"/>
              </a:xfrm>
              <a:prstGeom prst="rect">
                <a:avLst/>
              </a:prstGeom>
              <a:noFill/>
            </p:spPr>
            <p:txBody>
              <a:bodyPr wrap="none" rtlCol="0">
                <a:spAutoFit/>
              </a:bodyPr>
              <a:lstStyle/>
              <a:p>
                <a:pPr algn="ctr">
                  <a:lnSpc>
                    <a:spcPct val="95000"/>
                  </a:lnSpc>
                </a:pPr>
                <a:r>
                  <a:rPr lang="en-US" sz="1000" dirty="0" smtClean="0"/>
                  <a:t>Access Point</a:t>
                </a:r>
                <a:endParaRPr lang="en-US" sz="1000" dirty="0"/>
              </a:p>
            </p:txBody>
          </p:sp>
        </p:grpSp>
        <p:grpSp>
          <p:nvGrpSpPr>
            <p:cNvPr id="792" name="Group 382"/>
            <p:cNvGrpSpPr/>
            <p:nvPr/>
          </p:nvGrpSpPr>
          <p:grpSpPr>
            <a:xfrm>
              <a:off x="5955324" y="4858273"/>
              <a:ext cx="280980" cy="285227"/>
              <a:chOff x="2784571" y="3205550"/>
              <a:chExt cx="408950" cy="544212"/>
            </a:xfrm>
            <a:solidFill>
              <a:schemeClr val="bg1"/>
            </a:solidFill>
          </p:grpSpPr>
          <p:sp>
            <p:nvSpPr>
              <p:cNvPr id="453" name="Freeform 14"/>
              <p:cNvSpPr>
                <a:spLocks noEditPoints="1"/>
              </p:cNvSpPr>
              <p:nvPr/>
            </p:nvSpPr>
            <p:spPr bwMode="auto">
              <a:xfrm>
                <a:off x="2898832" y="3357659"/>
                <a:ext cx="180428" cy="239995"/>
              </a:xfrm>
              <a:custGeom>
                <a:avLst/>
                <a:gdLst>
                  <a:gd name="T0" fmla="*/ 384 w 511"/>
                  <a:gd name="T1" fmla="*/ 0 h 511"/>
                  <a:gd name="T2" fmla="*/ 127 w 511"/>
                  <a:gd name="T3" fmla="*/ 0 h 511"/>
                  <a:gd name="T4" fmla="*/ 0 w 511"/>
                  <a:gd name="T5" fmla="*/ 127 h 511"/>
                  <a:gd name="T6" fmla="*/ 0 w 511"/>
                  <a:gd name="T7" fmla="*/ 384 h 511"/>
                  <a:gd name="T8" fmla="*/ 127 w 511"/>
                  <a:gd name="T9" fmla="*/ 511 h 511"/>
                  <a:gd name="T10" fmla="*/ 384 w 511"/>
                  <a:gd name="T11" fmla="*/ 511 h 511"/>
                  <a:gd name="T12" fmla="*/ 511 w 511"/>
                  <a:gd name="T13" fmla="*/ 384 h 511"/>
                  <a:gd name="T14" fmla="*/ 511 w 511"/>
                  <a:gd name="T15" fmla="*/ 127 h 511"/>
                  <a:gd name="T16" fmla="*/ 384 w 511"/>
                  <a:gd name="T17" fmla="*/ 0 h 511"/>
                  <a:gd name="T18" fmla="*/ 275 w 511"/>
                  <a:gd name="T19" fmla="*/ 85 h 511"/>
                  <a:gd name="T20" fmla="*/ 236 w 511"/>
                  <a:gd name="T21" fmla="*/ 85 h 511"/>
                  <a:gd name="T22" fmla="*/ 236 w 511"/>
                  <a:gd name="T23" fmla="*/ 45 h 511"/>
                  <a:gd name="T24" fmla="*/ 275 w 511"/>
                  <a:gd name="T25" fmla="*/ 45 h 511"/>
                  <a:gd name="T26" fmla="*/ 275 w 511"/>
                  <a:gd name="T27" fmla="*/ 8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1" h="511">
                    <a:moveTo>
                      <a:pt x="384" y="0"/>
                    </a:moveTo>
                    <a:cubicBezTo>
                      <a:pt x="127" y="0"/>
                      <a:pt x="127" y="0"/>
                      <a:pt x="127" y="0"/>
                    </a:cubicBezTo>
                    <a:cubicBezTo>
                      <a:pt x="57" y="0"/>
                      <a:pt x="0" y="57"/>
                      <a:pt x="0" y="127"/>
                    </a:cubicBezTo>
                    <a:cubicBezTo>
                      <a:pt x="0" y="384"/>
                      <a:pt x="0" y="384"/>
                      <a:pt x="0" y="384"/>
                    </a:cubicBezTo>
                    <a:cubicBezTo>
                      <a:pt x="0" y="454"/>
                      <a:pt x="57" y="511"/>
                      <a:pt x="127" y="511"/>
                    </a:cubicBezTo>
                    <a:cubicBezTo>
                      <a:pt x="384" y="511"/>
                      <a:pt x="384" y="511"/>
                      <a:pt x="384" y="511"/>
                    </a:cubicBezTo>
                    <a:cubicBezTo>
                      <a:pt x="454" y="511"/>
                      <a:pt x="511" y="454"/>
                      <a:pt x="511" y="384"/>
                    </a:cubicBezTo>
                    <a:cubicBezTo>
                      <a:pt x="511" y="127"/>
                      <a:pt x="511" y="127"/>
                      <a:pt x="511" y="127"/>
                    </a:cubicBezTo>
                    <a:cubicBezTo>
                      <a:pt x="511" y="57"/>
                      <a:pt x="454" y="0"/>
                      <a:pt x="384" y="0"/>
                    </a:cubicBezTo>
                    <a:close/>
                    <a:moveTo>
                      <a:pt x="275" y="85"/>
                    </a:moveTo>
                    <a:cubicBezTo>
                      <a:pt x="236" y="85"/>
                      <a:pt x="236" y="85"/>
                      <a:pt x="236" y="85"/>
                    </a:cubicBezTo>
                    <a:cubicBezTo>
                      <a:pt x="236" y="45"/>
                      <a:pt x="236" y="45"/>
                      <a:pt x="236" y="45"/>
                    </a:cubicBezTo>
                    <a:cubicBezTo>
                      <a:pt x="275" y="45"/>
                      <a:pt x="275" y="45"/>
                      <a:pt x="275" y="45"/>
                    </a:cubicBezTo>
                    <a:lnTo>
                      <a:pt x="275" y="85"/>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sp>
            <p:nvSpPr>
              <p:cNvPr id="459" name="Freeform 458"/>
              <p:cNvSpPr>
                <a:spLocks noEditPoints="1"/>
              </p:cNvSpPr>
              <p:nvPr/>
            </p:nvSpPr>
            <p:spPr bwMode="auto">
              <a:xfrm>
                <a:off x="2784571" y="3205550"/>
                <a:ext cx="408950" cy="544212"/>
              </a:xfrm>
              <a:custGeom>
                <a:avLst/>
                <a:gdLst>
                  <a:gd name="T0" fmla="*/ 885 w 1159"/>
                  <a:gd name="T1" fmla="*/ 0 h 1159"/>
                  <a:gd name="T2" fmla="*/ 274 w 1159"/>
                  <a:gd name="T3" fmla="*/ 0 h 1159"/>
                  <a:gd name="T4" fmla="*/ 0 w 1159"/>
                  <a:gd name="T5" fmla="*/ 274 h 1159"/>
                  <a:gd name="T6" fmla="*/ 0 w 1159"/>
                  <a:gd name="T7" fmla="*/ 885 h 1159"/>
                  <a:gd name="T8" fmla="*/ 274 w 1159"/>
                  <a:gd name="T9" fmla="*/ 1159 h 1159"/>
                  <a:gd name="T10" fmla="*/ 885 w 1159"/>
                  <a:gd name="T11" fmla="*/ 1159 h 1159"/>
                  <a:gd name="T12" fmla="*/ 1159 w 1159"/>
                  <a:gd name="T13" fmla="*/ 885 h 1159"/>
                  <a:gd name="T14" fmla="*/ 1159 w 1159"/>
                  <a:gd name="T15" fmla="*/ 274 h 1159"/>
                  <a:gd name="T16" fmla="*/ 885 w 1159"/>
                  <a:gd name="T17" fmla="*/ 0 h 1159"/>
                  <a:gd name="T18" fmla="*/ 867 w 1159"/>
                  <a:gd name="T19" fmla="*/ 708 h 1159"/>
                  <a:gd name="T20" fmla="*/ 708 w 1159"/>
                  <a:gd name="T21" fmla="*/ 867 h 1159"/>
                  <a:gd name="T22" fmla="*/ 451 w 1159"/>
                  <a:gd name="T23" fmla="*/ 867 h 1159"/>
                  <a:gd name="T24" fmla="*/ 292 w 1159"/>
                  <a:gd name="T25" fmla="*/ 708 h 1159"/>
                  <a:gd name="T26" fmla="*/ 292 w 1159"/>
                  <a:gd name="T27" fmla="*/ 451 h 1159"/>
                  <a:gd name="T28" fmla="*/ 451 w 1159"/>
                  <a:gd name="T29" fmla="*/ 292 h 1159"/>
                  <a:gd name="T30" fmla="*/ 708 w 1159"/>
                  <a:gd name="T31" fmla="*/ 292 h 1159"/>
                  <a:gd name="T32" fmla="*/ 867 w 1159"/>
                  <a:gd name="T33" fmla="*/ 451 h 1159"/>
                  <a:gd name="T34" fmla="*/ 867 w 1159"/>
                  <a:gd name="T35" fmla="*/ 70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59" h="1159">
                    <a:moveTo>
                      <a:pt x="885" y="0"/>
                    </a:moveTo>
                    <a:cubicBezTo>
                      <a:pt x="274" y="0"/>
                      <a:pt x="274" y="0"/>
                      <a:pt x="274" y="0"/>
                    </a:cubicBezTo>
                    <a:cubicBezTo>
                      <a:pt x="123" y="0"/>
                      <a:pt x="0" y="123"/>
                      <a:pt x="0" y="274"/>
                    </a:cubicBezTo>
                    <a:cubicBezTo>
                      <a:pt x="0" y="885"/>
                      <a:pt x="0" y="885"/>
                      <a:pt x="0" y="885"/>
                    </a:cubicBezTo>
                    <a:cubicBezTo>
                      <a:pt x="0" y="1036"/>
                      <a:pt x="123" y="1159"/>
                      <a:pt x="274" y="1159"/>
                    </a:cubicBezTo>
                    <a:cubicBezTo>
                      <a:pt x="885" y="1159"/>
                      <a:pt x="885" y="1159"/>
                      <a:pt x="885" y="1159"/>
                    </a:cubicBezTo>
                    <a:cubicBezTo>
                      <a:pt x="1036" y="1159"/>
                      <a:pt x="1159" y="1036"/>
                      <a:pt x="1159" y="885"/>
                    </a:cubicBezTo>
                    <a:cubicBezTo>
                      <a:pt x="1159" y="274"/>
                      <a:pt x="1159" y="274"/>
                      <a:pt x="1159" y="274"/>
                    </a:cubicBezTo>
                    <a:cubicBezTo>
                      <a:pt x="1159" y="123"/>
                      <a:pt x="1036" y="0"/>
                      <a:pt x="885" y="0"/>
                    </a:cubicBezTo>
                    <a:close/>
                    <a:moveTo>
                      <a:pt x="867" y="708"/>
                    </a:moveTo>
                    <a:cubicBezTo>
                      <a:pt x="867" y="796"/>
                      <a:pt x="796" y="867"/>
                      <a:pt x="708" y="867"/>
                    </a:cubicBezTo>
                    <a:cubicBezTo>
                      <a:pt x="451" y="867"/>
                      <a:pt x="451" y="867"/>
                      <a:pt x="451" y="867"/>
                    </a:cubicBezTo>
                    <a:cubicBezTo>
                      <a:pt x="363" y="867"/>
                      <a:pt x="292" y="796"/>
                      <a:pt x="292" y="708"/>
                    </a:cubicBezTo>
                    <a:cubicBezTo>
                      <a:pt x="292" y="451"/>
                      <a:pt x="292" y="451"/>
                      <a:pt x="292" y="451"/>
                    </a:cubicBezTo>
                    <a:cubicBezTo>
                      <a:pt x="292" y="363"/>
                      <a:pt x="363" y="292"/>
                      <a:pt x="451" y="292"/>
                    </a:cubicBezTo>
                    <a:cubicBezTo>
                      <a:pt x="708" y="292"/>
                      <a:pt x="708" y="292"/>
                      <a:pt x="708" y="292"/>
                    </a:cubicBezTo>
                    <a:cubicBezTo>
                      <a:pt x="796" y="292"/>
                      <a:pt x="867" y="363"/>
                      <a:pt x="867" y="451"/>
                    </a:cubicBezTo>
                    <a:lnTo>
                      <a:pt x="867" y="708"/>
                    </a:lnTo>
                    <a:close/>
                  </a:path>
                </a:pathLst>
              </a:custGeom>
              <a:solidFill>
                <a:srgbClr val="FFFFFF"/>
              </a:solidFill>
              <a:ln>
                <a:noFill/>
              </a:ln>
              <a:effectLst/>
              <a:extLst/>
            </p:spPr>
            <p:txBody>
              <a:bodyPr vert="horz" wrap="square" lIns="91440" tIns="45720" rIns="91440" bIns="45720" numCol="1" anchor="t" anchorCtr="0" compatLnSpc="1">
                <a:prstTxWarp prst="textNoShape">
                  <a:avLst/>
                </a:prstTxWarp>
              </a:bodyPr>
              <a:lstStyle/>
              <a:p>
                <a:endParaRPr lang="en-US" sz="1000" dirty="0"/>
              </a:p>
            </p:txBody>
          </p:sp>
        </p:grpSp>
      </p:grpSp>
      <p:grpSp>
        <p:nvGrpSpPr>
          <p:cNvPr id="796" name="Group 484"/>
          <p:cNvGrpSpPr/>
          <p:nvPr/>
        </p:nvGrpSpPr>
        <p:grpSpPr>
          <a:xfrm>
            <a:off x="7939921" y="5823826"/>
            <a:ext cx="1117906" cy="518466"/>
            <a:chOff x="13164476" y="5561981"/>
            <a:chExt cx="1117906" cy="518466"/>
          </a:xfrm>
        </p:grpSpPr>
        <p:grpSp>
          <p:nvGrpSpPr>
            <p:cNvPr id="797" name="Group 498"/>
            <p:cNvGrpSpPr/>
            <p:nvPr/>
          </p:nvGrpSpPr>
          <p:grpSpPr>
            <a:xfrm>
              <a:off x="13164476" y="5561981"/>
              <a:ext cx="1117906" cy="518466"/>
              <a:chOff x="11258814" y="2759235"/>
              <a:chExt cx="1117906" cy="518466"/>
            </a:xfrm>
          </p:grpSpPr>
          <p:sp>
            <p:nvSpPr>
              <p:cNvPr id="501" name="Oval 500"/>
              <p:cNvSpPr/>
              <p:nvPr/>
            </p:nvSpPr>
            <p:spPr>
              <a:xfrm>
                <a:off x="11258814" y="2759235"/>
                <a:ext cx="518466" cy="518466"/>
              </a:xfrm>
              <a:prstGeom prst="ellipse">
                <a:avLst/>
              </a:prstGeom>
              <a:gradFill flip="none" rotWithShape="1">
                <a:gsLst>
                  <a:gs pos="100000">
                    <a:schemeClr val="accent2">
                      <a:lumMod val="75000"/>
                    </a:schemeClr>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02" name="Oval 501"/>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500" name="Freeform 6"/>
            <p:cNvSpPr>
              <a:spLocks noEditPoints="1"/>
            </p:cNvSpPr>
            <p:nvPr/>
          </p:nvSpPr>
          <p:spPr bwMode="auto">
            <a:xfrm>
              <a:off x="13303737" y="5654970"/>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486" name="Freeform 7"/>
          <p:cNvSpPr>
            <a:spLocks noEditPoints="1"/>
          </p:cNvSpPr>
          <p:nvPr/>
        </p:nvSpPr>
        <p:spPr bwMode="auto">
          <a:xfrm>
            <a:off x="871545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5" name="TextBox 494"/>
          <p:cNvSpPr txBox="1"/>
          <p:nvPr/>
        </p:nvSpPr>
        <p:spPr>
          <a:xfrm>
            <a:off x="10009144" y="6369677"/>
            <a:ext cx="994182" cy="238527"/>
          </a:xfrm>
          <a:prstGeom prst="rect">
            <a:avLst/>
          </a:prstGeom>
          <a:noFill/>
        </p:spPr>
        <p:txBody>
          <a:bodyPr wrap="none" rtlCol="0">
            <a:spAutoFit/>
          </a:bodyPr>
          <a:lstStyle/>
          <a:p>
            <a:pPr algn="ctr">
              <a:lnSpc>
                <a:spcPct val="95000"/>
              </a:lnSpc>
            </a:pPr>
            <a:r>
              <a:rPr lang="en-US" sz="1000" dirty="0" smtClean="0"/>
              <a:t>BYOD Growth</a:t>
            </a:r>
            <a:endParaRPr lang="en-US" sz="1000" dirty="0"/>
          </a:p>
        </p:txBody>
      </p:sp>
      <p:cxnSp>
        <p:nvCxnSpPr>
          <p:cNvPr id="491" name="Straight Connector 490"/>
          <p:cNvCxnSpPr/>
          <p:nvPr/>
        </p:nvCxnSpPr>
        <p:spPr>
          <a:xfrm>
            <a:off x="7928659" y="6492368"/>
            <a:ext cx="1968379" cy="0"/>
          </a:xfrm>
          <a:prstGeom prst="line">
            <a:avLst/>
          </a:prstGeom>
          <a:ln w="254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798" name="Group 6"/>
          <p:cNvGrpSpPr/>
          <p:nvPr/>
        </p:nvGrpSpPr>
        <p:grpSpPr>
          <a:xfrm>
            <a:off x="9169281" y="5823826"/>
            <a:ext cx="2310690" cy="518466"/>
            <a:chOff x="9169281" y="5823826"/>
            <a:chExt cx="2310690" cy="518466"/>
          </a:xfrm>
        </p:grpSpPr>
        <p:sp>
          <p:nvSpPr>
            <p:cNvPr id="494" name="Oval 493"/>
            <p:cNvSpPr/>
            <p:nvPr/>
          </p:nvSpPr>
          <p:spPr>
            <a:xfrm>
              <a:off x="10362065" y="5823826"/>
              <a:ext cx="518466" cy="518466"/>
            </a:xfrm>
            <a:prstGeom prst="ellipse">
              <a:avLst/>
            </a:prstGeom>
            <a:gradFill flip="none" rotWithShape="1">
              <a:gsLst>
                <a:gs pos="100000">
                  <a:srgbClr val="FF0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6" name="Oval 495"/>
            <p:cNvSpPr/>
            <p:nvPr/>
          </p:nvSpPr>
          <p:spPr>
            <a:xfrm>
              <a:off x="10961505" y="5823826"/>
              <a:ext cx="518466" cy="518466"/>
            </a:xfrm>
            <a:prstGeom prst="ellipse">
              <a:avLst/>
            </a:prstGeom>
            <a:gradFill flip="none" rotWithShape="1">
              <a:gsLst>
                <a:gs pos="100000">
                  <a:srgbClr val="FF0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nvGrpSpPr>
            <p:cNvPr id="801" name="Group 5"/>
            <p:cNvGrpSpPr/>
            <p:nvPr/>
          </p:nvGrpSpPr>
          <p:grpSpPr>
            <a:xfrm>
              <a:off x="9169281" y="5823826"/>
              <a:ext cx="2174560" cy="518466"/>
              <a:chOff x="9169281" y="5823826"/>
              <a:chExt cx="2174560" cy="518466"/>
            </a:xfrm>
          </p:grpSpPr>
          <p:grpSp>
            <p:nvGrpSpPr>
              <p:cNvPr id="802" name="Group 486"/>
              <p:cNvGrpSpPr/>
              <p:nvPr/>
            </p:nvGrpSpPr>
            <p:grpSpPr>
              <a:xfrm>
                <a:off x="9169281" y="5823826"/>
                <a:ext cx="1117906" cy="518466"/>
                <a:chOff x="11258814" y="2759235"/>
                <a:chExt cx="1117906" cy="518466"/>
              </a:xfrm>
            </p:grpSpPr>
            <p:sp>
              <p:nvSpPr>
                <p:cNvPr id="497" name="Oval 496"/>
                <p:cNvSpPr/>
                <p:nvPr/>
              </p:nvSpPr>
              <p:spPr>
                <a:xfrm>
                  <a:off x="11258814" y="2759235"/>
                  <a:ext cx="518466" cy="518466"/>
                </a:xfrm>
                <a:prstGeom prst="ellipse">
                  <a:avLst/>
                </a:prstGeom>
                <a:gradFill flip="none" rotWithShape="1">
                  <a:gsLst>
                    <a:gs pos="100000">
                      <a:srgbClr val="FF0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8" name="Oval 497"/>
                <p:cNvSpPr/>
                <p:nvPr/>
              </p:nvSpPr>
              <p:spPr>
                <a:xfrm>
                  <a:off x="11858254" y="2759235"/>
                  <a:ext cx="518466" cy="518466"/>
                </a:xfrm>
                <a:prstGeom prst="ellipse">
                  <a:avLst/>
                </a:prstGeom>
                <a:gradFill flip="none" rotWithShape="1">
                  <a:gsLst>
                    <a:gs pos="100000">
                      <a:srgbClr val="FF0000"/>
                    </a:gs>
                    <a:gs pos="0">
                      <a:srgbClr val="FF920D"/>
                    </a:gs>
                  </a:gsLst>
                  <a:path path="circle">
                    <a:fillToRect l="100000" t="100000"/>
                  </a:path>
                  <a:tileRect r="-100000" b="-100000"/>
                </a:gradFill>
                <a:ln>
                  <a:noFill/>
                </a:ln>
                <a:effectLst>
                  <a:innerShdw blurRad="114300">
                    <a:srgbClr val="760000">
                      <a:alpha val="75686"/>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488" name="Freeform 7"/>
              <p:cNvSpPr>
                <a:spLocks noEditPoints="1"/>
              </p:cNvSpPr>
              <p:nvPr/>
            </p:nvSpPr>
            <p:spPr bwMode="auto">
              <a:xfrm>
                <a:off x="935553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0" name="Freeform 6"/>
              <p:cNvSpPr>
                <a:spLocks noEditPoints="1"/>
              </p:cNvSpPr>
              <p:nvPr/>
            </p:nvSpPr>
            <p:spPr bwMode="auto">
              <a:xfrm>
                <a:off x="11089822" y="5916815"/>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2" name="Freeform 7"/>
              <p:cNvSpPr>
                <a:spLocks noEditPoints="1"/>
              </p:cNvSpPr>
              <p:nvPr/>
            </p:nvSpPr>
            <p:spPr bwMode="auto">
              <a:xfrm>
                <a:off x="994481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493" name="Freeform 7"/>
              <p:cNvSpPr>
                <a:spLocks noEditPoints="1"/>
              </p:cNvSpPr>
              <p:nvPr/>
            </p:nvSpPr>
            <p:spPr bwMode="auto">
              <a:xfrm>
                <a:off x="10539172" y="5922203"/>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grpSp>
      <p:grpSp>
        <p:nvGrpSpPr>
          <p:cNvPr id="803" name="Group 10"/>
          <p:cNvGrpSpPr/>
          <p:nvPr/>
        </p:nvGrpSpPr>
        <p:grpSpPr>
          <a:xfrm>
            <a:off x="9169281" y="5823826"/>
            <a:ext cx="2310690" cy="518466"/>
            <a:chOff x="9169281" y="5190780"/>
            <a:chExt cx="2310690" cy="518466"/>
          </a:xfrm>
        </p:grpSpPr>
        <p:sp>
          <p:nvSpPr>
            <p:cNvPr id="504" name="Oval 503"/>
            <p:cNvSpPr/>
            <p:nvPr/>
          </p:nvSpPr>
          <p:spPr>
            <a:xfrm>
              <a:off x="10362065" y="5190780"/>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05" name="Oval 504"/>
            <p:cNvSpPr/>
            <p:nvPr/>
          </p:nvSpPr>
          <p:spPr>
            <a:xfrm>
              <a:off x="10961505" y="5190780"/>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nvGrpSpPr>
            <p:cNvPr id="804" name="Group 505"/>
            <p:cNvGrpSpPr/>
            <p:nvPr/>
          </p:nvGrpSpPr>
          <p:grpSpPr>
            <a:xfrm>
              <a:off x="9169281" y="5190780"/>
              <a:ext cx="1117906" cy="518466"/>
              <a:chOff x="11258814" y="2759235"/>
              <a:chExt cx="1117906" cy="518466"/>
            </a:xfrm>
          </p:grpSpPr>
          <p:sp>
            <p:nvSpPr>
              <p:cNvPr id="511" name="Oval 510"/>
              <p:cNvSpPr/>
              <p:nvPr/>
            </p:nvSpPr>
            <p:spPr>
              <a:xfrm>
                <a:off x="1125881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12" name="Oval 511"/>
              <p:cNvSpPr/>
              <p:nvPr/>
            </p:nvSpPr>
            <p:spPr>
              <a:xfrm>
                <a:off x="11858254" y="2759235"/>
                <a:ext cx="518466" cy="518466"/>
              </a:xfrm>
              <a:prstGeom prst="ellipse">
                <a:avLst/>
              </a:prstGeom>
              <a:gradFill flip="none" rotWithShape="1">
                <a:gsLst>
                  <a:gs pos="100000">
                    <a:schemeClr val="accent4"/>
                  </a:gs>
                  <a:gs pos="0">
                    <a:schemeClr val="accent5"/>
                  </a:gs>
                </a:gsLst>
                <a:path path="circle">
                  <a:fillToRect l="100000" t="100000"/>
                </a:path>
                <a:tileRect r="-100000" b="-100000"/>
              </a:gradFill>
              <a:ln>
                <a:noFill/>
              </a:ln>
              <a:effectLst>
                <a:innerShdw blurRad="114300">
                  <a:schemeClr val="accent4">
                    <a:alpha val="7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507" name="Freeform 7"/>
            <p:cNvSpPr>
              <a:spLocks noEditPoints="1"/>
            </p:cNvSpPr>
            <p:nvPr/>
          </p:nvSpPr>
          <p:spPr bwMode="auto">
            <a:xfrm>
              <a:off x="9355532" y="5289157"/>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08" name="Freeform 6"/>
            <p:cNvSpPr>
              <a:spLocks noEditPoints="1"/>
            </p:cNvSpPr>
            <p:nvPr/>
          </p:nvSpPr>
          <p:spPr bwMode="auto">
            <a:xfrm>
              <a:off x="11089822" y="5283769"/>
              <a:ext cx="254019" cy="328161"/>
            </a:xfrm>
            <a:custGeom>
              <a:avLst/>
              <a:gdLst/>
              <a:ahLst/>
              <a:cxnLst>
                <a:cxn ang="0">
                  <a:pos x="535" y="1200"/>
                </a:cxn>
                <a:cxn ang="0">
                  <a:pos x="476" y="1259"/>
                </a:cxn>
                <a:cxn ang="0">
                  <a:pos x="535" y="1317"/>
                </a:cxn>
                <a:cxn ang="0">
                  <a:pos x="593" y="1259"/>
                </a:cxn>
                <a:cxn ang="0">
                  <a:pos x="535" y="1200"/>
                </a:cxn>
                <a:cxn ang="0">
                  <a:pos x="1021" y="0"/>
                </a:cxn>
                <a:cxn ang="0">
                  <a:pos x="48" y="0"/>
                </a:cxn>
                <a:cxn ang="0">
                  <a:pos x="0" y="48"/>
                </a:cxn>
                <a:cxn ang="0">
                  <a:pos x="0" y="1333"/>
                </a:cxn>
                <a:cxn ang="0">
                  <a:pos x="48" y="1381"/>
                </a:cxn>
                <a:cxn ang="0">
                  <a:pos x="1021" y="1381"/>
                </a:cxn>
                <a:cxn ang="0">
                  <a:pos x="1069" y="1333"/>
                </a:cxn>
                <a:cxn ang="0">
                  <a:pos x="1069" y="48"/>
                </a:cxn>
                <a:cxn ang="0">
                  <a:pos x="1021" y="0"/>
                </a:cxn>
                <a:cxn ang="0">
                  <a:pos x="445" y="77"/>
                </a:cxn>
                <a:cxn ang="0">
                  <a:pos x="625" y="77"/>
                </a:cxn>
                <a:cxn ang="0">
                  <a:pos x="632" y="84"/>
                </a:cxn>
                <a:cxn ang="0">
                  <a:pos x="625" y="91"/>
                </a:cxn>
                <a:cxn ang="0">
                  <a:pos x="445" y="91"/>
                </a:cxn>
                <a:cxn ang="0">
                  <a:pos x="437" y="84"/>
                </a:cxn>
                <a:cxn ang="0">
                  <a:pos x="445" y="77"/>
                </a:cxn>
                <a:cxn ang="0">
                  <a:pos x="535" y="1333"/>
                </a:cxn>
                <a:cxn ang="0">
                  <a:pos x="460" y="1259"/>
                </a:cxn>
                <a:cxn ang="0">
                  <a:pos x="535" y="1184"/>
                </a:cxn>
                <a:cxn ang="0">
                  <a:pos x="609" y="1259"/>
                </a:cxn>
                <a:cxn ang="0">
                  <a:pos x="535" y="1333"/>
                </a:cxn>
                <a:cxn ang="0">
                  <a:pos x="989" y="1135"/>
                </a:cxn>
                <a:cxn ang="0">
                  <a:pos x="80" y="1135"/>
                </a:cxn>
                <a:cxn ang="0">
                  <a:pos x="80" y="156"/>
                </a:cxn>
                <a:cxn ang="0">
                  <a:pos x="989" y="156"/>
                </a:cxn>
                <a:cxn ang="0">
                  <a:pos x="989" y="1135"/>
                </a:cxn>
              </a:cxnLst>
              <a:rect l="0" t="0" r="r" b="b"/>
              <a:pathLst>
                <a:path w="1069" h="1381">
                  <a:moveTo>
                    <a:pt x="535" y="1200"/>
                  </a:moveTo>
                  <a:cubicBezTo>
                    <a:pt x="502" y="1200"/>
                    <a:pt x="476" y="1226"/>
                    <a:pt x="476" y="1259"/>
                  </a:cubicBezTo>
                  <a:cubicBezTo>
                    <a:pt x="476" y="1291"/>
                    <a:pt x="502" y="1317"/>
                    <a:pt x="535" y="1317"/>
                  </a:cubicBezTo>
                  <a:cubicBezTo>
                    <a:pt x="567" y="1317"/>
                    <a:pt x="593" y="1291"/>
                    <a:pt x="593" y="1259"/>
                  </a:cubicBezTo>
                  <a:cubicBezTo>
                    <a:pt x="593" y="1226"/>
                    <a:pt x="567" y="1200"/>
                    <a:pt x="535" y="1200"/>
                  </a:cubicBezTo>
                  <a:close/>
                  <a:moveTo>
                    <a:pt x="1021" y="0"/>
                  </a:moveTo>
                  <a:cubicBezTo>
                    <a:pt x="48" y="0"/>
                    <a:pt x="48" y="0"/>
                    <a:pt x="48" y="0"/>
                  </a:cubicBezTo>
                  <a:cubicBezTo>
                    <a:pt x="21" y="0"/>
                    <a:pt x="0" y="21"/>
                    <a:pt x="0" y="48"/>
                  </a:cubicBezTo>
                  <a:cubicBezTo>
                    <a:pt x="0" y="1333"/>
                    <a:pt x="0" y="1333"/>
                    <a:pt x="0" y="1333"/>
                  </a:cubicBezTo>
                  <a:cubicBezTo>
                    <a:pt x="0" y="1360"/>
                    <a:pt x="21" y="1381"/>
                    <a:pt x="48" y="1381"/>
                  </a:cubicBezTo>
                  <a:cubicBezTo>
                    <a:pt x="1021" y="1381"/>
                    <a:pt x="1021" y="1381"/>
                    <a:pt x="1021" y="1381"/>
                  </a:cubicBezTo>
                  <a:cubicBezTo>
                    <a:pt x="1048" y="1381"/>
                    <a:pt x="1069" y="1360"/>
                    <a:pt x="1069" y="1333"/>
                  </a:cubicBezTo>
                  <a:cubicBezTo>
                    <a:pt x="1069" y="48"/>
                    <a:pt x="1069" y="48"/>
                    <a:pt x="1069" y="48"/>
                  </a:cubicBezTo>
                  <a:cubicBezTo>
                    <a:pt x="1069" y="21"/>
                    <a:pt x="1048" y="0"/>
                    <a:pt x="1021" y="0"/>
                  </a:cubicBezTo>
                  <a:close/>
                  <a:moveTo>
                    <a:pt x="445" y="77"/>
                  </a:moveTo>
                  <a:cubicBezTo>
                    <a:pt x="625" y="77"/>
                    <a:pt x="625" y="77"/>
                    <a:pt x="625" y="77"/>
                  </a:cubicBezTo>
                  <a:cubicBezTo>
                    <a:pt x="630" y="77"/>
                    <a:pt x="632" y="80"/>
                    <a:pt x="632" y="84"/>
                  </a:cubicBezTo>
                  <a:cubicBezTo>
                    <a:pt x="632" y="88"/>
                    <a:pt x="630" y="91"/>
                    <a:pt x="625" y="91"/>
                  </a:cubicBezTo>
                  <a:cubicBezTo>
                    <a:pt x="445" y="91"/>
                    <a:pt x="445" y="91"/>
                    <a:pt x="445" y="91"/>
                  </a:cubicBezTo>
                  <a:cubicBezTo>
                    <a:pt x="441" y="91"/>
                    <a:pt x="437" y="88"/>
                    <a:pt x="437" y="84"/>
                  </a:cubicBezTo>
                  <a:cubicBezTo>
                    <a:pt x="437" y="80"/>
                    <a:pt x="441" y="77"/>
                    <a:pt x="445" y="77"/>
                  </a:cubicBezTo>
                  <a:close/>
                  <a:moveTo>
                    <a:pt x="535" y="1333"/>
                  </a:moveTo>
                  <a:cubicBezTo>
                    <a:pt x="493" y="1333"/>
                    <a:pt x="460" y="1300"/>
                    <a:pt x="460" y="1259"/>
                  </a:cubicBezTo>
                  <a:cubicBezTo>
                    <a:pt x="460" y="1217"/>
                    <a:pt x="493" y="1184"/>
                    <a:pt x="535" y="1184"/>
                  </a:cubicBezTo>
                  <a:cubicBezTo>
                    <a:pt x="576" y="1184"/>
                    <a:pt x="609" y="1217"/>
                    <a:pt x="609" y="1259"/>
                  </a:cubicBezTo>
                  <a:cubicBezTo>
                    <a:pt x="609" y="1300"/>
                    <a:pt x="576" y="1333"/>
                    <a:pt x="535" y="1333"/>
                  </a:cubicBezTo>
                  <a:close/>
                  <a:moveTo>
                    <a:pt x="989" y="1135"/>
                  </a:moveTo>
                  <a:cubicBezTo>
                    <a:pt x="80" y="1135"/>
                    <a:pt x="80" y="1135"/>
                    <a:pt x="80" y="1135"/>
                  </a:cubicBezTo>
                  <a:cubicBezTo>
                    <a:pt x="80" y="156"/>
                    <a:pt x="80" y="156"/>
                    <a:pt x="80" y="156"/>
                  </a:cubicBezTo>
                  <a:cubicBezTo>
                    <a:pt x="989" y="156"/>
                    <a:pt x="989" y="156"/>
                    <a:pt x="989" y="156"/>
                  </a:cubicBezTo>
                  <a:lnTo>
                    <a:pt x="989" y="1135"/>
                  </a:ln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09" name="Freeform 7"/>
            <p:cNvSpPr>
              <a:spLocks noEditPoints="1"/>
            </p:cNvSpPr>
            <p:nvPr/>
          </p:nvSpPr>
          <p:spPr bwMode="auto">
            <a:xfrm>
              <a:off x="9944812" y="5289157"/>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510" name="Freeform 7"/>
            <p:cNvSpPr>
              <a:spLocks noEditPoints="1"/>
            </p:cNvSpPr>
            <p:nvPr/>
          </p:nvSpPr>
          <p:spPr bwMode="auto">
            <a:xfrm>
              <a:off x="10539172" y="5289157"/>
              <a:ext cx="165377" cy="327159"/>
            </a:xfrm>
            <a:custGeom>
              <a:avLst/>
              <a:gdLst/>
              <a:ahLst/>
              <a:cxnLst>
                <a:cxn ang="0">
                  <a:pos x="478" y="0"/>
                </a:cxn>
                <a:cxn ang="0">
                  <a:pos x="48" y="0"/>
                </a:cxn>
                <a:cxn ang="0">
                  <a:pos x="0" y="48"/>
                </a:cxn>
                <a:cxn ang="0">
                  <a:pos x="0" y="992"/>
                </a:cxn>
                <a:cxn ang="0">
                  <a:pos x="48" y="1040"/>
                </a:cxn>
                <a:cxn ang="0">
                  <a:pos x="478" y="1040"/>
                </a:cxn>
                <a:cxn ang="0">
                  <a:pos x="526" y="992"/>
                </a:cxn>
                <a:cxn ang="0">
                  <a:pos x="526" y="48"/>
                </a:cxn>
                <a:cxn ang="0">
                  <a:pos x="478" y="0"/>
                </a:cxn>
                <a:cxn ang="0">
                  <a:pos x="195" y="75"/>
                </a:cxn>
                <a:cxn ang="0">
                  <a:pos x="331" y="75"/>
                </a:cxn>
                <a:cxn ang="0">
                  <a:pos x="340" y="82"/>
                </a:cxn>
                <a:cxn ang="0">
                  <a:pos x="331" y="89"/>
                </a:cxn>
                <a:cxn ang="0">
                  <a:pos x="195" y="89"/>
                </a:cxn>
                <a:cxn ang="0">
                  <a:pos x="186" y="82"/>
                </a:cxn>
                <a:cxn ang="0">
                  <a:pos x="195" y="75"/>
                </a:cxn>
                <a:cxn ang="0">
                  <a:pos x="263" y="999"/>
                </a:cxn>
                <a:cxn ang="0">
                  <a:pos x="207" y="943"/>
                </a:cxn>
                <a:cxn ang="0">
                  <a:pos x="263" y="887"/>
                </a:cxn>
                <a:cxn ang="0">
                  <a:pos x="319" y="943"/>
                </a:cxn>
                <a:cxn ang="0">
                  <a:pos x="263" y="999"/>
                </a:cxn>
                <a:cxn ang="0">
                  <a:pos x="473" y="817"/>
                </a:cxn>
                <a:cxn ang="0">
                  <a:pos x="53" y="817"/>
                </a:cxn>
                <a:cxn ang="0">
                  <a:pos x="53" y="131"/>
                </a:cxn>
                <a:cxn ang="0">
                  <a:pos x="473" y="131"/>
                </a:cxn>
                <a:cxn ang="0">
                  <a:pos x="473" y="817"/>
                </a:cxn>
                <a:cxn ang="0">
                  <a:pos x="263" y="899"/>
                </a:cxn>
                <a:cxn ang="0">
                  <a:pos x="219" y="943"/>
                </a:cxn>
                <a:cxn ang="0">
                  <a:pos x="263" y="987"/>
                </a:cxn>
                <a:cxn ang="0">
                  <a:pos x="307" y="943"/>
                </a:cxn>
                <a:cxn ang="0">
                  <a:pos x="263" y="899"/>
                </a:cxn>
              </a:cxnLst>
              <a:rect l="0" t="0" r="r" b="b"/>
              <a:pathLst>
                <a:path w="526" h="1040">
                  <a:moveTo>
                    <a:pt x="478" y="0"/>
                  </a:moveTo>
                  <a:cubicBezTo>
                    <a:pt x="48" y="0"/>
                    <a:pt x="48" y="0"/>
                    <a:pt x="48" y="0"/>
                  </a:cubicBezTo>
                  <a:cubicBezTo>
                    <a:pt x="22" y="0"/>
                    <a:pt x="0" y="21"/>
                    <a:pt x="0" y="48"/>
                  </a:cubicBezTo>
                  <a:cubicBezTo>
                    <a:pt x="0" y="992"/>
                    <a:pt x="0" y="992"/>
                    <a:pt x="0" y="992"/>
                  </a:cubicBezTo>
                  <a:cubicBezTo>
                    <a:pt x="0" y="1019"/>
                    <a:pt x="22" y="1040"/>
                    <a:pt x="48" y="1040"/>
                  </a:cubicBezTo>
                  <a:cubicBezTo>
                    <a:pt x="478" y="1040"/>
                    <a:pt x="478" y="1040"/>
                    <a:pt x="478" y="1040"/>
                  </a:cubicBezTo>
                  <a:cubicBezTo>
                    <a:pt x="504" y="1040"/>
                    <a:pt x="526" y="1019"/>
                    <a:pt x="526" y="992"/>
                  </a:cubicBezTo>
                  <a:cubicBezTo>
                    <a:pt x="526" y="48"/>
                    <a:pt x="526" y="48"/>
                    <a:pt x="526" y="48"/>
                  </a:cubicBezTo>
                  <a:cubicBezTo>
                    <a:pt x="526" y="21"/>
                    <a:pt x="504" y="0"/>
                    <a:pt x="478" y="0"/>
                  </a:cubicBezTo>
                  <a:close/>
                  <a:moveTo>
                    <a:pt x="195" y="75"/>
                  </a:moveTo>
                  <a:cubicBezTo>
                    <a:pt x="331" y="75"/>
                    <a:pt x="331" y="75"/>
                    <a:pt x="331" y="75"/>
                  </a:cubicBezTo>
                  <a:cubicBezTo>
                    <a:pt x="335" y="75"/>
                    <a:pt x="340" y="79"/>
                    <a:pt x="340" y="82"/>
                  </a:cubicBezTo>
                  <a:cubicBezTo>
                    <a:pt x="340" y="87"/>
                    <a:pt x="335" y="89"/>
                    <a:pt x="331" y="89"/>
                  </a:cubicBezTo>
                  <a:cubicBezTo>
                    <a:pt x="195" y="89"/>
                    <a:pt x="195" y="89"/>
                    <a:pt x="195" y="89"/>
                  </a:cubicBezTo>
                  <a:cubicBezTo>
                    <a:pt x="189" y="89"/>
                    <a:pt x="186" y="87"/>
                    <a:pt x="186" y="82"/>
                  </a:cubicBezTo>
                  <a:cubicBezTo>
                    <a:pt x="186" y="79"/>
                    <a:pt x="189" y="75"/>
                    <a:pt x="195" y="75"/>
                  </a:cubicBezTo>
                  <a:close/>
                  <a:moveTo>
                    <a:pt x="263" y="999"/>
                  </a:moveTo>
                  <a:cubicBezTo>
                    <a:pt x="232" y="999"/>
                    <a:pt x="207" y="974"/>
                    <a:pt x="207" y="943"/>
                  </a:cubicBezTo>
                  <a:cubicBezTo>
                    <a:pt x="207" y="912"/>
                    <a:pt x="232" y="887"/>
                    <a:pt x="263" y="887"/>
                  </a:cubicBezTo>
                  <a:cubicBezTo>
                    <a:pt x="294" y="887"/>
                    <a:pt x="319" y="912"/>
                    <a:pt x="319" y="943"/>
                  </a:cubicBezTo>
                  <a:cubicBezTo>
                    <a:pt x="319" y="974"/>
                    <a:pt x="294" y="999"/>
                    <a:pt x="263" y="999"/>
                  </a:cubicBezTo>
                  <a:close/>
                  <a:moveTo>
                    <a:pt x="473" y="817"/>
                  </a:moveTo>
                  <a:cubicBezTo>
                    <a:pt x="53" y="817"/>
                    <a:pt x="53" y="817"/>
                    <a:pt x="53" y="817"/>
                  </a:cubicBezTo>
                  <a:cubicBezTo>
                    <a:pt x="53" y="131"/>
                    <a:pt x="53" y="131"/>
                    <a:pt x="53" y="131"/>
                  </a:cubicBezTo>
                  <a:cubicBezTo>
                    <a:pt x="473" y="131"/>
                    <a:pt x="473" y="131"/>
                    <a:pt x="473" y="131"/>
                  </a:cubicBezTo>
                  <a:lnTo>
                    <a:pt x="473" y="817"/>
                  </a:lnTo>
                  <a:close/>
                  <a:moveTo>
                    <a:pt x="263" y="899"/>
                  </a:moveTo>
                  <a:cubicBezTo>
                    <a:pt x="239" y="899"/>
                    <a:pt x="219" y="918"/>
                    <a:pt x="219" y="943"/>
                  </a:cubicBezTo>
                  <a:cubicBezTo>
                    <a:pt x="219" y="967"/>
                    <a:pt x="239" y="987"/>
                    <a:pt x="263" y="987"/>
                  </a:cubicBezTo>
                  <a:cubicBezTo>
                    <a:pt x="287" y="987"/>
                    <a:pt x="307" y="967"/>
                    <a:pt x="307" y="943"/>
                  </a:cubicBezTo>
                  <a:cubicBezTo>
                    <a:pt x="307" y="918"/>
                    <a:pt x="287" y="899"/>
                    <a:pt x="263" y="899"/>
                  </a:cubicBezTo>
                  <a:close/>
                </a:path>
              </a:pathLst>
            </a:custGeom>
            <a:solidFill>
              <a:srgbClr val="FFFFFF"/>
            </a:solidFill>
            <a:ln>
              <a:noFill/>
            </a:ln>
            <a:effectLst>
              <a:outerShdw blurRad="635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grpSp>
      <p:sp>
        <p:nvSpPr>
          <p:cNvPr id="29" name="AutoShape 4"/>
          <p:cNvSpPr>
            <a:spLocks noChangeAspect="1" noChangeArrowheads="1" noTextEdit="1"/>
          </p:cNvSpPr>
          <p:nvPr/>
        </p:nvSpPr>
        <p:spPr bwMode="auto">
          <a:xfrm>
            <a:off x="2200275" y="-2432050"/>
            <a:ext cx="550863" cy="1406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1" name="Rectangle 370"/>
          <p:cNvSpPr/>
          <p:nvPr/>
        </p:nvSpPr>
        <p:spPr>
          <a:xfrm>
            <a:off x="0" y="0"/>
            <a:ext cx="12188825" cy="6804110"/>
          </a:xfrm>
          <a:prstGeom prst="rect">
            <a:avLst/>
          </a:prstGeom>
          <a:gradFill>
            <a:gsLst>
              <a:gs pos="100000">
                <a:schemeClr val="bg2">
                  <a:lumMod val="50000"/>
                </a:schemeClr>
              </a:gs>
              <a:gs pos="27000">
                <a:srgbClr val="000000"/>
              </a:gs>
            </a:gsLst>
            <a:lin ang="5400000" scaled="0"/>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29" name="TextBox 528"/>
          <p:cNvSpPr txBox="1"/>
          <p:nvPr/>
        </p:nvSpPr>
        <p:spPr>
          <a:xfrm>
            <a:off x="3480925" y="4869926"/>
            <a:ext cx="1085730" cy="707886"/>
          </a:xfrm>
          <a:prstGeom prst="rect">
            <a:avLst/>
          </a:prstGeom>
          <a:noFill/>
        </p:spPr>
        <p:txBody>
          <a:bodyPr wrap="square" rtlCol="0">
            <a:spAutoFit/>
          </a:bodyPr>
          <a:lstStyle/>
          <a:p>
            <a:pPr algn="ctr"/>
            <a:r>
              <a:rPr lang="en-US" sz="2000" dirty="0" smtClean="0"/>
              <a:t>Text to</a:t>
            </a:r>
            <a:br>
              <a:rPr lang="en-US" sz="2000" dirty="0" smtClean="0"/>
            </a:br>
            <a:r>
              <a:rPr lang="en-US" sz="2000" dirty="0" smtClean="0"/>
              <a:t>Come</a:t>
            </a:r>
            <a:endParaRPr lang="en-US" sz="2000" dirty="0"/>
          </a:p>
        </p:txBody>
      </p:sp>
      <p:cxnSp>
        <p:nvCxnSpPr>
          <p:cNvPr id="530" name="Straight Connector 529"/>
          <p:cNvCxnSpPr/>
          <p:nvPr/>
        </p:nvCxnSpPr>
        <p:spPr>
          <a:xfrm>
            <a:off x="5070393" y="4611490"/>
            <a:ext cx="0" cy="1251284"/>
          </a:xfrm>
          <a:prstGeom prst="line">
            <a:avLst/>
          </a:prstGeom>
          <a:ln w="19050">
            <a:gradFill>
              <a:gsLst>
                <a:gs pos="0">
                  <a:schemeClr val="accent1">
                    <a:tint val="66000"/>
                    <a:satMod val="160000"/>
                    <a:alpha val="0"/>
                  </a:schemeClr>
                </a:gs>
                <a:gs pos="50000">
                  <a:schemeClr val="tx1">
                    <a:lumMod val="60000"/>
                    <a:lumOff val="40000"/>
                  </a:schemeClr>
                </a:gs>
                <a:gs pos="100000">
                  <a:schemeClr val="accent1">
                    <a:tint val="23500"/>
                    <a:satMod val="160000"/>
                    <a:alpha val="0"/>
                  </a:schemeClr>
                </a:gs>
              </a:gsLst>
              <a:lin ang="5400000" scaled="0"/>
            </a:gradFill>
          </a:ln>
        </p:spPr>
        <p:style>
          <a:lnRef idx="1">
            <a:schemeClr val="accent1"/>
          </a:lnRef>
          <a:fillRef idx="0">
            <a:schemeClr val="accent1"/>
          </a:fillRef>
          <a:effectRef idx="0">
            <a:schemeClr val="accent1"/>
          </a:effectRef>
          <a:fontRef idx="minor">
            <a:schemeClr val="tx1"/>
          </a:fontRef>
        </p:style>
      </p:cxnSp>
      <p:sp>
        <p:nvSpPr>
          <p:cNvPr id="531" name="TextBox 530"/>
          <p:cNvSpPr txBox="1"/>
          <p:nvPr/>
        </p:nvSpPr>
        <p:spPr>
          <a:xfrm>
            <a:off x="5603295" y="4869926"/>
            <a:ext cx="1085730" cy="707886"/>
          </a:xfrm>
          <a:prstGeom prst="rect">
            <a:avLst/>
          </a:prstGeom>
          <a:noFill/>
        </p:spPr>
        <p:txBody>
          <a:bodyPr wrap="square" rtlCol="0">
            <a:spAutoFit/>
          </a:bodyPr>
          <a:lstStyle/>
          <a:p>
            <a:pPr algn="ctr"/>
            <a:r>
              <a:rPr lang="en-US" sz="2000" dirty="0" smtClean="0"/>
              <a:t>Text to</a:t>
            </a:r>
            <a:br>
              <a:rPr lang="en-US" sz="2000" dirty="0" smtClean="0"/>
            </a:br>
            <a:r>
              <a:rPr lang="en-US" sz="2000" dirty="0" smtClean="0"/>
              <a:t>Come</a:t>
            </a:r>
            <a:endParaRPr lang="en-US" sz="2000" dirty="0"/>
          </a:p>
        </p:txBody>
      </p:sp>
      <p:cxnSp>
        <p:nvCxnSpPr>
          <p:cNvPr id="532" name="Straight Connector 531"/>
          <p:cNvCxnSpPr/>
          <p:nvPr/>
        </p:nvCxnSpPr>
        <p:spPr>
          <a:xfrm>
            <a:off x="7236077" y="4611490"/>
            <a:ext cx="0" cy="1251284"/>
          </a:xfrm>
          <a:prstGeom prst="line">
            <a:avLst/>
          </a:prstGeom>
          <a:ln w="19050">
            <a:gradFill>
              <a:gsLst>
                <a:gs pos="0">
                  <a:schemeClr val="accent1">
                    <a:tint val="66000"/>
                    <a:satMod val="160000"/>
                    <a:alpha val="0"/>
                  </a:schemeClr>
                </a:gs>
                <a:gs pos="50000">
                  <a:schemeClr val="tx1">
                    <a:lumMod val="60000"/>
                    <a:lumOff val="40000"/>
                  </a:schemeClr>
                </a:gs>
                <a:gs pos="100000">
                  <a:schemeClr val="accent1">
                    <a:tint val="23500"/>
                    <a:satMod val="160000"/>
                    <a:alpha val="0"/>
                  </a:schemeClr>
                </a:gs>
              </a:gsLst>
              <a:lin ang="5400000" scaled="0"/>
            </a:gradFill>
          </a:ln>
        </p:spPr>
        <p:style>
          <a:lnRef idx="1">
            <a:schemeClr val="accent1"/>
          </a:lnRef>
          <a:fillRef idx="0">
            <a:schemeClr val="accent1"/>
          </a:fillRef>
          <a:effectRef idx="0">
            <a:schemeClr val="accent1"/>
          </a:effectRef>
          <a:fontRef idx="minor">
            <a:schemeClr val="tx1"/>
          </a:fontRef>
        </p:style>
      </p:cxnSp>
      <p:sp>
        <p:nvSpPr>
          <p:cNvPr id="533" name="TextBox 532"/>
          <p:cNvSpPr txBox="1"/>
          <p:nvPr/>
        </p:nvSpPr>
        <p:spPr>
          <a:xfrm>
            <a:off x="7725666" y="4869926"/>
            <a:ext cx="1085730" cy="707886"/>
          </a:xfrm>
          <a:prstGeom prst="rect">
            <a:avLst/>
          </a:prstGeom>
          <a:noFill/>
        </p:spPr>
        <p:txBody>
          <a:bodyPr wrap="square" rtlCol="0">
            <a:spAutoFit/>
          </a:bodyPr>
          <a:lstStyle/>
          <a:p>
            <a:pPr algn="ctr"/>
            <a:r>
              <a:rPr lang="en-US" sz="2000" dirty="0" smtClean="0"/>
              <a:t>Text to</a:t>
            </a:r>
            <a:br>
              <a:rPr lang="en-US" sz="2000" dirty="0" smtClean="0"/>
            </a:br>
            <a:r>
              <a:rPr lang="en-US" sz="2000" dirty="0" smtClean="0"/>
              <a:t>Come</a:t>
            </a:r>
            <a:endParaRPr lang="en-US" sz="2000" dirty="0"/>
          </a:p>
        </p:txBody>
      </p:sp>
      <p:sp>
        <p:nvSpPr>
          <p:cNvPr id="2" name="Title 1"/>
          <p:cNvSpPr>
            <a:spLocks noGrp="1"/>
          </p:cNvSpPr>
          <p:nvPr>
            <p:ph type="title"/>
          </p:nvPr>
        </p:nvSpPr>
        <p:spPr>
          <a:xfrm>
            <a:off x="306190" y="432215"/>
            <a:ext cx="11448832" cy="838200"/>
          </a:xfrm>
        </p:spPr>
        <p:txBody>
          <a:bodyPr/>
          <a:lstStyle/>
          <a:p>
            <a:r>
              <a:rPr lang="en-US" dirty="0"/>
              <a:t>Cisco: Simplifying Unified </a:t>
            </a:r>
            <a:r>
              <a:rPr lang="en-US" dirty="0" smtClean="0"/>
              <a:t>Access </a:t>
            </a:r>
            <a:endParaRPr lang="en-US" dirty="0"/>
          </a:p>
        </p:txBody>
      </p:sp>
      <p:grpSp>
        <p:nvGrpSpPr>
          <p:cNvPr id="824" name="Group 371"/>
          <p:cNvGrpSpPr/>
          <p:nvPr/>
        </p:nvGrpSpPr>
        <p:grpSpPr>
          <a:xfrm>
            <a:off x="3095219" y="1828801"/>
            <a:ext cx="6068400" cy="2788870"/>
            <a:chOff x="9296646" y="1147026"/>
            <a:chExt cx="2403142" cy="1104418"/>
          </a:xfrm>
        </p:grpSpPr>
        <p:grpSp>
          <p:nvGrpSpPr>
            <p:cNvPr id="825" name="Group 372"/>
            <p:cNvGrpSpPr/>
            <p:nvPr/>
          </p:nvGrpSpPr>
          <p:grpSpPr>
            <a:xfrm>
              <a:off x="9296646" y="1147026"/>
              <a:ext cx="2403142" cy="1104418"/>
              <a:chOff x="431745" y="1461754"/>
              <a:chExt cx="6406771" cy="4756316"/>
            </a:xfrm>
          </p:grpSpPr>
          <p:sp>
            <p:nvSpPr>
              <p:cNvPr id="469" name="Rectangle 468"/>
              <p:cNvSpPr/>
              <p:nvPr/>
            </p:nvSpPr>
            <p:spPr>
              <a:xfrm rot="16200000" flipV="1">
                <a:off x="1302681" y="753396"/>
                <a:ext cx="4593738" cy="633560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p:txBody>
          </p:sp>
          <p:sp>
            <p:nvSpPr>
              <p:cNvPr id="470" name="Rectangle 469"/>
              <p:cNvSpPr/>
              <p:nvPr/>
            </p:nvSpPr>
            <p:spPr>
              <a:xfrm>
                <a:off x="759997" y="1461754"/>
                <a:ext cx="6078519" cy="433166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830" name="Group 373"/>
            <p:cNvGrpSpPr/>
            <p:nvPr/>
          </p:nvGrpSpPr>
          <p:grpSpPr>
            <a:xfrm>
              <a:off x="9318467" y="1389731"/>
              <a:ext cx="2286504" cy="786978"/>
              <a:chOff x="9376342" y="1389731"/>
              <a:chExt cx="2286504" cy="786978"/>
            </a:xfrm>
          </p:grpSpPr>
          <p:grpSp>
            <p:nvGrpSpPr>
              <p:cNvPr id="831" name="Group 374"/>
              <p:cNvGrpSpPr/>
              <p:nvPr/>
            </p:nvGrpSpPr>
            <p:grpSpPr>
              <a:xfrm>
                <a:off x="10256240" y="1389731"/>
                <a:ext cx="519249" cy="571869"/>
                <a:chOff x="8083275" y="1359587"/>
                <a:chExt cx="519249" cy="571869"/>
              </a:xfrm>
            </p:grpSpPr>
            <p:pic>
              <p:nvPicPr>
                <p:cNvPr id="467" name="Picture 466"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8083275" y="1359587"/>
                  <a:ext cx="256105" cy="571869"/>
                </a:xfrm>
                <a:prstGeom prst="rect">
                  <a:avLst/>
                </a:prstGeom>
              </p:spPr>
            </p:pic>
            <p:pic>
              <p:nvPicPr>
                <p:cNvPr id="468" name="Picture 467"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8346419" y="1359587"/>
                  <a:ext cx="256105" cy="571869"/>
                </a:xfrm>
                <a:prstGeom prst="rect">
                  <a:avLst/>
                </a:prstGeom>
              </p:spPr>
            </p:pic>
          </p:grpSp>
          <p:grpSp>
            <p:nvGrpSpPr>
              <p:cNvPr id="96" name="Group 375"/>
              <p:cNvGrpSpPr/>
              <p:nvPr/>
            </p:nvGrpSpPr>
            <p:grpSpPr>
              <a:xfrm>
                <a:off x="10782527" y="1389731"/>
                <a:ext cx="512396" cy="571869"/>
                <a:chOff x="8609562" y="1359587"/>
                <a:chExt cx="512396" cy="571869"/>
              </a:xfrm>
            </p:grpSpPr>
            <p:pic>
              <p:nvPicPr>
                <p:cNvPr id="465" name="Picture 464"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609562" y="1359587"/>
                  <a:ext cx="256105" cy="571869"/>
                </a:xfrm>
                <a:prstGeom prst="rect">
                  <a:avLst/>
                </a:prstGeom>
              </p:spPr>
            </p:pic>
            <p:pic>
              <p:nvPicPr>
                <p:cNvPr id="466" name="Picture 465" descr="Picture1.png"/>
                <p:cNvPicPr>
                  <a:picLocks noChangeAspect="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a:xfrm>
                  <a:off x="8865853" y="1359587"/>
                  <a:ext cx="256105" cy="571869"/>
                </a:xfrm>
                <a:prstGeom prst="rect">
                  <a:avLst/>
                </a:prstGeom>
              </p:spPr>
            </p:pic>
          </p:grpSp>
          <p:grpSp>
            <p:nvGrpSpPr>
              <p:cNvPr id="97" name="Group 376"/>
              <p:cNvGrpSpPr/>
              <p:nvPr/>
            </p:nvGrpSpPr>
            <p:grpSpPr>
              <a:xfrm>
                <a:off x="9376342" y="1389731"/>
                <a:ext cx="2286504" cy="786978"/>
                <a:chOff x="7203377" y="1359587"/>
                <a:chExt cx="2286504" cy="786978"/>
              </a:xfrm>
            </p:grpSpPr>
            <p:pic>
              <p:nvPicPr>
                <p:cNvPr id="388" name="Picture 387"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7820132" y="1359587"/>
                  <a:ext cx="256105" cy="571869"/>
                </a:xfrm>
                <a:prstGeom prst="rect">
                  <a:avLst/>
                </a:prstGeom>
              </p:spPr>
            </p:pic>
            <p:sp>
              <p:nvSpPr>
                <p:cNvPr id="416" name="TextBox 415"/>
                <p:cNvSpPr txBox="1"/>
                <p:nvPr/>
              </p:nvSpPr>
              <p:spPr>
                <a:xfrm>
                  <a:off x="7203377" y="1939344"/>
                  <a:ext cx="2286504" cy="207221"/>
                </a:xfrm>
                <a:prstGeom prst="rect">
                  <a:avLst/>
                </a:prstGeom>
                <a:noFill/>
              </p:spPr>
              <p:txBody>
                <a:bodyPr wrap="none" rtlCol="0">
                  <a:spAutoFit/>
                </a:bodyPr>
                <a:lstStyle/>
                <a:p>
                  <a:pPr algn="ctr">
                    <a:lnSpc>
                      <a:spcPct val="95000"/>
                    </a:lnSpc>
                  </a:pPr>
                  <a:r>
                    <a:rPr lang="en-US" sz="2000" dirty="0" smtClean="0"/>
                    <a:t>Shift Focus to Business Innovations</a:t>
                  </a:r>
                  <a:endParaRPr lang="en-US" sz="2000" dirty="0"/>
                </a:p>
              </p:txBody>
            </p:sp>
            <p:pic>
              <p:nvPicPr>
                <p:cNvPr id="463" name="Picture 462" descr="Picture1.png"/>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a:xfrm>
                  <a:off x="7555972" y="1359587"/>
                  <a:ext cx="256105" cy="571869"/>
                </a:xfrm>
                <a:prstGeom prst="rect">
                  <a:avLst/>
                </a:prstGeom>
              </p:spPr>
            </p:pic>
          </p:grpSp>
        </p:grpSp>
      </p:grpSp>
    </p:spTree>
    <p:extLst>
      <p:ext uri="{BB962C8B-B14F-4D97-AF65-F5344CB8AC3E}">
        <p14:creationId xmlns:p14="http://schemas.microsoft.com/office/powerpoint/2010/main" val="1664234897"/>
      </p:ext>
    </p:extLst>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190" y="176980"/>
            <a:ext cx="11448832" cy="838200"/>
          </a:xfrm>
        </p:spPr>
        <p:txBody>
          <a:bodyPr/>
          <a:lstStyle/>
          <a:p>
            <a:r>
              <a:rPr lang="en-US" dirty="0"/>
              <a:t>IT Struggling to Manage the </a:t>
            </a:r>
            <a:r>
              <a:rPr lang="en-US" dirty="0" err="1"/>
              <a:t>BYOD</a:t>
            </a:r>
            <a:r>
              <a:rPr lang="en-US" dirty="0"/>
              <a:t> trend </a:t>
            </a:r>
          </a:p>
        </p:txBody>
      </p:sp>
      <p:sp>
        <p:nvSpPr>
          <p:cNvPr id="38" name="Rectangle 37"/>
          <p:cNvSpPr/>
          <p:nvPr/>
        </p:nvSpPr>
        <p:spPr>
          <a:xfrm>
            <a:off x="2298701" y="1809130"/>
            <a:ext cx="2053767" cy="461665"/>
          </a:xfrm>
          <a:prstGeom prst="rect">
            <a:avLst/>
          </a:prstGeom>
        </p:spPr>
        <p:txBody>
          <a:bodyPr wrap="none">
            <a:spAutoFit/>
          </a:bodyPr>
          <a:lstStyle/>
          <a:p>
            <a:pPr algn="ctr"/>
            <a:r>
              <a:rPr lang="en-US" sz="2400" spc="-50" dirty="0" smtClean="0">
                <a:solidFill>
                  <a:srgbClr val="ABDFF0">
                    <a:lumMod val="25000"/>
                  </a:srgbClr>
                </a:solidFill>
                <a:ea typeface="+mj-ea"/>
                <a:cs typeface="+mj-cs"/>
              </a:rPr>
              <a:t>User Behavior</a:t>
            </a:r>
            <a:endParaRPr lang="en-US" sz="2400" spc="-50" dirty="0">
              <a:solidFill>
                <a:srgbClr val="ABDFF0">
                  <a:lumMod val="25000"/>
                </a:srgbClr>
              </a:solidFill>
              <a:ea typeface="+mj-ea"/>
              <a:cs typeface="+mj-cs"/>
            </a:endParaRPr>
          </a:p>
        </p:txBody>
      </p:sp>
      <p:sp>
        <p:nvSpPr>
          <p:cNvPr id="40" name="Rectangle 39"/>
          <p:cNvSpPr/>
          <p:nvPr/>
        </p:nvSpPr>
        <p:spPr>
          <a:xfrm rot="10800000" flipV="1">
            <a:off x="-2" y="2390775"/>
            <a:ext cx="12188826" cy="3082925"/>
          </a:xfrm>
          <a:prstGeom prst="rect">
            <a:avLst/>
          </a:prstGeom>
          <a:gradFill flip="none" rotWithShape="1">
            <a:gsLst>
              <a:gs pos="100000">
                <a:schemeClr val="accent5">
                  <a:lumMod val="40000"/>
                  <a:lumOff val="60000"/>
                  <a:alpha val="0"/>
                </a:schemeClr>
              </a:gs>
              <a:gs pos="417">
                <a:srgbClr val="696969">
                  <a:alpha val="0"/>
                </a:srgbClr>
              </a:gs>
              <a:gs pos="50000">
                <a:srgbClr val="696969">
                  <a:alpha val="36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41" name="Rectangle 40"/>
          <p:cNvSpPr/>
          <p:nvPr/>
        </p:nvSpPr>
        <p:spPr>
          <a:xfrm>
            <a:off x="986971" y="2505075"/>
            <a:ext cx="10261600" cy="2882641"/>
          </a:xfrm>
          <a:prstGeom prst="rect">
            <a:avLst/>
          </a:prstGeom>
          <a:gradFill flip="none" rotWithShape="1">
            <a:gsLst>
              <a:gs pos="0">
                <a:srgbClr val="C6F5FE"/>
              </a:gs>
              <a:gs pos="100000">
                <a:srgbClr val="8BDBFF"/>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p:cNvSpPr/>
          <p:nvPr/>
        </p:nvSpPr>
        <p:spPr>
          <a:xfrm rot="5400000" flipV="1">
            <a:off x="5812984" y="-2125684"/>
            <a:ext cx="609575" cy="10174512"/>
          </a:xfrm>
          <a:prstGeom prst="rect">
            <a:avLst/>
          </a:prstGeom>
          <a:gradFill flip="none" rotWithShape="1">
            <a:gsLst>
              <a:gs pos="0">
                <a:srgbClr val="82C1A2">
                  <a:alpha val="0"/>
                </a:srgbClr>
              </a:gs>
              <a:gs pos="50000">
                <a:schemeClr val="bg1">
                  <a:alpha val="75000"/>
                </a:schemeClr>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9" name="Rectangle 58"/>
          <p:cNvSpPr/>
          <p:nvPr/>
        </p:nvSpPr>
        <p:spPr>
          <a:xfrm rot="5400000" flipV="1">
            <a:off x="5812984" y="-1440454"/>
            <a:ext cx="609575" cy="10174512"/>
          </a:xfrm>
          <a:prstGeom prst="rect">
            <a:avLst/>
          </a:prstGeom>
          <a:gradFill flip="none" rotWithShape="1">
            <a:gsLst>
              <a:gs pos="0">
                <a:srgbClr val="82C1A2">
                  <a:alpha val="0"/>
                </a:srgbClr>
              </a:gs>
              <a:gs pos="50000">
                <a:schemeClr val="bg1">
                  <a:alpha val="75000"/>
                </a:schemeClr>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0" name="Rectangle 59"/>
          <p:cNvSpPr/>
          <p:nvPr/>
        </p:nvSpPr>
        <p:spPr>
          <a:xfrm rot="5400000" flipV="1">
            <a:off x="5812984" y="-755224"/>
            <a:ext cx="609575" cy="10174512"/>
          </a:xfrm>
          <a:prstGeom prst="rect">
            <a:avLst/>
          </a:prstGeom>
          <a:gradFill flip="none" rotWithShape="1">
            <a:gsLst>
              <a:gs pos="0">
                <a:srgbClr val="82C1A2">
                  <a:alpha val="0"/>
                </a:srgbClr>
              </a:gs>
              <a:gs pos="50000">
                <a:schemeClr val="bg1">
                  <a:alpha val="75000"/>
                </a:schemeClr>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1" name="Rectangle 60"/>
          <p:cNvSpPr/>
          <p:nvPr/>
        </p:nvSpPr>
        <p:spPr>
          <a:xfrm rot="5400000" flipV="1">
            <a:off x="5812985" y="-69993"/>
            <a:ext cx="609575" cy="10174512"/>
          </a:xfrm>
          <a:prstGeom prst="rect">
            <a:avLst/>
          </a:prstGeom>
          <a:gradFill flip="none" rotWithShape="1">
            <a:gsLst>
              <a:gs pos="0">
                <a:srgbClr val="82C1A2">
                  <a:alpha val="0"/>
                </a:srgbClr>
              </a:gs>
              <a:gs pos="50000">
                <a:schemeClr val="bg1">
                  <a:alpha val="75000"/>
                </a:schemeClr>
              </a:gs>
              <a:gs pos="100000">
                <a:schemeClr val="accent4">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70" name="Group 69"/>
          <p:cNvGrpSpPr/>
          <p:nvPr/>
        </p:nvGrpSpPr>
        <p:grpSpPr>
          <a:xfrm>
            <a:off x="899886" y="2668891"/>
            <a:ext cx="4815114" cy="518713"/>
            <a:chOff x="1189863" y="1977081"/>
            <a:chExt cx="1550389" cy="586543"/>
          </a:xfrm>
        </p:grpSpPr>
        <p:sp>
          <p:nvSpPr>
            <p:cNvPr id="66" name="Rectangle 65"/>
            <p:cNvSpPr/>
            <p:nvPr/>
          </p:nvSpPr>
          <p:spPr>
            <a:xfrm>
              <a:off x="1189863" y="1977081"/>
              <a:ext cx="1550389" cy="574564"/>
            </a:xfrm>
            <a:prstGeom prst="rect">
              <a:avLst/>
            </a:prstGeom>
            <a:gradFill flip="none" rotWithShape="1">
              <a:gsLst>
                <a:gs pos="100000">
                  <a:srgbClr val="429E3C"/>
                </a:gs>
                <a:gs pos="0">
                  <a:schemeClr val="accent5"/>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8" name="Rectangle 67"/>
            <p:cNvSpPr/>
            <p:nvPr/>
          </p:nvSpPr>
          <p:spPr>
            <a:xfrm>
              <a:off x="1189863" y="1977081"/>
              <a:ext cx="1550389" cy="574564"/>
            </a:xfrm>
            <a:prstGeom prst="rect">
              <a:avLst/>
            </a:prstGeom>
            <a:gradFill flip="none" rotWithShape="1">
              <a:gsLst>
                <a:gs pos="65000">
                  <a:srgbClr val="A5D333">
                    <a:alpha val="48000"/>
                  </a:srgbClr>
                </a:gs>
                <a:gs pos="0">
                  <a:srgbClr val="02CDF3">
                    <a:alpha val="0"/>
                  </a:srgbClr>
                </a:gs>
                <a:gs pos="100000">
                  <a:schemeClr val="bg1">
                    <a:alpha val="55000"/>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5" name="Rectangle 64"/>
            <p:cNvSpPr/>
            <p:nvPr/>
          </p:nvSpPr>
          <p:spPr>
            <a:xfrm>
              <a:off x="1189863" y="1977081"/>
              <a:ext cx="1550389" cy="586543"/>
            </a:xfrm>
            <a:prstGeom prst="rect">
              <a:avLst/>
            </a:prstGeom>
            <a:gradFill flip="none" rotWithShape="1">
              <a:gsLst>
                <a:gs pos="88000">
                  <a:srgbClr val="02CDF3">
                    <a:alpha val="0"/>
                  </a:srgbClr>
                </a:gs>
                <a:gs pos="100000">
                  <a:schemeClr val="accent4">
                    <a:lumMod val="75000"/>
                    <a:alpha val="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grpSp>
        <p:nvGrpSpPr>
          <p:cNvPr id="78" name="Group 77"/>
          <p:cNvGrpSpPr/>
          <p:nvPr/>
        </p:nvGrpSpPr>
        <p:grpSpPr>
          <a:xfrm>
            <a:off x="5764917" y="2661798"/>
            <a:ext cx="5703183" cy="518714"/>
            <a:chOff x="899887" y="2824806"/>
            <a:chExt cx="5834288" cy="574564"/>
          </a:xfrm>
        </p:grpSpPr>
        <p:sp>
          <p:nvSpPr>
            <p:cNvPr id="75" name="Rectangle 74"/>
            <p:cNvSpPr/>
            <p:nvPr/>
          </p:nvSpPr>
          <p:spPr>
            <a:xfrm>
              <a:off x="899887" y="2824806"/>
              <a:ext cx="5834288" cy="574564"/>
            </a:xfrm>
            <a:prstGeom prst="rect">
              <a:avLst/>
            </a:prstGeom>
            <a:pattFill prst="openDmnd">
              <a:fgClr>
                <a:schemeClr val="bg1"/>
              </a:fgClr>
              <a:bgClr>
                <a:schemeClr val="accent5">
                  <a:lumMod val="60000"/>
                  <a:lumOff val="4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899887" y="2824806"/>
              <a:ext cx="5834288" cy="574564"/>
            </a:xfrm>
            <a:prstGeom prst="rect">
              <a:avLst/>
            </a:prstGeom>
            <a:gradFill flip="none" rotWithShape="1">
              <a:gsLst>
                <a:gs pos="48000">
                  <a:srgbClr val="8AE8F9">
                    <a:alpha val="0"/>
                  </a:srgbClr>
                </a:gs>
                <a:gs pos="0">
                  <a:schemeClr val="accent5">
                    <a:lumMod val="40000"/>
                    <a:lumOff val="60000"/>
                  </a:schemeClr>
                </a:gs>
                <a:gs pos="75000">
                  <a:srgbClr val="02CDF3">
                    <a:alpha val="0"/>
                  </a:srgbClr>
                </a:gs>
                <a:gs pos="100000">
                  <a:schemeClr val="accent5">
                    <a:lumMod val="60000"/>
                    <a:lumOff val="40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1" name="Group 80"/>
          <p:cNvGrpSpPr/>
          <p:nvPr/>
        </p:nvGrpSpPr>
        <p:grpSpPr>
          <a:xfrm>
            <a:off x="899887" y="3340390"/>
            <a:ext cx="4815113" cy="518713"/>
            <a:chOff x="1189863" y="1977081"/>
            <a:chExt cx="1550389" cy="586543"/>
          </a:xfrm>
        </p:grpSpPr>
        <p:sp>
          <p:nvSpPr>
            <p:cNvPr id="85" name="Rectangle 84"/>
            <p:cNvSpPr/>
            <p:nvPr/>
          </p:nvSpPr>
          <p:spPr>
            <a:xfrm>
              <a:off x="1189863" y="1977081"/>
              <a:ext cx="1550389" cy="574564"/>
            </a:xfrm>
            <a:prstGeom prst="rect">
              <a:avLst/>
            </a:prstGeom>
            <a:gradFill flip="none" rotWithShape="1">
              <a:gsLst>
                <a:gs pos="100000">
                  <a:srgbClr val="429E3C"/>
                </a:gs>
                <a:gs pos="0">
                  <a:schemeClr val="accent5"/>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86" name="Rectangle 85"/>
            <p:cNvSpPr/>
            <p:nvPr/>
          </p:nvSpPr>
          <p:spPr>
            <a:xfrm>
              <a:off x="1189863" y="1977081"/>
              <a:ext cx="1550389" cy="574564"/>
            </a:xfrm>
            <a:prstGeom prst="rect">
              <a:avLst/>
            </a:prstGeom>
            <a:gradFill flip="none" rotWithShape="1">
              <a:gsLst>
                <a:gs pos="65000">
                  <a:srgbClr val="A5D333">
                    <a:alpha val="48000"/>
                  </a:srgbClr>
                </a:gs>
                <a:gs pos="0">
                  <a:srgbClr val="02CDF3">
                    <a:alpha val="0"/>
                  </a:srgbClr>
                </a:gs>
                <a:gs pos="100000">
                  <a:schemeClr val="bg1">
                    <a:alpha val="55000"/>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p:cNvSpPr/>
            <p:nvPr/>
          </p:nvSpPr>
          <p:spPr>
            <a:xfrm>
              <a:off x="1189863" y="1977081"/>
              <a:ext cx="1550389" cy="586543"/>
            </a:xfrm>
            <a:prstGeom prst="rect">
              <a:avLst/>
            </a:prstGeom>
            <a:gradFill flip="none" rotWithShape="1">
              <a:gsLst>
                <a:gs pos="88000">
                  <a:srgbClr val="02CDF3">
                    <a:alpha val="0"/>
                  </a:srgbClr>
                </a:gs>
                <a:gs pos="100000">
                  <a:schemeClr val="accent4">
                    <a:lumMod val="75000"/>
                    <a:alpha val="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grpSp>
        <p:nvGrpSpPr>
          <p:cNvPr id="82" name="Group 81"/>
          <p:cNvGrpSpPr/>
          <p:nvPr/>
        </p:nvGrpSpPr>
        <p:grpSpPr>
          <a:xfrm>
            <a:off x="5764917" y="3359051"/>
            <a:ext cx="5576183" cy="518714"/>
            <a:chOff x="899887" y="2824806"/>
            <a:chExt cx="5834288" cy="574564"/>
          </a:xfrm>
        </p:grpSpPr>
        <p:sp>
          <p:nvSpPr>
            <p:cNvPr id="83" name="Rectangle 82"/>
            <p:cNvSpPr/>
            <p:nvPr/>
          </p:nvSpPr>
          <p:spPr>
            <a:xfrm>
              <a:off x="899887" y="2824806"/>
              <a:ext cx="5834288" cy="574564"/>
            </a:xfrm>
            <a:prstGeom prst="rect">
              <a:avLst/>
            </a:prstGeom>
            <a:pattFill prst="openDmnd">
              <a:fgClr>
                <a:schemeClr val="bg1"/>
              </a:fgClr>
              <a:bgClr>
                <a:schemeClr val="accent5">
                  <a:lumMod val="60000"/>
                  <a:lumOff val="4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p:cNvSpPr/>
            <p:nvPr/>
          </p:nvSpPr>
          <p:spPr>
            <a:xfrm>
              <a:off x="899887" y="2824806"/>
              <a:ext cx="5834288" cy="574564"/>
            </a:xfrm>
            <a:prstGeom prst="rect">
              <a:avLst/>
            </a:prstGeom>
            <a:gradFill flip="none" rotWithShape="1">
              <a:gsLst>
                <a:gs pos="48000">
                  <a:srgbClr val="8AE8F9">
                    <a:alpha val="0"/>
                  </a:srgbClr>
                </a:gs>
                <a:gs pos="0">
                  <a:schemeClr val="accent5">
                    <a:lumMod val="40000"/>
                    <a:lumOff val="60000"/>
                  </a:schemeClr>
                </a:gs>
                <a:gs pos="75000">
                  <a:srgbClr val="02CDF3">
                    <a:alpha val="0"/>
                  </a:srgbClr>
                </a:gs>
                <a:gs pos="100000">
                  <a:schemeClr val="accent5">
                    <a:lumMod val="60000"/>
                    <a:lumOff val="40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9" name="Group 88"/>
          <p:cNvGrpSpPr/>
          <p:nvPr/>
        </p:nvGrpSpPr>
        <p:grpSpPr>
          <a:xfrm>
            <a:off x="899887" y="4025621"/>
            <a:ext cx="4815114" cy="518713"/>
            <a:chOff x="1189863" y="1977081"/>
            <a:chExt cx="1550389" cy="586543"/>
          </a:xfrm>
        </p:grpSpPr>
        <p:sp>
          <p:nvSpPr>
            <p:cNvPr id="93" name="Rectangle 92"/>
            <p:cNvSpPr/>
            <p:nvPr/>
          </p:nvSpPr>
          <p:spPr>
            <a:xfrm>
              <a:off x="1189863" y="1977081"/>
              <a:ext cx="1550389" cy="574564"/>
            </a:xfrm>
            <a:prstGeom prst="rect">
              <a:avLst/>
            </a:prstGeom>
            <a:gradFill flip="none" rotWithShape="1">
              <a:gsLst>
                <a:gs pos="100000">
                  <a:srgbClr val="429E3C"/>
                </a:gs>
                <a:gs pos="0">
                  <a:schemeClr val="accent5"/>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94" name="Rectangle 93"/>
            <p:cNvSpPr/>
            <p:nvPr/>
          </p:nvSpPr>
          <p:spPr>
            <a:xfrm>
              <a:off x="1189863" y="1977081"/>
              <a:ext cx="1550389" cy="574564"/>
            </a:xfrm>
            <a:prstGeom prst="rect">
              <a:avLst/>
            </a:prstGeom>
            <a:gradFill flip="none" rotWithShape="1">
              <a:gsLst>
                <a:gs pos="65000">
                  <a:srgbClr val="A5D333">
                    <a:alpha val="48000"/>
                  </a:srgbClr>
                </a:gs>
                <a:gs pos="0">
                  <a:srgbClr val="02CDF3">
                    <a:alpha val="0"/>
                  </a:srgbClr>
                </a:gs>
                <a:gs pos="100000">
                  <a:schemeClr val="bg1">
                    <a:alpha val="55000"/>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Rectangle 94"/>
            <p:cNvSpPr/>
            <p:nvPr/>
          </p:nvSpPr>
          <p:spPr>
            <a:xfrm>
              <a:off x="1189863" y="1977081"/>
              <a:ext cx="1550389" cy="586543"/>
            </a:xfrm>
            <a:prstGeom prst="rect">
              <a:avLst/>
            </a:prstGeom>
            <a:gradFill flip="none" rotWithShape="1">
              <a:gsLst>
                <a:gs pos="88000">
                  <a:srgbClr val="02CDF3">
                    <a:alpha val="0"/>
                  </a:srgbClr>
                </a:gs>
                <a:gs pos="100000">
                  <a:schemeClr val="accent4">
                    <a:lumMod val="75000"/>
                    <a:alpha val="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grpSp>
        <p:nvGrpSpPr>
          <p:cNvPr id="90" name="Group 89"/>
          <p:cNvGrpSpPr/>
          <p:nvPr/>
        </p:nvGrpSpPr>
        <p:grpSpPr>
          <a:xfrm>
            <a:off x="5764917" y="4021164"/>
            <a:ext cx="5665083" cy="518714"/>
            <a:chOff x="899887" y="2824806"/>
            <a:chExt cx="5834288" cy="574564"/>
          </a:xfrm>
        </p:grpSpPr>
        <p:sp>
          <p:nvSpPr>
            <p:cNvPr id="91" name="Rectangle 90"/>
            <p:cNvSpPr/>
            <p:nvPr/>
          </p:nvSpPr>
          <p:spPr>
            <a:xfrm>
              <a:off x="899887" y="2824806"/>
              <a:ext cx="5834288" cy="574564"/>
            </a:xfrm>
            <a:prstGeom prst="rect">
              <a:avLst/>
            </a:prstGeom>
            <a:pattFill prst="openDmnd">
              <a:fgClr>
                <a:schemeClr val="bg1"/>
              </a:fgClr>
              <a:bgClr>
                <a:schemeClr val="accent5">
                  <a:lumMod val="60000"/>
                  <a:lumOff val="4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p:cNvSpPr/>
            <p:nvPr/>
          </p:nvSpPr>
          <p:spPr>
            <a:xfrm>
              <a:off x="899887" y="2824806"/>
              <a:ext cx="5834288" cy="574564"/>
            </a:xfrm>
            <a:prstGeom prst="rect">
              <a:avLst/>
            </a:prstGeom>
            <a:gradFill flip="none" rotWithShape="1">
              <a:gsLst>
                <a:gs pos="48000">
                  <a:srgbClr val="8AE8F9">
                    <a:alpha val="0"/>
                  </a:srgbClr>
                </a:gs>
                <a:gs pos="0">
                  <a:schemeClr val="accent5">
                    <a:lumMod val="40000"/>
                    <a:lumOff val="60000"/>
                  </a:schemeClr>
                </a:gs>
                <a:gs pos="75000">
                  <a:srgbClr val="02CDF3">
                    <a:alpha val="0"/>
                  </a:srgbClr>
                </a:gs>
                <a:gs pos="100000">
                  <a:schemeClr val="accent5">
                    <a:lumMod val="60000"/>
                    <a:lumOff val="40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7" name="Group 96"/>
          <p:cNvGrpSpPr/>
          <p:nvPr/>
        </p:nvGrpSpPr>
        <p:grpSpPr>
          <a:xfrm>
            <a:off x="949802" y="4703049"/>
            <a:ext cx="4815115" cy="518713"/>
            <a:chOff x="1189863" y="1977081"/>
            <a:chExt cx="1550389" cy="586543"/>
          </a:xfrm>
        </p:grpSpPr>
        <p:sp>
          <p:nvSpPr>
            <p:cNvPr id="101" name="Rectangle 100"/>
            <p:cNvSpPr/>
            <p:nvPr/>
          </p:nvSpPr>
          <p:spPr>
            <a:xfrm>
              <a:off x="1189863" y="1977081"/>
              <a:ext cx="1550389" cy="574564"/>
            </a:xfrm>
            <a:prstGeom prst="rect">
              <a:avLst/>
            </a:prstGeom>
            <a:gradFill flip="none" rotWithShape="1">
              <a:gsLst>
                <a:gs pos="100000">
                  <a:srgbClr val="429E3C"/>
                </a:gs>
                <a:gs pos="0">
                  <a:schemeClr val="accent5"/>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2" name="Rectangle 101"/>
            <p:cNvSpPr/>
            <p:nvPr/>
          </p:nvSpPr>
          <p:spPr>
            <a:xfrm>
              <a:off x="1189863" y="1977081"/>
              <a:ext cx="1550389" cy="574564"/>
            </a:xfrm>
            <a:prstGeom prst="rect">
              <a:avLst/>
            </a:prstGeom>
            <a:gradFill flip="none" rotWithShape="1">
              <a:gsLst>
                <a:gs pos="65000">
                  <a:srgbClr val="A5D333">
                    <a:alpha val="48000"/>
                  </a:srgbClr>
                </a:gs>
                <a:gs pos="0">
                  <a:srgbClr val="02CDF3">
                    <a:alpha val="0"/>
                  </a:srgbClr>
                </a:gs>
                <a:gs pos="100000">
                  <a:schemeClr val="bg1">
                    <a:alpha val="55000"/>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Rectangle 102"/>
            <p:cNvSpPr/>
            <p:nvPr/>
          </p:nvSpPr>
          <p:spPr>
            <a:xfrm>
              <a:off x="1189863" y="1977081"/>
              <a:ext cx="1550389" cy="586543"/>
            </a:xfrm>
            <a:prstGeom prst="rect">
              <a:avLst/>
            </a:prstGeom>
            <a:gradFill flip="none" rotWithShape="1">
              <a:gsLst>
                <a:gs pos="88000">
                  <a:srgbClr val="02CDF3">
                    <a:alpha val="0"/>
                  </a:srgbClr>
                </a:gs>
                <a:gs pos="100000">
                  <a:schemeClr val="accent4">
                    <a:lumMod val="75000"/>
                    <a:alpha val="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grpSp>
        <p:nvGrpSpPr>
          <p:cNvPr id="98" name="Group 97"/>
          <p:cNvGrpSpPr/>
          <p:nvPr/>
        </p:nvGrpSpPr>
        <p:grpSpPr>
          <a:xfrm>
            <a:off x="5764918" y="4707074"/>
            <a:ext cx="5665082" cy="518714"/>
            <a:chOff x="899887" y="2824806"/>
            <a:chExt cx="5834288" cy="574564"/>
          </a:xfrm>
        </p:grpSpPr>
        <p:sp>
          <p:nvSpPr>
            <p:cNvPr id="99" name="Rectangle 98"/>
            <p:cNvSpPr/>
            <p:nvPr/>
          </p:nvSpPr>
          <p:spPr>
            <a:xfrm>
              <a:off x="899887" y="2824806"/>
              <a:ext cx="5834288" cy="574564"/>
            </a:xfrm>
            <a:prstGeom prst="rect">
              <a:avLst/>
            </a:prstGeom>
            <a:pattFill prst="openDmnd">
              <a:fgClr>
                <a:schemeClr val="bg1"/>
              </a:fgClr>
              <a:bgClr>
                <a:schemeClr val="accent5">
                  <a:lumMod val="60000"/>
                  <a:lumOff val="4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ectangle 99"/>
            <p:cNvSpPr/>
            <p:nvPr/>
          </p:nvSpPr>
          <p:spPr>
            <a:xfrm>
              <a:off x="899887" y="2824806"/>
              <a:ext cx="5834288" cy="574564"/>
            </a:xfrm>
            <a:prstGeom prst="rect">
              <a:avLst/>
            </a:prstGeom>
            <a:gradFill flip="none" rotWithShape="1">
              <a:gsLst>
                <a:gs pos="48000">
                  <a:srgbClr val="8AE8F9">
                    <a:alpha val="0"/>
                  </a:srgbClr>
                </a:gs>
                <a:gs pos="0">
                  <a:schemeClr val="accent5">
                    <a:lumMod val="40000"/>
                    <a:lumOff val="60000"/>
                  </a:schemeClr>
                </a:gs>
                <a:gs pos="75000">
                  <a:srgbClr val="02CDF3">
                    <a:alpha val="0"/>
                  </a:srgbClr>
                </a:gs>
                <a:gs pos="100000">
                  <a:schemeClr val="accent5">
                    <a:lumMod val="60000"/>
                    <a:lumOff val="40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3" descr="C:\Users\Mel.DUARTE\Desktop\IMG_7079.pn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0167447" y="1148341"/>
            <a:ext cx="2399012" cy="4946311"/>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5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flipH="1">
            <a:off x="-718187" y="1203753"/>
            <a:ext cx="2779312" cy="5344834"/>
          </a:xfrm>
          <a:prstGeom prst="rect">
            <a:avLst/>
          </a:prstGeom>
        </p:spPr>
      </p:pic>
      <p:sp>
        <p:nvSpPr>
          <p:cNvPr id="31" name="Rectangle 30"/>
          <p:cNvSpPr/>
          <p:nvPr/>
        </p:nvSpPr>
        <p:spPr>
          <a:xfrm>
            <a:off x="-126999" y="5600600"/>
            <a:ext cx="12442824" cy="952600"/>
          </a:xfrm>
          <a:prstGeom prst="rect">
            <a:avLst/>
          </a:prstGeom>
          <a:gradFill>
            <a:gsLst>
              <a:gs pos="0">
                <a:schemeClr val="accent1"/>
              </a:gs>
              <a:gs pos="48300">
                <a:srgbClr val="0072A2"/>
              </a:gs>
              <a:gs pos="100000">
                <a:schemeClr val="tx1">
                  <a:lumMod val="50000"/>
                </a:schemeClr>
              </a:gs>
            </a:gsLst>
            <a:lin ang="5100000" scaled="0"/>
          </a:gradFill>
          <a:ln>
            <a:noFill/>
          </a:ln>
          <a:effectLst>
            <a:innerShdw blurRad="127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12" name="TextBox 111"/>
          <p:cNvSpPr txBox="1"/>
          <p:nvPr/>
        </p:nvSpPr>
        <p:spPr>
          <a:xfrm>
            <a:off x="2009775" y="4649790"/>
            <a:ext cx="3800475" cy="615553"/>
          </a:xfrm>
          <a:prstGeom prst="rect">
            <a:avLst/>
          </a:prstGeom>
          <a:noFill/>
        </p:spPr>
        <p:txBody>
          <a:bodyPr wrap="square" rtlCol="0" anchor="ctr">
            <a:spAutoFit/>
          </a:bodyPr>
          <a:lstStyle/>
          <a:p>
            <a:r>
              <a:rPr lang="en-US" sz="1700" dirty="0">
                <a:solidFill>
                  <a:schemeClr val="bg1"/>
                </a:solidFill>
                <a:effectLst>
                  <a:outerShdw blurRad="127000" algn="ctr" rotWithShape="0">
                    <a:prstClr val="black">
                      <a:alpha val="40000"/>
                    </a:prstClr>
                  </a:outerShdw>
                </a:effectLst>
                <a:cs typeface="Arial Narrow"/>
              </a:rPr>
              <a:t>Employee Devices </a:t>
            </a:r>
            <a:r>
              <a:rPr lang="en-US" sz="1700" dirty="0" smtClean="0">
                <a:solidFill>
                  <a:schemeClr val="bg1"/>
                </a:solidFill>
                <a:effectLst>
                  <a:outerShdw blurRad="127000" algn="ctr" rotWithShape="0">
                    <a:prstClr val="black">
                      <a:alpha val="40000"/>
                    </a:prstClr>
                  </a:outerShdw>
                </a:effectLst>
                <a:latin typeface="+mj-lt"/>
                <a:cs typeface="Arial Narrow"/>
              </a:rPr>
              <a:t>Accessing Business Applications from Anywhere</a:t>
            </a:r>
            <a:endParaRPr lang="en-US" sz="1700" dirty="0">
              <a:solidFill>
                <a:schemeClr val="bg1"/>
              </a:solidFill>
              <a:effectLst>
                <a:outerShdw blurRad="127000" algn="ctr" rotWithShape="0">
                  <a:prstClr val="black">
                    <a:alpha val="40000"/>
                  </a:prstClr>
                </a:outerShdw>
              </a:effectLst>
              <a:latin typeface="+mj-lt"/>
              <a:cs typeface="Arial Narrow"/>
            </a:endParaRPr>
          </a:p>
        </p:txBody>
      </p:sp>
      <p:sp>
        <p:nvSpPr>
          <p:cNvPr id="114" name="Rectangle 113"/>
          <p:cNvSpPr/>
          <p:nvPr/>
        </p:nvSpPr>
        <p:spPr>
          <a:xfrm>
            <a:off x="5804988" y="4658632"/>
            <a:ext cx="4523999" cy="646331"/>
          </a:xfrm>
          <a:prstGeom prst="rect">
            <a:avLst/>
          </a:prstGeom>
        </p:spPr>
        <p:txBody>
          <a:bodyPr wrap="square">
            <a:spAutoFit/>
          </a:bodyPr>
          <a:lstStyle/>
          <a:p>
            <a:pPr algn="ctr"/>
            <a:r>
              <a:rPr lang="en-US" b="1" dirty="0" smtClean="0">
                <a:solidFill>
                  <a:schemeClr val="tx2">
                    <a:lumMod val="75000"/>
                  </a:schemeClr>
                </a:solidFill>
                <a:cs typeface="Arial Narrow"/>
              </a:rPr>
              <a:t>Secure Connectivity and Policy Enforcement on Wired and Wireless </a:t>
            </a:r>
            <a:endParaRPr lang="en-US" dirty="0">
              <a:solidFill>
                <a:schemeClr val="tx2">
                  <a:lumMod val="75000"/>
                </a:schemeClr>
              </a:solidFill>
            </a:endParaRPr>
          </a:p>
        </p:txBody>
      </p:sp>
      <p:sp>
        <p:nvSpPr>
          <p:cNvPr id="121" name="TextBox 120"/>
          <p:cNvSpPr txBox="1"/>
          <p:nvPr/>
        </p:nvSpPr>
        <p:spPr>
          <a:xfrm>
            <a:off x="2298701" y="2729851"/>
            <a:ext cx="3416300" cy="369332"/>
          </a:xfrm>
          <a:prstGeom prst="rect">
            <a:avLst/>
          </a:prstGeom>
          <a:noFill/>
        </p:spPr>
        <p:txBody>
          <a:bodyPr wrap="square" rtlCol="0" anchor="ctr">
            <a:spAutoFit/>
          </a:bodyPr>
          <a:lstStyle/>
          <a:p>
            <a:r>
              <a:rPr lang="en-US" dirty="0" smtClean="0">
                <a:solidFill>
                  <a:schemeClr val="bg1"/>
                </a:solidFill>
                <a:effectLst>
                  <a:outerShdw blurRad="127000" algn="ctr" rotWithShape="0">
                    <a:prstClr val="black">
                      <a:alpha val="40000"/>
                    </a:prstClr>
                  </a:outerShdw>
                </a:effectLst>
                <a:latin typeface="+mj-lt"/>
                <a:cs typeface="Arial Narrow"/>
              </a:rPr>
              <a:t>Usage of 2 -3 Mobile Devices</a:t>
            </a:r>
            <a:endParaRPr lang="en-US" dirty="0">
              <a:solidFill>
                <a:schemeClr val="bg1"/>
              </a:solidFill>
              <a:effectLst>
                <a:outerShdw blurRad="127000" algn="ctr" rotWithShape="0">
                  <a:prstClr val="black">
                    <a:alpha val="40000"/>
                  </a:prstClr>
                </a:outerShdw>
              </a:effectLst>
              <a:latin typeface="+mj-lt"/>
              <a:cs typeface="Arial Narrow"/>
            </a:endParaRPr>
          </a:p>
        </p:txBody>
      </p:sp>
      <p:sp>
        <p:nvSpPr>
          <p:cNvPr id="124" name="TextBox 123"/>
          <p:cNvSpPr txBox="1"/>
          <p:nvPr/>
        </p:nvSpPr>
        <p:spPr>
          <a:xfrm>
            <a:off x="2298701" y="3271609"/>
            <a:ext cx="3416300" cy="646331"/>
          </a:xfrm>
          <a:prstGeom prst="rect">
            <a:avLst/>
          </a:prstGeom>
          <a:noFill/>
        </p:spPr>
        <p:txBody>
          <a:bodyPr wrap="square" rtlCol="0" anchor="ctr">
            <a:spAutoFit/>
          </a:bodyPr>
          <a:lstStyle/>
          <a:p>
            <a:r>
              <a:rPr lang="en-US" dirty="0" smtClean="0">
                <a:solidFill>
                  <a:schemeClr val="bg1"/>
                </a:solidFill>
                <a:effectLst>
                  <a:outerShdw blurRad="127000" algn="ctr" rotWithShape="0">
                    <a:prstClr val="black">
                      <a:alpha val="40000"/>
                    </a:prstClr>
                  </a:outerShdw>
                </a:effectLst>
                <a:latin typeface="+mj-lt"/>
                <a:cs typeface="Arial Narrow"/>
              </a:rPr>
              <a:t>Preserving the User Experience on Any Device, Anywhere</a:t>
            </a:r>
            <a:endParaRPr lang="en-US" dirty="0">
              <a:solidFill>
                <a:schemeClr val="bg1"/>
              </a:solidFill>
              <a:effectLst>
                <a:outerShdw blurRad="127000" algn="ctr" rotWithShape="0">
                  <a:prstClr val="black">
                    <a:alpha val="40000"/>
                  </a:prstClr>
                </a:outerShdw>
              </a:effectLst>
              <a:latin typeface="+mj-lt"/>
              <a:cs typeface="Arial Narrow"/>
            </a:endParaRPr>
          </a:p>
        </p:txBody>
      </p:sp>
      <p:sp>
        <p:nvSpPr>
          <p:cNvPr id="77" name="Rectangle 76"/>
          <p:cNvSpPr/>
          <p:nvPr/>
        </p:nvSpPr>
        <p:spPr>
          <a:xfrm>
            <a:off x="6570592" y="1845638"/>
            <a:ext cx="2622834" cy="461665"/>
          </a:xfrm>
          <a:prstGeom prst="rect">
            <a:avLst/>
          </a:prstGeom>
        </p:spPr>
        <p:txBody>
          <a:bodyPr wrap="none">
            <a:spAutoFit/>
          </a:bodyPr>
          <a:lstStyle/>
          <a:p>
            <a:pPr algn="ctr"/>
            <a:r>
              <a:rPr lang="en-US" sz="2400" spc="-50" dirty="0" smtClean="0">
                <a:solidFill>
                  <a:srgbClr val="ABDFF0">
                    <a:lumMod val="25000"/>
                  </a:srgbClr>
                </a:solidFill>
                <a:ea typeface="+mj-ea"/>
                <a:cs typeface="+mj-cs"/>
              </a:rPr>
              <a:t>Network Demands</a:t>
            </a:r>
            <a:endParaRPr lang="en-US" sz="2400" spc="-50" dirty="0">
              <a:solidFill>
                <a:srgbClr val="ABDFF0">
                  <a:lumMod val="25000"/>
                </a:srgbClr>
              </a:solidFill>
              <a:ea typeface="+mj-ea"/>
              <a:cs typeface="+mj-cs"/>
            </a:endParaRPr>
          </a:p>
        </p:txBody>
      </p:sp>
      <p:sp>
        <p:nvSpPr>
          <p:cNvPr id="80" name="Rectangle 79"/>
          <p:cNvSpPr/>
          <p:nvPr/>
        </p:nvSpPr>
        <p:spPr>
          <a:xfrm>
            <a:off x="5719452" y="2608066"/>
            <a:ext cx="4523999" cy="646331"/>
          </a:xfrm>
          <a:prstGeom prst="rect">
            <a:avLst/>
          </a:prstGeom>
        </p:spPr>
        <p:txBody>
          <a:bodyPr wrap="square">
            <a:spAutoFit/>
          </a:bodyPr>
          <a:lstStyle/>
          <a:p>
            <a:pPr algn="ctr"/>
            <a:r>
              <a:rPr lang="en-US" b="1" dirty="0" smtClean="0">
                <a:solidFill>
                  <a:schemeClr val="tx2">
                    <a:lumMod val="75000"/>
                  </a:schemeClr>
                </a:solidFill>
                <a:cs typeface="Arial Narrow"/>
              </a:rPr>
              <a:t>Simplification of Management, OS, and  device on-boarding</a:t>
            </a:r>
            <a:endParaRPr lang="en-US" dirty="0">
              <a:solidFill>
                <a:schemeClr val="tx2">
                  <a:lumMod val="75000"/>
                </a:schemeClr>
              </a:solidFill>
            </a:endParaRPr>
          </a:p>
        </p:txBody>
      </p:sp>
      <p:sp>
        <p:nvSpPr>
          <p:cNvPr id="88" name="Rectangle 87"/>
          <p:cNvSpPr/>
          <p:nvPr/>
        </p:nvSpPr>
        <p:spPr>
          <a:xfrm>
            <a:off x="5812917" y="3957744"/>
            <a:ext cx="4523999" cy="646331"/>
          </a:xfrm>
          <a:prstGeom prst="rect">
            <a:avLst/>
          </a:prstGeom>
        </p:spPr>
        <p:txBody>
          <a:bodyPr wrap="square">
            <a:spAutoFit/>
          </a:bodyPr>
          <a:lstStyle/>
          <a:p>
            <a:pPr algn="ctr"/>
            <a:r>
              <a:rPr lang="en-US" b="1" dirty="0" smtClean="0">
                <a:solidFill>
                  <a:schemeClr val="tx2">
                    <a:lumMod val="75000"/>
                  </a:schemeClr>
                </a:solidFill>
                <a:cs typeface="Arial Narrow"/>
              </a:rPr>
              <a:t>Greater Visibility, Network Reliability and Granular Control</a:t>
            </a:r>
            <a:endParaRPr lang="en-US" dirty="0">
              <a:solidFill>
                <a:schemeClr val="tx2">
                  <a:lumMod val="75000"/>
                </a:schemeClr>
              </a:solidFill>
            </a:endParaRPr>
          </a:p>
        </p:txBody>
      </p:sp>
      <p:sp>
        <p:nvSpPr>
          <p:cNvPr id="104" name="TextBox 103"/>
          <p:cNvSpPr txBox="1"/>
          <p:nvPr/>
        </p:nvSpPr>
        <p:spPr>
          <a:xfrm>
            <a:off x="2283142" y="3955876"/>
            <a:ext cx="3521845" cy="646331"/>
          </a:xfrm>
          <a:prstGeom prst="rect">
            <a:avLst/>
          </a:prstGeom>
          <a:noFill/>
        </p:spPr>
        <p:txBody>
          <a:bodyPr wrap="square" rtlCol="0" anchor="ctr">
            <a:spAutoFit/>
          </a:bodyPr>
          <a:lstStyle/>
          <a:p>
            <a:r>
              <a:rPr lang="en-US" dirty="0" smtClean="0">
                <a:solidFill>
                  <a:schemeClr val="bg1"/>
                </a:solidFill>
                <a:effectLst>
                  <a:outerShdw blurRad="127000" algn="ctr" rotWithShape="0">
                    <a:prstClr val="black">
                      <a:alpha val="40000"/>
                    </a:prstClr>
                  </a:outerShdw>
                </a:effectLst>
                <a:latin typeface="+mj-lt"/>
                <a:cs typeface="Arial Narrow"/>
              </a:rPr>
              <a:t>Using Applications such as Video that Consumes </a:t>
            </a:r>
            <a:r>
              <a:rPr lang="en-US" dirty="0">
                <a:solidFill>
                  <a:schemeClr val="bg1"/>
                </a:solidFill>
                <a:effectLst>
                  <a:outerShdw blurRad="127000" algn="ctr" rotWithShape="0">
                    <a:prstClr val="black">
                      <a:alpha val="40000"/>
                    </a:prstClr>
                  </a:outerShdw>
                </a:effectLst>
                <a:latin typeface="+mj-lt"/>
                <a:cs typeface="Arial Narrow"/>
              </a:rPr>
              <a:t>R</a:t>
            </a:r>
            <a:r>
              <a:rPr lang="en-US" dirty="0" smtClean="0">
                <a:solidFill>
                  <a:schemeClr val="bg1"/>
                </a:solidFill>
                <a:effectLst>
                  <a:outerShdw blurRad="127000" algn="ctr" rotWithShape="0">
                    <a:prstClr val="black">
                      <a:alpha val="40000"/>
                    </a:prstClr>
                  </a:outerShdw>
                </a:effectLst>
                <a:latin typeface="+mj-lt"/>
                <a:cs typeface="Arial Narrow"/>
              </a:rPr>
              <a:t>esources</a:t>
            </a:r>
            <a:endParaRPr lang="en-US" dirty="0">
              <a:solidFill>
                <a:schemeClr val="bg1"/>
              </a:solidFill>
              <a:effectLst>
                <a:outerShdw blurRad="127000" algn="ctr" rotWithShape="0">
                  <a:prstClr val="black">
                    <a:alpha val="40000"/>
                  </a:prstClr>
                </a:outerShdw>
              </a:effectLst>
              <a:latin typeface="+mj-lt"/>
              <a:cs typeface="Arial Narrow"/>
            </a:endParaRPr>
          </a:p>
        </p:txBody>
      </p:sp>
      <p:sp>
        <p:nvSpPr>
          <p:cNvPr id="115" name="Rectangle 114"/>
          <p:cNvSpPr/>
          <p:nvPr/>
        </p:nvSpPr>
        <p:spPr>
          <a:xfrm>
            <a:off x="5722556" y="3320326"/>
            <a:ext cx="4523999" cy="646331"/>
          </a:xfrm>
          <a:prstGeom prst="rect">
            <a:avLst/>
          </a:prstGeom>
        </p:spPr>
        <p:txBody>
          <a:bodyPr wrap="square">
            <a:spAutoFit/>
          </a:bodyPr>
          <a:lstStyle/>
          <a:p>
            <a:pPr algn="ctr"/>
            <a:r>
              <a:rPr lang="en-US" b="1" dirty="0" smtClean="0">
                <a:solidFill>
                  <a:schemeClr val="tx2">
                    <a:lumMod val="75000"/>
                  </a:schemeClr>
                </a:solidFill>
                <a:cs typeface="Arial Narrow"/>
              </a:rPr>
              <a:t>Consistency of Wired and Wireless operations, security and policy</a:t>
            </a:r>
            <a:endParaRPr lang="en-US" dirty="0">
              <a:solidFill>
                <a:schemeClr val="tx2">
                  <a:lumMod val="75000"/>
                </a:schemeClr>
              </a:solidFill>
            </a:endParaRPr>
          </a:p>
        </p:txBody>
      </p:sp>
      <p:sp>
        <p:nvSpPr>
          <p:cNvPr id="130" name="Title 3"/>
          <p:cNvSpPr txBox="1">
            <a:spLocks/>
          </p:cNvSpPr>
          <p:nvPr/>
        </p:nvSpPr>
        <p:spPr>
          <a:xfrm>
            <a:off x="369997" y="5913538"/>
            <a:ext cx="11448832" cy="359073"/>
          </a:xfrm>
          <a:prstGeom prst="rect">
            <a:avLst/>
          </a:prstGeom>
        </p:spPr>
        <p:txBody>
          <a:bodyPr vert="horz" lIns="0" tIns="0" rIns="0" bIns="0" rtlCol="0" anchor="b" anchorCtr="0">
            <a:spAutoFit/>
          </a:bodyPr>
          <a:lstStyle>
            <a:lvl1pPr algn="l" defTabSz="914400" rtl="0" eaLnBrk="1" latinLnBrk="0" hangingPunct="1">
              <a:lnSpc>
                <a:spcPct val="80000"/>
              </a:lnSpc>
              <a:spcBef>
                <a:spcPct val="0"/>
              </a:spcBef>
              <a:buNone/>
              <a:defRPr lang="en-US" sz="3600" b="0" kern="1200" spc="-100" baseline="0">
                <a:gradFill>
                  <a:gsLst>
                    <a:gs pos="0">
                      <a:schemeClr val="tx1"/>
                    </a:gs>
                    <a:gs pos="44000">
                      <a:srgbClr val="01BBBB"/>
                    </a:gs>
                    <a:gs pos="100000">
                      <a:schemeClr val="accent4"/>
                    </a:gs>
                  </a:gsLst>
                  <a:lin ang="4800000" scaled="0"/>
                </a:gradFill>
                <a:latin typeface="+mj-lt"/>
                <a:ea typeface="+mj-ea"/>
                <a:cs typeface="+mj-cs"/>
              </a:defRPr>
            </a:lvl1pPr>
          </a:lstStyle>
          <a:p>
            <a:pPr algn="ctr"/>
            <a:r>
              <a:rPr lang="en-US" sz="2800" dirty="0" smtClean="0">
                <a:solidFill>
                  <a:schemeClr val="bg1"/>
                </a:solidFill>
              </a:rPr>
              <a:t>Need For A Converged Wired-Wireless Network</a:t>
            </a:r>
            <a:endParaRPr lang="en-US" sz="2800" dirty="0">
              <a:solidFill>
                <a:schemeClr val="bg1"/>
              </a:solidFill>
            </a:endParaRPr>
          </a:p>
        </p:txBody>
      </p:sp>
    </p:spTree>
    <p:extLst>
      <p:ext uri="{BB962C8B-B14F-4D97-AF65-F5344CB8AC3E}">
        <p14:creationId xmlns:p14="http://schemas.microsoft.com/office/powerpoint/2010/main" val="933721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157"/>
          <p:cNvPicPr>
            <a:picLocks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1" y="-1"/>
            <a:ext cx="12191730" cy="6858001"/>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w="12700">
            <a:noFill/>
            <a:miter lim="800000"/>
            <a:headEnd/>
            <a:tailEnd/>
          </a:ln>
        </p:spPr>
      </p:pic>
      <p:pic>
        <p:nvPicPr>
          <p:cNvPr id="142" name="Picture 2"/>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t="-29650"/>
          <a:stretch/>
        </p:blipFill>
        <p:spPr bwMode="auto">
          <a:xfrm>
            <a:off x="3830028" y="-996243"/>
            <a:ext cx="4296386" cy="7854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7206829" y="-722754"/>
            <a:ext cx="4993624" cy="646331"/>
          </a:xfrm>
          <a:prstGeom prst="rect">
            <a:avLst/>
          </a:prstGeom>
          <a:solidFill>
            <a:srgbClr val="FF6600"/>
          </a:solidFill>
        </p:spPr>
        <p:txBody>
          <a:bodyPr wrap="square" rtlCol="0">
            <a:spAutoFit/>
          </a:bodyPr>
          <a:lstStyle/>
          <a:p>
            <a:r>
              <a:rPr lang="en-US" dirty="0" smtClean="0"/>
              <a:t>Create this new slide with images, etc. </a:t>
            </a:r>
          </a:p>
          <a:p>
            <a:r>
              <a:rPr lang="en-US" dirty="0" smtClean="0"/>
              <a:t>Same style as the rest of the deck</a:t>
            </a:r>
            <a:endParaRPr lang="en-US" dirty="0"/>
          </a:p>
        </p:txBody>
      </p:sp>
      <p:grpSp>
        <p:nvGrpSpPr>
          <p:cNvPr id="13" name="Group 12"/>
          <p:cNvGrpSpPr/>
          <p:nvPr/>
        </p:nvGrpSpPr>
        <p:grpSpPr>
          <a:xfrm>
            <a:off x="8064537" y="1928973"/>
            <a:ext cx="4258094" cy="2342170"/>
            <a:chOff x="7014024" y="2180033"/>
            <a:chExt cx="4258094" cy="2342170"/>
          </a:xfrm>
        </p:grpSpPr>
        <p:sp>
          <p:nvSpPr>
            <p:cNvPr id="75" name="Oval 74"/>
            <p:cNvSpPr/>
            <p:nvPr/>
          </p:nvSpPr>
          <p:spPr>
            <a:xfrm>
              <a:off x="7014024" y="2180033"/>
              <a:ext cx="4258094" cy="2342170"/>
            </a:xfrm>
            <a:prstGeom prst="ellipse">
              <a:avLst/>
            </a:prstGeom>
            <a:gradFill flip="none" rotWithShape="1">
              <a:gsLst>
                <a:gs pos="0">
                  <a:schemeClr val="tx2">
                    <a:lumMod val="60000"/>
                    <a:lumOff val="40000"/>
                    <a:alpha val="42000"/>
                  </a:schemeClr>
                </a:gs>
                <a:gs pos="100000">
                  <a:schemeClr val="accent2">
                    <a:shade val="100000"/>
                    <a:satMod val="115000"/>
                    <a:alpha val="0"/>
                  </a:schemeClr>
                </a:gs>
              </a:gsLst>
              <a:path path="shape">
                <a:fillToRect l="50000" t="50000" r="50000" b="50000"/>
              </a:path>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Box 75"/>
            <p:cNvSpPr txBox="1"/>
            <p:nvPr/>
          </p:nvSpPr>
          <p:spPr>
            <a:xfrm>
              <a:off x="7361529" y="3166106"/>
              <a:ext cx="3563085" cy="437043"/>
            </a:xfrm>
            <a:prstGeom prst="rect">
              <a:avLst/>
            </a:prstGeom>
            <a:noFill/>
            <a:effectLst>
              <a:outerShdw blurRad="50800" dist="38100" dir="2700000">
                <a:srgbClr val="000000">
                  <a:alpha val="43000"/>
                </a:srgbClr>
              </a:outerShdw>
            </a:effectLst>
          </p:spPr>
          <p:txBody>
            <a:bodyPr wrap="square" rtlCol="0">
              <a:spAutoFit/>
            </a:bodyPr>
            <a:lstStyle/>
            <a:p>
              <a:pPr algn="ctr">
                <a:lnSpc>
                  <a:spcPct val="80000"/>
                </a:lnSpc>
                <a:spcBef>
                  <a:spcPct val="0"/>
                </a:spcBef>
              </a:pPr>
              <a:r>
                <a:rPr lang="en-US" sz="2800" spc="-100" dirty="0">
                  <a:gradFill>
                    <a:gsLst>
                      <a:gs pos="0">
                        <a:srgbClr val="8998FB"/>
                      </a:gs>
                      <a:gs pos="98750">
                        <a:schemeClr val="tx1"/>
                      </a:gs>
                      <a:gs pos="26000">
                        <a:srgbClr val="83BBFF"/>
                      </a:gs>
                    </a:gsLst>
                    <a:lin ang="13500000" scaled="1"/>
                  </a:gradFill>
                  <a:effectLst>
                    <a:outerShdw blurRad="1003300" algn="ctr" rotWithShape="0">
                      <a:prstClr val="black">
                        <a:alpha val="62000"/>
                      </a:prstClr>
                    </a:outerShdw>
                  </a:effectLst>
                  <a:latin typeface="+mj-lt"/>
                  <a:ea typeface="+mj-ea"/>
                  <a:cs typeface="+mj-cs"/>
                </a:rPr>
                <a:t>NETWORK</a:t>
              </a:r>
            </a:p>
          </p:txBody>
        </p:sp>
      </p:grpSp>
      <p:sp>
        <p:nvSpPr>
          <p:cNvPr id="80" name="Rectangle 79"/>
          <p:cNvSpPr/>
          <p:nvPr/>
        </p:nvSpPr>
        <p:spPr>
          <a:xfrm>
            <a:off x="-1" y="-2"/>
            <a:ext cx="8877301" cy="6858002"/>
          </a:xfrm>
          <a:prstGeom prst="rect">
            <a:avLst/>
          </a:prstGeom>
          <a:gradFill flip="none" rotWithShape="1">
            <a:gsLst>
              <a:gs pos="50000">
                <a:srgbClr val="000000"/>
              </a:gs>
              <a:gs pos="100000">
                <a:schemeClr val="bg1">
                  <a:lumMod val="75000"/>
                  <a:alpha val="0"/>
                </a:schemeClr>
              </a:gs>
              <a:gs pos="0">
                <a:srgbClr val="000000"/>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3" name="Rectangle 52"/>
          <p:cNvSpPr/>
          <p:nvPr/>
        </p:nvSpPr>
        <p:spPr>
          <a:xfrm rot="5400000" flipV="1">
            <a:off x="4822778" y="-4390558"/>
            <a:ext cx="2543268"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4" name="Rectangle 53"/>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1" name="Rectangle 100"/>
          <p:cNvSpPr/>
          <p:nvPr/>
        </p:nvSpPr>
        <p:spPr>
          <a:xfrm>
            <a:off x="80960" y="1639074"/>
            <a:ext cx="3649211" cy="978729"/>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anchor="b">
            <a:spAutoFit/>
          </a:bodyPr>
          <a:lstStyle/>
          <a:p>
            <a:pPr algn="ctr">
              <a:lnSpc>
                <a:spcPct val="90000"/>
              </a:lnSpc>
              <a:spcBef>
                <a:spcPts val="600"/>
              </a:spcBef>
            </a:pPr>
            <a:r>
              <a:rPr lang="en-US" sz="4000" b="1" spc="-30" dirty="0" smtClean="0">
                <a:solidFill>
                  <a:schemeClr val="tx1"/>
                </a:solidFill>
                <a:effectLst>
                  <a:outerShdw blurRad="190500" algn="ctr" rotWithShape="0">
                    <a:prstClr val="black"/>
                  </a:outerShdw>
                </a:effectLst>
              </a:rPr>
              <a:t>99%</a:t>
            </a:r>
            <a:r>
              <a:rPr lang="en-US" sz="2000" spc="-30" dirty="0" smtClean="0">
                <a:solidFill>
                  <a:schemeClr val="tx1"/>
                </a:solidFill>
                <a:effectLst>
                  <a:outerShdw blurRad="190500" algn="ctr" rotWithShape="0">
                    <a:prstClr val="black"/>
                  </a:outerShdw>
                </a:effectLst>
              </a:rPr>
              <a:t/>
            </a:r>
            <a:br>
              <a:rPr lang="en-US" sz="2000" spc="-30" dirty="0" smtClean="0">
                <a:solidFill>
                  <a:schemeClr val="tx1"/>
                </a:solidFill>
                <a:effectLst>
                  <a:outerShdw blurRad="190500" algn="ctr" rotWithShape="0">
                    <a:prstClr val="black"/>
                  </a:outerShdw>
                </a:effectLst>
              </a:rPr>
            </a:br>
            <a:r>
              <a:rPr lang="en-US" sz="2200" spc="-50" dirty="0" smtClean="0">
                <a:solidFill>
                  <a:schemeClr val="tx1"/>
                </a:solidFill>
                <a:effectLst>
                  <a:outerShdw blurRad="190500" algn="ctr" rotWithShape="0">
                    <a:prstClr val="black"/>
                  </a:outerShdw>
                </a:effectLst>
              </a:rPr>
              <a:t>of </a:t>
            </a:r>
            <a:r>
              <a:rPr lang="en-US" sz="2200" spc="-50" dirty="0">
                <a:solidFill>
                  <a:schemeClr val="tx1"/>
                </a:solidFill>
                <a:effectLst>
                  <a:outerShdw blurRad="190500" algn="ctr" rotWithShape="0">
                    <a:prstClr val="black"/>
                  </a:outerShdw>
                </a:effectLst>
              </a:rPr>
              <a:t>“things” are unconnected</a:t>
            </a:r>
          </a:p>
        </p:txBody>
      </p:sp>
      <p:grpSp>
        <p:nvGrpSpPr>
          <p:cNvPr id="15" name="Group 14"/>
          <p:cNvGrpSpPr/>
          <p:nvPr/>
        </p:nvGrpSpPr>
        <p:grpSpPr>
          <a:xfrm>
            <a:off x="348447" y="2819433"/>
            <a:ext cx="3114237" cy="3607152"/>
            <a:chOff x="338284" y="2921031"/>
            <a:chExt cx="3114237" cy="3607152"/>
          </a:xfrm>
        </p:grpSpPr>
        <p:sp>
          <p:nvSpPr>
            <p:cNvPr id="87" name="Oval 86"/>
            <p:cNvSpPr/>
            <p:nvPr/>
          </p:nvSpPr>
          <p:spPr bwMode="auto">
            <a:xfrm>
              <a:off x="1466107" y="5669282"/>
              <a:ext cx="858590" cy="858901"/>
            </a:xfrm>
            <a:prstGeom prst="ellipse">
              <a:avLst/>
            </a:prstGeom>
            <a:blipFill>
              <a:blip r:embed="rId5"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pic>
          <p:nvPicPr>
            <p:cNvPr id="102" name="Picture 101"/>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8284" y="2921031"/>
              <a:ext cx="858590" cy="882875"/>
            </a:xfrm>
            <a:prstGeom prst="ellipse">
              <a:avLst/>
            </a:prstGeom>
            <a:ln>
              <a:solidFill>
                <a:schemeClr val="bg1"/>
              </a:solidFill>
            </a:ln>
            <a:effectLst>
              <a:outerShdw blurRad="254000" algn="ctr" rotWithShape="0">
                <a:prstClr val="black"/>
              </a:outerShdw>
            </a:effectLst>
          </p:spPr>
        </p:pic>
        <p:pic>
          <p:nvPicPr>
            <p:cNvPr id="32" name="Picture 31"/>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1466108" y="2921031"/>
              <a:ext cx="858590" cy="882875"/>
            </a:xfrm>
            <a:prstGeom prst="ellipse">
              <a:avLst/>
            </a:prstGeom>
            <a:ln>
              <a:solidFill>
                <a:schemeClr val="bg1"/>
              </a:solidFill>
            </a:ln>
            <a:effectLst>
              <a:outerShdw blurRad="254000" algn="ctr" rotWithShape="0">
                <a:prstClr val="black"/>
              </a:outerShdw>
            </a:effectLst>
          </p:spPr>
        </p:pic>
        <p:pic>
          <p:nvPicPr>
            <p:cNvPr id="110" name="Picture 109"/>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2593931" y="2921031"/>
              <a:ext cx="858590" cy="882876"/>
            </a:xfrm>
            <a:prstGeom prst="ellipse">
              <a:avLst/>
            </a:prstGeom>
            <a:ln>
              <a:solidFill>
                <a:schemeClr val="bg1"/>
              </a:solidFill>
            </a:ln>
            <a:effectLst>
              <a:outerShdw blurRad="254000" algn="ctr" rotWithShape="0">
                <a:prstClr val="black"/>
              </a:outerShdw>
            </a:effectLst>
          </p:spPr>
        </p:pic>
        <p:pic>
          <p:nvPicPr>
            <p:cNvPr id="111" name="Picture 110"/>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338284" y="4295155"/>
              <a:ext cx="858590" cy="858901"/>
            </a:xfrm>
            <a:prstGeom prst="ellipse">
              <a:avLst/>
            </a:prstGeom>
            <a:ln>
              <a:solidFill>
                <a:schemeClr val="bg1"/>
              </a:solidFill>
            </a:ln>
            <a:effectLst>
              <a:outerShdw blurRad="254000" algn="ctr" rotWithShape="0">
                <a:prstClr val="black"/>
              </a:outerShdw>
            </a:effectLst>
          </p:spPr>
        </p:pic>
        <p:pic>
          <p:nvPicPr>
            <p:cNvPr id="112" name="Picture 111"/>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2593930" y="4295155"/>
              <a:ext cx="858589" cy="858901"/>
            </a:xfrm>
            <a:prstGeom prst="ellipse">
              <a:avLst/>
            </a:prstGeom>
            <a:ln>
              <a:solidFill>
                <a:schemeClr val="bg1"/>
              </a:solidFill>
            </a:ln>
            <a:effectLst>
              <a:outerShdw blurRad="254000" algn="ctr" rotWithShape="0">
                <a:prstClr val="black"/>
              </a:outerShdw>
            </a:effectLst>
          </p:spPr>
        </p:pic>
        <p:pic>
          <p:nvPicPr>
            <p:cNvPr id="36" name="Picture 3"/>
            <p:cNvPicPr>
              <a:picLocks noChangeAspect="1" noChangeArrowheads="1"/>
            </p:cNvPicPr>
            <p:nvPr/>
          </p:nvPicPr>
          <p:blipFill rotWithShape="1">
            <a:blip r:embed="rId11" cstate="print">
              <a:extLst>
                <a:ext uri="{28A0092B-C50C-407E-A947-70E740481C1C}">
                  <a14:useLocalDpi xmlns:a14="http://schemas.microsoft.com/office/drawing/2010/main"/>
                </a:ext>
              </a:extLst>
            </a:blip>
            <a:srcRect/>
            <a:stretch/>
          </p:blipFill>
          <p:spPr bwMode="auto">
            <a:xfrm>
              <a:off x="1466107" y="4295156"/>
              <a:ext cx="858591" cy="856208"/>
            </a:xfrm>
            <a:prstGeom prst="ellipse">
              <a:avLst/>
            </a:prstGeom>
            <a:noFill/>
            <a:ln w="9525">
              <a:solidFill>
                <a:schemeClr val="tx1"/>
              </a:solidFill>
              <a:miter lim="800000"/>
              <a:headEnd/>
              <a:tailEnd/>
            </a:ln>
            <a:effectLst>
              <a:outerShdw blurRad="254000" algn="ctr" rotWithShape="0">
                <a:prstClr val="black"/>
              </a:outerShdw>
            </a:effectLst>
            <a:extLst>
              <a:ext uri="{909E8E84-426E-40DD-AFC4-6F175D3DCCD1}">
                <a14:hiddenFill xmlns:a14="http://schemas.microsoft.com/office/drawing/2010/main">
                  <a:solidFill>
                    <a:schemeClr val="accent1"/>
                  </a:solidFill>
                </a14:hiddenFill>
              </a:ext>
            </a:extLst>
          </p:spPr>
        </p:pic>
        <p:pic>
          <p:nvPicPr>
            <p:cNvPr id="113" name="Picture 3"/>
            <p:cNvPicPr>
              <a:picLocks noChangeAspect="1" noChangeArrowheads="1"/>
            </p:cNvPicPr>
            <p:nvPr/>
          </p:nvPicPr>
          <p:blipFill rotWithShape="1">
            <a:blip r:embed="rId12" cstate="print">
              <a:extLst>
                <a:ext uri="{28A0092B-C50C-407E-A947-70E740481C1C}">
                  <a14:useLocalDpi xmlns:a14="http://schemas.microsoft.com/office/drawing/2010/main"/>
                </a:ext>
              </a:extLst>
            </a:blip>
            <a:srcRect/>
            <a:stretch/>
          </p:blipFill>
          <p:spPr bwMode="auto">
            <a:xfrm>
              <a:off x="338284" y="5669282"/>
              <a:ext cx="858590" cy="858901"/>
            </a:xfrm>
            <a:prstGeom prst="ellipse">
              <a:avLst/>
            </a:prstGeom>
            <a:noFill/>
            <a:ln w="9525">
              <a:solidFill>
                <a:schemeClr val="tx1"/>
              </a:solidFill>
              <a:miter lim="800000"/>
              <a:headEnd/>
              <a:tailEnd/>
            </a:ln>
            <a:effectLst>
              <a:outerShdw blurRad="254000" algn="ctr" rotWithShape="0">
                <a:prstClr val="black"/>
              </a:outerShdw>
            </a:effectLst>
            <a:extLst>
              <a:ext uri="{909E8E84-426E-40DD-AFC4-6F175D3DCCD1}">
                <a14:hiddenFill xmlns:a14="http://schemas.microsoft.com/office/drawing/2010/main">
                  <a:solidFill>
                    <a:schemeClr val="accent1"/>
                  </a:solidFill>
                </a14:hiddenFill>
              </a:ext>
            </a:extLst>
          </p:spPr>
        </p:pic>
        <p:pic>
          <p:nvPicPr>
            <p:cNvPr id="114" name="Picture 3"/>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a:stretch/>
          </p:blipFill>
          <p:spPr bwMode="auto">
            <a:xfrm>
              <a:off x="2593930" y="5669282"/>
              <a:ext cx="858591" cy="858901"/>
            </a:xfrm>
            <a:prstGeom prst="ellipse">
              <a:avLst/>
            </a:prstGeom>
            <a:noFill/>
            <a:ln w="9525">
              <a:solidFill>
                <a:schemeClr val="tx1"/>
              </a:solidFill>
              <a:miter lim="800000"/>
              <a:headEnd/>
              <a:tailEnd/>
            </a:ln>
            <a:effectLst>
              <a:outerShdw blurRad="254000" algn="ctr" rotWithShape="0">
                <a:prstClr val="black"/>
              </a:outerShdw>
            </a:effectLst>
            <a:extLst>
              <a:ext uri="{909E8E84-426E-40DD-AFC4-6F175D3DCCD1}">
                <a14:hiddenFill xmlns:a14="http://schemas.microsoft.com/office/drawing/2010/main">
                  <a:solidFill>
                    <a:schemeClr val="accent1"/>
                  </a:solidFill>
                </a14:hiddenFill>
              </a:ext>
            </a:extLst>
          </p:spPr>
        </p:pic>
      </p:grpSp>
      <p:sp>
        <p:nvSpPr>
          <p:cNvPr id="117" name="Oval 116"/>
          <p:cNvSpPr/>
          <p:nvPr/>
        </p:nvSpPr>
        <p:spPr>
          <a:xfrm>
            <a:off x="10520983" y="3631609"/>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18" name="TextBox 117"/>
          <p:cNvSpPr txBox="1"/>
          <p:nvPr/>
        </p:nvSpPr>
        <p:spPr>
          <a:xfrm>
            <a:off x="9806284" y="3902051"/>
            <a:ext cx="1566455" cy="430887"/>
          </a:xfrm>
          <a:prstGeom prst="rect">
            <a:avLst/>
          </a:prstGeom>
          <a:noFill/>
          <a:effectLst>
            <a:outerShdw blurRad="736600" algn="ctr" rotWithShape="0">
              <a:prstClr val="black"/>
            </a:outerShdw>
          </a:effectLst>
        </p:spPr>
        <p:txBody>
          <a:bodyPr wrap="none" rtlCol="0">
            <a:spAutoFit/>
          </a:bodyPr>
          <a:lstStyle/>
          <a:p>
            <a:pPr algn="ctr"/>
            <a:r>
              <a:rPr lang="en-US" sz="2200" dirty="0"/>
              <a:t>Converged</a:t>
            </a:r>
          </a:p>
        </p:txBody>
      </p:sp>
      <p:sp>
        <p:nvSpPr>
          <p:cNvPr id="119" name="Oval 118"/>
          <p:cNvSpPr/>
          <p:nvPr/>
        </p:nvSpPr>
        <p:spPr>
          <a:xfrm>
            <a:off x="9140320" y="4484606"/>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20" name="TextBox 119"/>
          <p:cNvSpPr txBox="1"/>
          <p:nvPr/>
        </p:nvSpPr>
        <p:spPr>
          <a:xfrm>
            <a:off x="8449666" y="4755048"/>
            <a:ext cx="1518364" cy="430887"/>
          </a:xfrm>
          <a:prstGeom prst="rect">
            <a:avLst/>
          </a:prstGeom>
          <a:noFill/>
          <a:effectLst>
            <a:outerShdw blurRad="736600" algn="ctr" rotWithShape="0">
              <a:prstClr val="black"/>
            </a:outerShdw>
          </a:effectLst>
        </p:spPr>
        <p:txBody>
          <a:bodyPr wrap="none" rtlCol="0">
            <a:spAutoFit/>
          </a:bodyPr>
          <a:lstStyle/>
          <a:p>
            <a:pPr algn="ctr"/>
            <a:r>
              <a:rPr lang="en-US" sz="2200" dirty="0"/>
              <a:t>Consistent</a:t>
            </a:r>
          </a:p>
        </p:txBody>
      </p:sp>
      <p:sp>
        <p:nvSpPr>
          <p:cNvPr id="121" name="Oval 120"/>
          <p:cNvSpPr/>
          <p:nvPr/>
        </p:nvSpPr>
        <p:spPr>
          <a:xfrm>
            <a:off x="11177649" y="4553134"/>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22" name="TextBox 121"/>
          <p:cNvSpPr txBox="1"/>
          <p:nvPr/>
        </p:nvSpPr>
        <p:spPr>
          <a:xfrm>
            <a:off x="10612830" y="4823576"/>
            <a:ext cx="1266693" cy="430887"/>
          </a:xfrm>
          <a:prstGeom prst="rect">
            <a:avLst/>
          </a:prstGeom>
          <a:noFill/>
          <a:effectLst>
            <a:outerShdw blurRad="736600" algn="ctr" rotWithShape="0">
              <a:prstClr val="black"/>
            </a:outerShdw>
          </a:effectLst>
        </p:spPr>
        <p:txBody>
          <a:bodyPr wrap="none" rtlCol="0">
            <a:spAutoFit/>
          </a:bodyPr>
          <a:lstStyle/>
          <a:p>
            <a:pPr algn="ctr"/>
            <a:r>
              <a:rPr lang="en-US" sz="2200" dirty="0"/>
              <a:t>Scalable</a:t>
            </a:r>
          </a:p>
        </p:txBody>
      </p:sp>
      <p:sp>
        <p:nvSpPr>
          <p:cNvPr id="123" name="Oval 122"/>
          <p:cNvSpPr/>
          <p:nvPr/>
        </p:nvSpPr>
        <p:spPr>
          <a:xfrm>
            <a:off x="10226654" y="5339708"/>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24" name="TextBox 123"/>
          <p:cNvSpPr txBox="1"/>
          <p:nvPr/>
        </p:nvSpPr>
        <p:spPr>
          <a:xfrm>
            <a:off x="9703641" y="5610150"/>
            <a:ext cx="1183081" cy="430887"/>
          </a:xfrm>
          <a:prstGeom prst="rect">
            <a:avLst/>
          </a:prstGeom>
          <a:noFill/>
          <a:effectLst>
            <a:outerShdw blurRad="736600" algn="ctr" rotWithShape="0">
              <a:prstClr val="black"/>
            </a:outerShdw>
          </a:effectLst>
        </p:spPr>
        <p:txBody>
          <a:bodyPr wrap="none" rtlCol="0">
            <a:spAutoFit/>
          </a:bodyPr>
          <a:lstStyle/>
          <a:p>
            <a:pPr algn="ctr"/>
            <a:r>
              <a:rPr lang="en-US" sz="2200" dirty="0"/>
              <a:t>Efficient</a:t>
            </a:r>
          </a:p>
        </p:txBody>
      </p:sp>
      <p:sp>
        <p:nvSpPr>
          <p:cNvPr id="30" name="Rectangle 29"/>
          <p:cNvSpPr/>
          <p:nvPr/>
        </p:nvSpPr>
        <p:spPr>
          <a:xfrm>
            <a:off x="0" y="-1"/>
            <a:ext cx="12188825" cy="1516743"/>
          </a:xfrm>
          <a:prstGeom prst="rect">
            <a:avLst/>
          </a:prstGeom>
          <a:gradFill>
            <a:gsLst>
              <a:gs pos="50000">
                <a:srgbClr val="000000"/>
              </a:gs>
              <a:gs pos="0">
                <a:srgbClr val="000000">
                  <a:alpha val="73000"/>
                </a:srgbClr>
              </a:gs>
              <a:gs pos="100000">
                <a:srgbClr val="000000">
                  <a:alpha val="73000"/>
                </a:srgbClr>
              </a:gs>
            </a:gsLst>
            <a:lin ang="3000000" scaled="0"/>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We Are Entering the Age of the Internet of Everything</a:t>
            </a:r>
            <a:br>
              <a:rPr lang="en-US" dirty="0" smtClean="0"/>
            </a:br>
            <a:r>
              <a:rPr lang="en-US" sz="2800" dirty="0">
                <a:solidFill>
                  <a:schemeClr val="bg1">
                    <a:lumMod val="40000"/>
                    <a:lumOff val="60000"/>
                  </a:schemeClr>
                </a:solidFill>
              </a:rPr>
              <a:t>The Network Is the Platform to Connect the Previously Unconnected</a:t>
            </a:r>
          </a:p>
        </p:txBody>
      </p:sp>
      <p:cxnSp>
        <p:nvCxnSpPr>
          <p:cNvPr id="81" name="Straight Connector 80"/>
          <p:cNvCxnSpPr/>
          <p:nvPr/>
        </p:nvCxnSpPr>
        <p:spPr>
          <a:xfrm>
            <a:off x="3830028" y="1219200"/>
            <a:ext cx="0" cy="5638800"/>
          </a:xfrm>
          <a:prstGeom prst="line">
            <a:avLst/>
          </a:prstGeom>
          <a:ln>
            <a:gradFill flip="none" rotWithShape="1">
              <a:gsLst>
                <a:gs pos="0">
                  <a:schemeClr val="accent1">
                    <a:tint val="66000"/>
                    <a:satMod val="160000"/>
                    <a:alpha val="0"/>
                  </a:schemeClr>
                </a:gs>
                <a:gs pos="50000">
                  <a:schemeClr val="bg1">
                    <a:lumMod val="60000"/>
                    <a:lumOff val="40000"/>
                  </a:schemeClr>
                </a:gs>
                <a:gs pos="100000">
                  <a:schemeClr val="accent1">
                    <a:tint val="23500"/>
                    <a:satMod val="160000"/>
                    <a:alpha val="0"/>
                  </a:schemeClr>
                </a:gs>
              </a:gsLst>
              <a:lin ang="16200000" scaled="1"/>
              <a:tileRect/>
            </a:gra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8126412" y="1219200"/>
            <a:ext cx="0" cy="5638800"/>
          </a:xfrm>
          <a:prstGeom prst="line">
            <a:avLst/>
          </a:prstGeom>
          <a:ln>
            <a:gradFill flip="none" rotWithShape="1">
              <a:gsLst>
                <a:gs pos="0">
                  <a:schemeClr val="accent1">
                    <a:tint val="66000"/>
                    <a:satMod val="160000"/>
                    <a:alpha val="0"/>
                  </a:schemeClr>
                </a:gs>
                <a:gs pos="50000">
                  <a:schemeClr val="bg1">
                    <a:lumMod val="60000"/>
                    <a:lumOff val="40000"/>
                  </a:schemeClr>
                </a:gs>
                <a:gs pos="100000">
                  <a:schemeClr val="accent1">
                    <a:tint val="23500"/>
                    <a:satMod val="160000"/>
                    <a:alpha val="0"/>
                  </a:schemeClr>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3" name="Pentagon 82"/>
          <p:cNvSpPr/>
          <p:nvPr/>
        </p:nvSpPr>
        <p:spPr>
          <a:xfrm>
            <a:off x="3817715" y="3264203"/>
            <a:ext cx="327470" cy="1097186"/>
          </a:xfrm>
          <a:prstGeom prst="homePlate">
            <a:avLst>
              <a:gd name="adj" fmla="val 73508"/>
            </a:avLst>
          </a:prstGeom>
          <a:gradFill flip="none" rotWithShape="1">
            <a:gsLst>
              <a:gs pos="100000">
                <a:schemeClr val="bg1">
                  <a:lumMod val="75000"/>
                  <a:alpha val="0"/>
                </a:schemeClr>
              </a:gs>
              <a:gs pos="49200">
                <a:schemeClr val="accent6">
                  <a:lumMod val="85000"/>
                </a:schemeClr>
              </a:gs>
              <a:gs pos="0">
                <a:schemeClr val="tx1"/>
              </a:gs>
            </a:gsLst>
            <a:lin ang="10800000" scaled="1"/>
            <a:tileRect/>
          </a:gradFill>
          <a:ln>
            <a:noFill/>
          </a:ln>
          <a:effectLst>
            <a:outerShdw blurRad="12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43" name="Rectangle 142"/>
          <p:cNvSpPr/>
          <p:nvPr/>
        </p:nvSpPr>
        <p:spPr>
          <a:xfrm>
            <a:off x="4235726" y="1526748"/>
            <a:ext cx="3786925" cy="1573310"/>
          </a:xfrm>
          <a:prstGeom prst="rect">
            <a:avLst/>
          </a:prstGeom>
          <a:solidFill>
            <a:srgbClr val="000000">
              <a:alpha val="30000"/>
            </a:srgbClr>
          </a:solidFill>
          <a:ln>
            <a:noFill/>
          </a:ln>
          <a:effectLst>
            <a:outerShdw blurRad="76200" dist="50800" dir="5400000" algn="ctr" rotWithShape="0">
              <a:srgbClr val="000000">
                <a:alpha val="27000"/>
              </a:srgbClr>
            </a:outerShdw>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p:cNvSpPr/>
          <p:nvPr/>
        </p:nvSpPr>
        <p:spPr>
          <a:xfrm>
            <a:off x="8207374" y="1639074"/>
            <a:ext cx="3900490" cy="424732"/>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anchor="b">
            <a:spAutoFit/>
          </a:bodyPr>
          <a:lstStyle/>
          <a:p>
            <a:pPr algn="ctr">
              <a:lnSpc>
                <a:spcPct val="90000"/>
              </a:lnSpc>
              <a:spcBef>
                <a:spcPts val="600"/>
              </a:spcBef>
            </a:pPr>
            <a:r>
              <a:rPr lang="en-US" sz="2400" spc="-50" dirty="0" smtClean="0">
                <a:solidFill>
                  <a:schemeClr val="tx1"/>
                </a:solidFill>
                <a:effectLst>
                  <a:outerShdw blurRad="190500" algn="ctr" rotWithShape="0">
                    <a:prstClr val="black"/>
                  </a:outerShdw>
                </a:effectLst>
              </a:rPr>
              <a:t>The Network </a:t>
            </a:r>
            <a:r>
              <a:rPr lang="en-US" sz="2400" spc="-50" dirty="0">
                <a:solidFill>
                  <a:schemeClr val="tx1"/>
                </a:solidFill>
                <a:effectLst>
                  <a:outerShdw blurRad="190500" algn="ctr" rotWithShape="0">
                    <a:prstClr val="black"/>
                  </a:outerShdw>
                </a:effectLst>
              </a:rPr>
              <a:t>Has to </a:t>
            </a:r>
            <a:r>
              <a:rPr lang="en-US" sz="2400" spc="-50" dirty="0" smtClean="0">
                <a:solidFill>
                  <a:schemeClr val="tx1"/>
                </a:solidFill>
                <a:effectLst>
                  <a:outerShdw blurRad="190500" algn="ctr" rotWithShape="0">
                    <a:prstClr val="black"/>
                  </a:outerShdw>
                </a:effectLst>
              </a:rPr>
              <a:t>Change</a:t>
            </a:r>
            <a:endParaRPr lang="en-US" sz="2400" spc="-50" dirty="0">
              <a:solidFill>
                <a:schemeClr val="tx1"/>
              </a:solidFill>
              <a:effectLst>
                <a:outerShdw blurRad="190500" algn="ctr" rotWithShape="0">
                  <a:prstClr val="black"/>
                </a:outerShdw>
              </a:effectLst>
            </a:endParaRPr>
          </a:p>
        </p:txBody>
      </p:sp>
      <p:grpSp>
        <p:nvGrpSpPr>
          <p:cNvPr id="16" name="Group 15"/>
          <p:cNvGrpSpPr/>
          <p:nvPr/>
        </p:nvGrpSpPr>
        <p:grpSpPr>
          <a:xfrm>
            <a:off x="4272876" y="1666197"/>
            <a:ext cx="3685624" cy="1294412"/>
            <a:chOff x="891583" y="-4585886"/>
            <a:chExt cx="3685624" cy="1294412"/>
          </a:xfrm>
        </p:grpSpPr>
        <p:sp>
          <p:nvSpPr>
            <p:cNvPr id="126" name="Rectangle 125"/>
            <p:cNvSpPr/>
            <p:nvPr/>
          </p:nvSpPr>
          <p:spPr>
            <a:xfrm>
              <a:off x="891583" y="-4585886"/>
              <a:ext cx="1829187" cy="430887"/>
            </a:xfrm>
            <a:prstGeom prst="rect">
              <a:avLst/>
            </a:prstGeom>
          </p:spPr>
          <p:txBody>
            <a:bodyPr wrap="square">
              <a:spAutoFit/>
            </a:bodyPr>
            <a:lstStyle/>
            <a:p>
              <a:pPr>
                <a:spcBef>
                  <a:spcPts val="600"/>
                </a:spcBef>
                <a:spcAft>
                  <a:spcPts val="300"/>
                </a:spcAft>
                <a:defRPr/>
              </a:pPr>
              <a:r>
                <a:rPr lang="en-US" sz="2200" b="1" dirty="0" smtClean="0">
                  <a:solidFill>
                    <a:schemeClr val="accent3">
                      <a:lumMod val="60000"/>
                      <a:lumOff val="40000"/>
                    </a:schemeClr>
                  </a:solidFill>
                  <a:effectLst>
                    <a:outerShdw blurRad="63500" dist="25400" dir="2700000" algn="tl">
                      <a:srgbClr val="000000">
                        <a:alpha val="43137"/>
                      </a:srgbClr>
                    </a:outerShdw>
                  </a:effectLst>
                </a:rPr>
                <a:t>Devices</a:t>
              </a:r>
              <a:endParaRPr lang="en-US" sz="2200" b="1" dirty="0">
                <a:solidFill>
                  <a:schemeClr val="accent3">
                    <a:lumMod val="60000"/>
                    <a:lumOff val="40000"/>
                  </a:schemeClr>
                </a:solidFill>
                <a:effectLst>
                  <a:outerShdw blurRad="63500" dist="25400" dir="2700000" algn="tl">
                    <a:srgbClr val="000000">
                      <a:alpha val="43137"/>
                    </a:srgbClr>
                  </a:outerShdw>
                </a:effectLst>
              </a:endParaRPr>
            </a:p>
          </p:txBody>
        </p:sp>
        <p:sp>
          <p:nvSpPr>
            <p:cNvPr id="127" name="Rectangle 126"/>
            <p:cNvSpPr/>
            <p:nvPr/>
          </p:nvSpPr>
          <p:spPr>
            <a:xfrm>
              <a:off x="891583" y="-4214804"/>
              <a:ext cx="3685624" cy="923330"/>
            </a:xfrm>
            <a:prstGeom prst="rect">
              <a:avLst/>
            </a:prstGeom>
          </p:spPr>
          <p:txBody>
            <a:bodyPr wrap="none">
              <a:spAutoFit/>
            </a:bodyPr>
            <a:lstStyle/>
            <a:p>
              <a:pPr>
                <a:spcBef>
                  <a:spcPts val="1200"/>
                </a:spcBef>
                <a:defRPr/>
              </a:pPr>
              <a:r>
                <a:rPr lang="en-US" sz="2200" dirty="0">
                  <a:effectLst>
                    <a:outerShdw blurRad="127000" algn="ctr" rotWithShape="0">
                      <a:prstClr val="black">
                        <a:alpha val="40000"/>
                      </a:prstClr>
                    </a:outerShdw>
                  </a:effectLst>
                </a:rPr>
                <a:t>Device </a:t>
              </a:r>
              <a:r>
                <a:rPr lang="en-US" sz="2200" dirty="0" smtClean="0">
                  <a:effectLst>
                    <a:outerShdw blurRad="127000" algn="ctr" rotWithShape="0">
                      <a:prstClr val="black">
                        <a:alpha val="40000"/>
                      </a:prstClr>
                    </a:outerShdw>
                  </a:effectLst>
                </a:rPr>
                <a:t>Growth: </a:t>
              </a:r>
              <a:r>
                <a:rPr lang="en-US" sz="2200" b="1" dirty="0" smtClean="0">
                  <a:effectLst>
                    <a:outerShdw blurRad="127000" algn="ctr" rotWithShape="0">
                      <a:prstClr val="black">
                        <a:alpha val="40000"/>
                      </a:prstClr>
                    </a:outerShdw>
                  </a:effectLst>
                </a:rPr>
                <a:t>2.5 </a:t>
              </a:r>
              <a:r>
                <a:rPr lang="en-US" sz="2200" dirty="0" smtClean="0">
                  <a:effectLst>
                    <a:outerShdw blurRad="127000" algn="ctr" rotWithShape="0">
                      <a:prstClr val="black">
                        <a:alpha val="40000"/>
                      </a:prstClr>
                    </a:outerShdw>
                  </a:effectLst>
                </a:rPr>
                <a:t>/ person</a:t>
              </a:r>
              <a:endParaRPr lang="en-US" sz="2200" dirty="0">
                <a:effectLst>
                  <a:outerShdw blurRad="127000" algn="ctr" rotWithShape="0">
                    <a:prstClr val="black">
                      <a:alpha val="40000"/>
                    </a:prstClr>
                  </a:outerShdw>
                </a:effectLst>
              </a:endParaRPr>
            </a:p>
            <a:p>
              <a:pPr>
                <a:spcBef>
                  <a:spcPts val="1200"/>
                </a:spcBef>
                <a:defRPr/>
              </a:pPr>
              <a:r>
                <a:rPr lang="en-US" sz="2200" dirty="0">
                  <a:effectLst>
                    <a:outerShdw blurRad="127000" algn="ctr" rotWithShape="0">
                      <a:prstClr val="black">
                        <a:alpha val="40000"/>
                      </a:prstClr>
                    </a:outerShdw>
                  </a:effectLst>
                </a:rPr>
                <a:t>BYOD</a:t>
              </a:r>
            </a:p>
          </p:txBody>
        </p:sp>
      </p:grpSp>
      <p:sp>
        <p:nvSpPr>
          <p:cNvPr id="144" name="Rectangle 143"/>
          <p:cNvSpPr/>
          <p:nvPr/>
        </p:nvSpPr>
        <p:spPr>
          <a:xfrm>
            <a:off x="4235726" y="3110556"/>
            <a:ext cx="3786925" cy="1459010"/>
          </a:xfrm>
          <a:prstGeom prst="rect">
            <a:avLst/>
          </a:prstGeom>
          <a:solidFill>
            <a:srgbClr val="000000">
              <a:alpha val="30000"/>
            </a:srgbClr>
          </a:solidFill>
          <a:ln>
            <a:noFill/>
          </a:ln>
          <a:effectLst>
            <a:outerShdw blurRad="76200" dist="50800" dir="5400000" algn="ctr" rotWithShape="0">
              <a:srgbClr val="000000">
                <a:alpha val="27000"/>
              </a:srgbClr>
            </a:outerShdw>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5" name="Rectangle 144"/>
          <p:cNvSpPr/>
          <p:nvPr/>
        </p:nvSpPr>
        <p:spPr>
          <a:xfrm>
            <a:off x="4235726" y="4674164"/>
            <a:ext cx="3786925" cy="1459010"/>
          </a:xfrm>
          <a:prstGeom prst="rect">
            <a:avLst/>
          </a:prstGeom>
          <a:solidFill>
            <a:srgbClr val="000000">
              <a:alpha val="30000"/>
            </a:srgbClr>
          </a:solidFill>
          <a:ln>
            <a:noFill/>
          </a:ln>
          <a:effectLst>
            <a:outerShdw blurRad="76200" dist="50800" dir="5400000" algn="ctr" rotWithShape="0">
              <a:srgbClr val="000000">
                <a:alpha val="27000"/>
              </a:srgbClr>
            </a:outerShdw>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6" name="Group 135"/>
          <p:cNvGrpSpPr/>
          <p:nvPr/>
        </p:nvGrpSpPr>
        <p:grpSpPr>
          <a:xfrm>
            <a:off x="4352462" y="3255286"/>
            <a:ext cx="3670189" cy="1169551"/>
            <a:chOff x="891583" y="-4585886"/>
            <a:chExt cx="3712075" cy="1169551"/>
          </a:xfrm>
        </p:grpSpPr>
        <p:sp>
          <p:nvSpPr>
            <p:cNvPr id="137" name="Rectangle 136"/>
            <p:cNvSpPr/>
            <p:nvPr/>
          </p:nvSpPr>
          <p:spPr>
            <a:xfrm>
              <a:off x="891583" y="-4585886"/>
              <a:ext cx="3712075" cy="430887"/>
            </a:xfrm>
            <a:prstGeom prst="rect">
              <a:avLst/>
            </a:prstGeom>
          </p:spPr>
          <p:txBody>
            <a:bodyPr wrap="square">
              <a:spAutoFit/>
            </a:bodyPr>
            <a:lstStyle/>
            <a:p>
              <a:pPr>
                <a:spcBef>
                  <a:spcPts val="600"/>
                </a:spcBef>
                <a:spcAft>
                  <a:spcPts val="300"/>
                </a:spcAft>
                <a:defRPr/>
              </a:pPr>
              <a:r>
                <a:rPr lang="en-US" sz="2200" b="1" dirty="0">
                  <a:solidFill>
                    <a:schemeClr val="accent3">
                      <a:lumMod val="60000"/>
                      <a:lumOff val="40000"/>
                    </a:schemeClr>
                  </a:solidFill>
                  <a:effectLst>
                    <a:outerShdw blurRad="63500" dist="25400" dir="2700000" algn="tl">
                      <a:srgbClr val="000000">
                        <a:alpha val="43137"/>
                      </a:srgbClr>
                    </a:outerShdw>
                  </a:effectLst>
                </a:rPr>
                <a:t>Changing Traffic Patterns</a:t>
              </a:r>
            </a:p>
          </p:txBody>
        </p:sp>
        <p:sp>
          <p:nvSpPr>
            <p:cNvPr id="138" name="Rectangle 137"/>
            <p:cNvSpPr/>
            <p:nvPr/>
          </p:nvSpPr>
          <p:spPr>
            <a:xfrm>
              <a:off x="891583" y="-4185776"/>
              <a:ext cx="2574101" cy="769441"/>
            </a:xfrm>
            <a:prstGeom prst="rect">
              <a:avLst/>
            </a:prstGeom>
          </p:spPr>
          <p:txBody>
            <a:bodyPr wrap="none">
              <a:spAutoFit/>
            </a:bodyPr>
            <a:lstStyle/>
            <a:p>
              <a:pPr>
                <a:defRPr/>
              </a:pPr>
              <a:r>
                <a:rPr lang="en-US" sz="2200" dirty="0">
                  <a:effectLst>
                    <a:outerShdw blurRad="127000" algn="ctr" rotWithShape="0">
                      <a:prstClr val="black">
                        <a:alpha val="40000"/>
                      </a:prstClr>
                    </a:outerShdw>
                  </a:effectLst>
                </a:rPr>
                <a:t>Traffic Growth </a:t>
              </a:r>
              <a:r>
                <a:rPr lang="en-US" sz="2200" dirty="0" smtClean="0">
                  <a:effectLst>
                    <a:outerShdw blurRad="127000" algn="ctr" rotWithShape="0">
                      <a:prstClr val="black">
                        <a:alpha val="40000"/>
                      </a:prstClr>
                    </a:outerShdw>
                  </a:effectLst>
                </a:rPr>
                <a:t>: </a:t>
              </a:r>
              <a:r>
                <a:rPr lang="en-US" sz="2200" b="1" dirty="0" smtClean="0">
                  <a:effectLst>
                    <a:outerShdw blurRad="127000" algn="ctr" rotWithShape="0">
                      <a:prstClr val="black">
                        <a:alpha val="40000"/>
                      </a:prstClr>
                    </a:outerShdw>
                  </a:effectLst>
                </a:rPr>
                <a:t>4x</a:t>
              </a:r>
              <a:endParaRPr lang="en-US" sz="2200" b="1" dirty="0">
                <a:effectLst>
                  <a:outerShdw blurRad="127000" algn="ctr" rotWithShape="0">
                    <a:prstClr val="black">
                      <a:alpha val="40000"/>
                    </a:prstClr>
                  </a:outerShdw>
                </a:effectLst>
              </a:endParaRPr>
            </a:p>
            <a:p>
              <a:pPr>
                <a:defRPr/>
              </a:pPr>
              <a:r>
                <a:rPr lang="en-US" sz="2200" dirty="0">
                  <a:effectLst>
                    <a:outerShdw blurRad="127000" algn="ctr" rotWithShape="0">
                      <a:prstClr val="black">
                        <a:alpha val="40000"/>
                      </a:prstClr>
                    </a:outerShdw>
                  </a:effectLst>
                </a:rPr>
                <a:t>Transition to Cloud</a:t>
              </a:r>
            </a:p>
          </p:txBody>
        </p:sp>
      </p:grpSp>
      <p:grpSp>
        <p:nvGrpSpPr>
          <p:cNvPr id="139" name="Group 138"/>
          <p:cNvGrpSpPr/>
          <p:nvPr/>
        </p:nvGrpSpPr>
        <p:grpSpPr>
          <a:xfrm>
            <a:off x="4352463" y="4818894"/>
            <a:ext cx="3578788" cy="1169551"/>
            <a:chOff x="891583" y="-4585886"/>
            <a:chExt cx="3712075" cy="1169551"/>
          </a:xfrm>
        </p:grpSpPr>
        <p:sp>
          <p:nvSpPr>
            <p:cNvPr id="140" name="Rectangle 139"/>
            <p:cNvSpPr/>
            <p:nvPr/>
          </p:nvSpPr>
          <p:spPr>
            <a:xfrm>
              <a:off x="891583" y="-4585886"/>
              <a:ext cx="3712075" cy="430887"/>
            </a:xfrm>
            <a:prstGeom prst="rect">
              <a:avLst/>
            </a:prstGeom>
          </p:spPr>
          <p:txBody>
            <a:bodyPr wrap="square">
              <a:spAutoFit/>
            </a:bodyPr>
            <a:lstStyle/>
            <a:p>
              <a:pPr>
                <a:spcBef>
                  <a:spcPts val="600"/>
                </a:spcBef>
                <a:spcAft>
                  <a:spcPts val="300"/>
                </a:spcAft>
                <a:defRPr/>
              </a:pPr>
              <a:r>
                <a:rPr lang="en-US" sz="2200" b="1" dirty="0">
                  <a:solidFill>
                    <a:schemeClr val="accent3">
                      <a:lumMod val="60000"/>
                      <a:lumOff val="40000"/>
                    </a:schemeClr>
                  </a:solidFill>
                  <a:effectLst>
                    <a:outerShdw blurRad="63500" dist="25400" dir="2700000" algn="tl">
                      <a:srgbClr val="000000">
                        <a:alpha val="43137"/>
                      </a:srgbClr>
                    </a:outerShdw>
                  </a:effectLst>
                </a:rPr>
                <a:t>Mobility</a:t>
              </a:r>
            </a:p>
          </p:txBody>
        </p:sp>
        <p:sp>
          <p:nvSpPr>
            <p:cNvPr id="141" name="Rectangle 140"/>
            <p:cNvSpPr/>
            <p:nvPr/>
          </p:nvSpPr>
          <p:spPr>
            <a:xfrm>
              <a:off x="891583" y="-4185776"/>
              <a:ext cx="3653029" cy="769441"/>
            </a:xfrm>
            <a:prstGeom prst="rect">
              <a:avLst/>
            </a:prstGeom>
          </p:spPr>
          <p:txBody>
            <a:bodyPr wrap="none">
              <a:spAutoFit/>
            </a:bodyPr>
            <a:lstStyle/>
            <a:p>
              <a:pPr>
                <a:defRPr/>
              </a:pPr>
              <a:r>
                <a:rPr lang="en-US" sz="2200" dirty="0" smtClean="0">
                  <a:effectLst>
                    <a:outerShdw blurRad="127000" algn="ctr" rotWithShape="0">
                      <a:prstClr val="black">
                        <a:alpha val="40000"/>
                      </a:prstClr>
                    </a:outerShdw>
                  </a:effectLst>
                </a:rPr>
                <a:t>Wi-Fi: </a:t>
              </a:r>
              <a:r>
                <a:rPr lang="en-US" sz="2200" b="1" dirty="0" smtClean="0">
                  <a:effectLst>
                    <a:outerShdw blurRad="127000" algn="ctr" rotWithShape="0">
                      <a:prstClr val="black">
                        <a:alpha val="40000"/>
                      </a:prstClr>
                    </a:outerShdw>
                  </a:effectLst>
                </a:rPr>
                <a:t>50</a:t>
              </a:r>
              <a:r>
                <a:rPr lang="en-US" sz="2200" b="1" dirty="0">
                  <a:effectLst>
                    <a:outerShdw blurRad="127000" algn="ctr" rotWithShape="0">
                      <a:prstClr val="black">
                        <a:alpha val="40000"/>
                      </a:prstClr>
                    </a:outerShdw>
                  </a:effectLst>
                </a:rPr>
                <a:t>%</a:t>
              </a:r>
              <a:r>
                <a:rPr lang="en-US" sz="2200" dirty="0">
                  <a:effectLst>
                    <a:outerShdw blurRad="127000" algn="ctr" rotWithShape="0">
                      <a:prstClr val="black">
                        <a:alpha val="40000"/>
                      </a:prstClr>
                    </a:outerShdw>
                  </a:effectLst>
                </a:rPr>
                <a:t> of traffic</a:t>
              </a:r>
            </a:p>
            <a:p>
              <a:pPr>
                <a:defRPr/>
              </a:pPr>
              <a:r>
                <a:rPr lang="en-US" sz="2200" dirty="0">
                  <a:effectLst>
                    <a:outerShdw blurRad="127000" algn="ctr" rotWithShape="0">
                      <a:prstClr val="black">
                        <a:alpha val="40000"/>
                      </a:prstClr>
                    </a:outerShdw>
                  </a:effectLst>
                </a:rPr>
                <a:t>Video over Mobile Devices</a:t>
              </a:r>
            </a:p>
          </p:txBody>
        </p:sp>
      </p:grpSp>
      <p:sp>
        <p:nvSpPr>
          <p:cNvPr id="146" name="Pentagon 145"/>
          <p:cNvSpPr/>
          <p:nvPr/>
        </p:nvSpPr>
        <p:spPr>
          <a:xfrm>
            <a:off x="8131721" y="3264203"/>
            <a:ext cx="327470" cy="1097186"/>
          </a:xfrm>
          <a:prstGeom prst="homePlate">
            <a:avLst>
              <a:gd name="adj" fmla="val 73508"/>
            </a:avLst>
          </a:prstGeom>
          <a:gradFill flip="none" rotWithShape="1">
            <a:gsLst>
              <a:gs pos="100000">
                <a:schemeClr val="bg1">
                  <a:lumMod val="75000"/>
                  <a:alpha val="0"/>
                </a:schemeClr>
              </a:gs>
              <a:gs pos="49200">
                <a:schemeClr val="accent6">
                  <a:lumMod val="85000"/>
                </a:schemeClr>
              </a:gs>
              <a:gs pos="0">
                <a:schemeClr val="tx1"/>
              </a:gs>
            </a:gsLst>
            <a:lin ang="10800000" scaled="1"/>
            <a:tileRect/>
          </a:gradFill>
          <a:ln>
            <a:noFill/>
          </a:ln>
          <a:effectLst>
            <a:outerShdw blurRad="12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Tree>
    <p:extLst>
      <p:ext uri="{BB962C8B-B14F-4D97-AF65-F5344CB8AC3E}">
        <p14:creationId xmlns:p14="http://schemas.microsoft.com/office/powerpoint/2010/main" val="3060227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flipH="1">
            <a:off x="-1" y="0"/>
            <a:ext cx="6094411" cy="6856841"/>
          </a:xfrm>
          <a:prstGeom prst="rect">
            <a:avLst/>
          </a:prstGeom>
        </p:spPr>
      </p:pic>
      <p:pic>
        <p:nvPicPr>
          <p:cNvPr id="63" name="Picture 6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3389" y="1857651"/>
            <a:ext cx="2374054" cy="4565488"/>
          </a:xfrm>
          <a:prstGeom prst="rect">
            <a:avLst/>
          </a:prstGeom>
        </p:spPr>
      </p:pic>
      <p:grpSp>
        <p:nvGrpSpPr>
          <p:cNvPr id="16" name="Group 15"/>
          <p:cNvGrpSpPr/>
          <p:nvPr/>
        </p:nvGrpSpPr>
        <p:grpSpPr>
          <a:xfrm flipV="1">
            <a:off x="-1" y="4825999"/>
            <a:ext cx="12188825" cy="2032001"/>
            <a:chOff x="-1" y="3"/>
            <a:chExt cx="12188825" cy="2032001"/>
          </a:xfrm>
        </p:grpSpPr>
        <p:sp>
          <p:nvSpPr>
            <p:cNvPr id="60" name="Rectangle 59"/>
            <p:cNvSpPr/>
            <p:nvPr/>
          </p:nvSpPr>
          <p:spPr>
            <a:xfrm rot="5400000" flipV="1">
              <a:off x="5294520" y="-4862300"/>
              <a:ext cx="1599784"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1" name="Rectangle 60"/>
            <p:cNvSpPr/>
            <p:nvPr/>
          </p:nvSpPr>
          <p:spPr>
            <a:xfrm rot="5400000" flipV="1">
              <a:off x="5878303"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52" name="Rectangle 51"/>
          <p:cNvSpPr/>
          <p:nvPr/>
        </p:nvSpPr>
        <p:spPr>
          <a:xfrm>
            <a:off x="-1" y="5208414"/>
            <a:ext cx="5952744" cy="1649585"/>
          </a:xfrm>
          <a:prstGeom prst="rect">
            <a:avLst/>
          </a:prstGeom>
          <a:gradFill flip="none" rotWithShape="1">
            <a:gsLst>
              <a:gs pos="61000">
                <a:srgbClr val="000000">
                  <a:alpha val="73000"/>
                </a:srgbClr>
              </a:gs>
              <a:gs pos="27000">
                <a:srgbClr val="000000">
                  <a:alpha val="73000"/>
                </a:srgbClr>
              </a:gs>
              <a:gs pos="0">
                <a:srgbClr val="000000"/>
              </a:gs>
              <a:gs pos="100000">
                <a:srgbClr val="000000">
                  <a:alpha val="73000"/>
                </a:srgbClr>
              </a:gs>
            </a:gsLst>
            <a:lin ang="1980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p:cNvSpPr/>
          <p:nvPr/>
        </p:nvSpPr>
        <p:spPr>
          <a:xfrm>
            <a:off x="292608" y="5365954"/>
            <a:ext cx="5498592" cy="1148007"/>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anchor="t">
            <a:spAutoFit/>
          </a:bodyPr>
          <a:lstStyle/>
          <a:p>
            <a:pPr>
              <a:lnSpc>
                <a:spcPct val="90000"/>
              </a:lnSpc>
              <a:spcBef>
                <a:spcPts val="1200"/>
              </a:spcBef>
            </a:pPr>
            <a:r>
              <a:rPr lang="en-US" dirty="0" smtClean="0">
                <a:solidFill>
                  <a:schemeClr val="tx1"/>
                </a:solidFill>
                <a:effectLst>
                  <a:outerShdw blurRad="190500" algn="ctr" rotWithShape="0">
                    <a:prstClr val="black"/>
                  </a:outerShdw>
                </a:effectLst>
              </a:rPr>
              <a:t>On-boarding complexity</a:t>
            </a:r>
          </a:p>
          <a:p>
            <a:pPr>
              <a:lnSpc>
                <a:spcPct val="90000"/>
              </a:lnSpc>
              <a:spcBef>
                <a:spcPts val="1200"/>
              </a:spcBef>
            </a:pPr>
            <a:r>
              <a:rPr lang="en-US" dirty="0" smtClean="0">
                <a:solidFill>
                  <a:schemeClr val="tx1"/>
                </a:solidFill>
                <a:effectLst>
                  <a:outerShdw blurRad="190500" algn="ctr" rotWithShape="0">
                    <a:prstClr val="black"/>
                  </a:outerShdw>
                </a:effectLst>
              </a:rPr>
              <a:t>Inconsistent experience across devices, apps</a:t>
            </a:r>
          </a:p>
          <a:p>
            <a:pPr>
              <a:lnSpc>
                <a:spcPct val="90000"/>
              </a:lnSpc>
              <a:spcBef>
                <a:spcPts val="1200"/>
              </a:spcBef>
            </a:pPr>
            <a:r>
              <a:rPr lang="en-US" dirty="0" smtClean="0">
                <a:solidFill>
                  <a:schemeClr val="tx1"/>
                </a:solidFill>
                <a:effectLst>
                  <a:outerShdw blurRad="190500" algn="ctr" rotWithShape="0">
                    <a:prstClr val="black"/>
                  </a:outerShdw>
                </a:effectLst>
              </a:rPr>
              <a:t>User-level policy</a:t>
            </a:r>
            <a:endParaRPr lang="en-US" dirty="0">
              <a:solidFill>
                <a:schemeClr val="tx1"/>
              </a:solidFill>
              <a:effectLst>
                <a:outerShdw blurRad="190500" algn="ctr" rotWithShape="0">
                  <a:prstClr val="black"/>
                </a:outerShdw>
              </a:effectLst>
            </a:endParaRPr>
          </a:p>
        </p:txBody>
      </p:sp>
      <p:pic>
        <p:nvPicPr>
          <p:cNvPr id="67" name="Picture 157"/>
          <p:cNvPicPr>
            <a:picLocks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6094413" y="651228"/>
            <a:ext cx="6097316" cy="592835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w="12700">
            <a:noFill/>
            <a:miter lim="800000"/>
            <a:headEnd/>
            <a:tailEnd/>
          </a:ln>
        </p:spPr>
      </p:pic>
      <p:sp>
        <p:nvSpPr>
          <p:cNvPr id="104" name="Pentagon 103"/>
          <p:cNvSpPr/>
          <p:nvPr/>
        </p:nvSpPr>
        <p:spPr>
          <a:xfrm>
            <a:off x="4876800" y="2331816"/>
            <a:ext cx="1962150" cy="2264229"/>
          </a:xfrm>
          <a:prstGeom prst="homePlate">
            <a:avLst>
              <a:gd name="adj" fmla="val 34058"/>
            </a:avLst>
          </a:prstGeom>
          <a:gradFill flip="none" rotWithShape="1">
            <a:gsLst>
              <a:gs pos="100000">
                <a:schemeClr val="bg1">
                  <a:lumMod val="75000"/>
                  <a:alpha val="0"/>
                </a:schemeClr>
              </a:gs>
              <a:gs pos="49200">
                <a:schemeClr val="accent6">
                  <a:lumMod val="85000"/>
                </a:schemeClr>
              </a:gs>
              <a:gs pos="0">
                <a:schemeClr val="tx1"/>
              </a:gs>
            </a:gsLst>
            <a:lin ang="10800000" scaled="1"/>
            <a:tileRect/>
          </a:gradFill>
          <a:ln>
            <a:noFill/>
          </a:ln>
          <a:effectLst>
            <a:outerShdw blurRad="12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25" name="Group 24"/>
          <p:cNvGrpSpPr/>
          <p:nvPr/>
        </p:nvGrpSpPr>
        <p:grpSpPr>
          <a:xfrm>
            <a:off x="2120665" y="1988792"/>
            <a:ext cx="3683976" cy="2881220"/>
            <a:chOff x="2120665" y="1988792"/>
            <a:chExt cx="3683976" cy="2881220"/>
          </a:xfrm>
        </p:grpSpPr>
        <p:sp>
          <p:nvSpPr>
            <p:cNvPr id="64" name="Oval 63"/>
            <p:cNvSpPr/>
            <p:nvPr/>
          </p:nvSpPr>
          <p:spPr bwMode="auto">
            <a:xfrm>
              <a:off x="5118841" y="4183963"/>
              <a:ext cx="685800" cy="686049"/>
            </a:xfrm>
            <a:prstGeom prst="ellipse">
              <a:avLst/>
            </a:prstGeom>
            <a:blipFill>
              <a:blip r:embed="rId6"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65" name="Oval 64"/>
            <p:cNvSpPr/>
            <p:nvPr/>
          </p:nvSpPr>
          <p:spPr bwMode="auto">
            <a:xfrm>
              <a:off x="4119449" y="4183963"/>
              <a:ext cx="685800" cy="686049"/>
            </a:xfrm>
            <a:prstGeom prst="ellipse">
              <a:avLst/>
            </a:prstGeom>
            <a:blipFill>
              <a:blip r:embed="rId7"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0" name="Oval 89"/>
            <p:cNvSpPr/>
            <p:nvPr/>
          </p:nvSpPr>
          <p:spPr bwMode="auto">
            <a:xfrm>
              <a:off x="3120057" y="4183963"/>
              <a:ext cx="685800" cy="686049"/>
            </a:xfrm>
            <a:prstGeom prst="ellipse">
              <a:avLst/>
            </a:prstGeom>
            <a:blipFill>
              <a:blip r:embed="rId8"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1" name="Oval 90"/>
            <p:cNvSpPr/>
            <p:nvPr/>
          </p:nvSpPr>
          <p:spPr bwMode="auto">
            <a:xfrm>
              <a:off x="5118841" y="3086377"/>
              <a:ext cx="685800" cy="686049"/>
            </a:xfrm>
            <a:prstGeom prst="ellipse">
              <a:avLst/>
            </a:prstGeom>
            <a:blipFill>
              <a:blip r:embed="rId9"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2" name="Oval 91"/>
            <p:cNvSpPr/>
            <p:nvPr/>
          </p:nvSpPr>
          <p:spPr bwMode="auto">
            <a:xfrm>
              <a:off x="4119449" y="3086377"/>
              <a:ext cx="685800" cy="686049"/>
            </a:xfrm>
            <a:prstGeom prst="ellipse">
              <a:avLst/>
            </a:prstGeom>
            <a:blipFill>
              <a:blip r:embed="rId10"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3" name="Oval 92"/>
            <p:cNvSpPr/>
            <p:nvPr/>
          </p:nvSpPr>
          <p:spPr bwMode="auto">
            <a:xfrm>
              <a:off x="2120665" y="4183963"/>
              <a:ext cx="685800" cy="686049"/>
            </a:xfrm>
            <a:prstGeom prst="ellipse">
              <a:avLst/>
            </a:prstGeom>
            <a:blipFill>
              <a:blip r:embed="rId11"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4" name="Oval 93"/>
            <p:cNvSpPr/>
            <p:nvPr/>
          </p:nvSpPr>
          <p:spPr bwMode="auto">
            <a:xfrm>
              <a:off x="3120057" y="3086377"/>
              <a:ext cx="685800" cy="686049"/>
            </a:xfrm>
            <a:prstGeom prst="ellipse">
              <a:avLst/>
            </a:prstGeom>
            <a:blipFill>
              <a:blip r:embed="rId12"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5" name="Oval 94"/>
            <p:cNvSpPr/>
            <p:nvPr/>
          </p:nvSpPr>
          <p:spPr bwMode="auto">
            <a:xfrm>
              <a:off x="2120665" y="3086377"/>
              <a:ext cx="685800" cy="686049"/>
            </a:xfrm>
            <a:prstGeom prst="ellipse">
              <a:avLst/>
            </a:prstGeom>
            <a:blipFill>
              <a:blip r:embed="rId13"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6" name="Oval 95"/>
            <p:cNvSpPr/>
            <p:nvPr/>
          </p:nvSpPr>
          <p:spPr bwMode="auto">
            <a:xfrm>
              <a:off x="2120665" y="1988792"/>
              <a:ext cx="685800" cy="686049"/>
            </a:xfrm>
            <a:prstGeom prst="ellipse">
              <a:avLst/>
            </a:prstGeom>
            <a:blipFill>
              <a:blip r:embed="rId14"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7" name="Oval 96"/>
            <p:cNvSpPr/>
            <p:nvPr/>
          </p:nvSpPr>
          <p:spPr bwMode="auto">
            <a:xfrm>
              <a:off x="5118841" y="1988792"/>
              <a:ext cx="685800" cy="686049"/>
            </a:xfrm>
            <a:prstGeom prst="ellipse">
              <a:avLst/>
            </a:prstGeom>
            <a:blipFill>
              <a:blip r:embed="rId15"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8" name="Oval 97"/>
            <p:cNvSpPr/>
            <p:nvPr/>
          </p:nvSpPr>
          <p:spPr bwMode="auto">
            <a:xfrm>
              <a:off x="4119449" y="1988792"/>
              <a:ext cx="685800" cy="686049"/>
            </a:xfrm>
            <a:prstGeom prst="ellipse">
              <a:avLst/>
            </a:prstGeom>
            <a:blipFill>
              <a:blip r:embed="rId16"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sp>
          <p:nvSpPr>
            <p:cNvPr id="99" name="Oval 98"/>
            <p:cNvSpPr/>
            <p:nvPr/>
          </p:nvSpPr>
          <p:spPr bwMode="auto">
            <a:xfrm>
              <a:off x="3120057" y="1988792"/>
              <a:ext cx="685800" cy="686049"/>
            </a:xfrm>
            <a:prstGeom prst="ellipse">
              <a:avLst/>
            </a:prstGeom>
            <a:blipFill>
              <a:blip r:embed="rId17" cstate="email">
                <a:extLst>
                  <a:ext uri="{28A0092B-C50C-407E-A947-70E740481C1C}">
                    <a14:useLocalDpi xmlns:a14="http://schemas.microsoft.com/office/drawing/2010/main"/>
                  </a:ext>
                </a:extLst>
              </a:blip>
              <a:stretch>
                <a:fillRect/>
              </a:stretch>
            </a:blipFill>
            <a:ln>
              <a:solidFill>
                <a:schemeClr val="tx1">
                  <a:lumMod val="85000"/>
                </a:schemeClr>
              </a:solidFill>
            </a:ln>
            <a:effectLst>
              <a:outerShdw blurRad="254000" algn="ctr" rotWithShape="0">
                <a:prstClr val="black"/>
              </a:outerShdw>
            </a:effectLst>
          </p:spPr>
          <p:txBody>
            <a:bodyPr vert="horz" wrap="square" lIns="91435" tIns="45718" rIns="91435" bIns="45718" numCol="1" rtlCol="0" anchor="ctr" anchorCtr="0" compatLnSpc="1">
              <a:prstTxWarp prst="textNoShape">
                <a:avLst/>
              </a:prstTxWarp>
              <a:noAutofit/>
            </a:bodyPr>
            <a:lstStyle/>
            <a:p>
              <a:pPr algn="ctr" fontAlgn="base">
                <a:spcBef>
                  <a:spcPct val="0"/>
                </a:spcBef>
                <a:spcAft>
                  <a:spcPct val="0"/>
                </a:spcAft>
              </a:pPr>
              <a:endParaRPr lang="en-US" sz="1100" b="1" dirty="0" smtClean="0">
                <a:solidFill>
                  <a:srgbClr val="FF0000"/>
                </a:solidFill>
                <a:latin typeface="Arial" pitchFamily="34" charset="0"/>
                <a:ea typeface="MS Mincho" pitchFamily="49" charset="-128"/>
                <a:cs typeface="Arial" pitchFamily="34" charset="0"/>
              </a:endParaRPr>
            </a:p>
          </p:txBody>
        </p:sp>
      </p:grpSp>
      <p:sp>
        <p:nvSpPr>
          <p:cNvPr id="26" name="Rectangle 25"/>
          <p:cNvSpPr/>
          <p:nvPr/>
        </p:nvSpPr>
        <p:spPr>
          <a:xfrm>
            <a:off x="6094410" y="6513961"/>
            <a:ext cx="6094413" cy="342880"/>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57" name="Rectangle 56"/>
          <p:cNvSpPr/>
          <p:nvPr/>
        </p:nvSpPr>
        <p:spPr>
          <a:xfrm>
            <a:off x="6238985" y="5208415"/>
            <a:ext cx="5952744" cy="1648426"/>
          </a:xfrm>
          <a:prstGeom prst="rect">
            <a:avLst/>
          </a:prstGeom>
          <a:gradFill flip="none" rotWithShape="1">
            <a:gsLst>
              <a:gs pos="61000">
                <a:srgbClr val="000000">
                  <a:alpha val="73000"/>
                </a:srgbClr>
              </a:gs>
              <a:gs pos="27000">
                <a:srgbClr val="000000">
                  <a:alpha val="73000"/>
                </a:srgbClr>
              </a:gs>
              <a:gs pos="0">
                <a:srgbClr val="000000"/>
              </a:gs>
              <a:gs pos="100000">
                <a:srgbClr val="000000">
                  <a:alpha val="73000"/>
                </a:srgbClr>
              </a:gs>
            </a:gsLst>
            <a:lin ang="19800000" scaled="0"/>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p:cNvSpPr/>
          <p:nvPr/>
        </p:nvSpPr>
        <p:spPr>
          <a:xfrm>
            <a:off x="6531594" y="5365954"/>
            <a:ext cx="5498592" cy="1148007"/>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anchor="b">
            <a:spAutoFit/>
          </a:bodyPr>
          <a:lstStyle/>
          <a:p>
            <a:pPr>
              <a:lnSpc>
                <a:spcPct val="90000"/>
              </a:lnSpc>
              <a:spcBef>
                <a:spcPts val="1200"/>
              </a:spcBef>
            </a:pPr>
            <a:r>
              <a:rPr lang="en-US" dirty="0">
                <a:solidFill>
                  <a:schemeClr val="tx1"/>
                </a:solidFill>
                <a:effectLst>
                  <a:outerShdw blurRad="190500" algn="ctr" rotWithShape="0">
                    <a:prstClr val="black"/>
                  </a:outerShdw>
                </a:effectLst>
              </a:rPr>
              <a:t>One Access: Wired, Wireless, or </a:t>
            </a:r>
            <a:r>
              <a:rPr lang="en-US" dirty="0" err="1">
                <a:solidFill>
                  <a:schemeClr val="tx1"/>
                </a:solidFill>
                <a:effectLst>
                  <a:outerShdw blurRad="190500" algn="ctr" rotWithShape="0">
                    <a:prstClr val="black"/>
                  </a:outerShdw>
                </a:effectLst>
              </a:rPr>
              <a:t>VPN</a:t>
            </a:r>
            <a:endParaRPr lang="en-US" dirty="0">
              <a:solidFill>
                <a:schemeClr val="tx1"/>
              </a:solidFill>
              <a:effectLst>
                <a:outerShdw blurRad="190500" algn="ctr" rotWithShape="0">
                  <a:prstClr val="black"/>
                </a:outerShdw>
              </a:effectLst>
            </a:endParaRPr>
          </a:p>
          <a:p>
            <a:pPr>
              <a:lnSpc>
                <a:spcPct val="90000"/>
              </a:lnSpc>
              <a:spcBef>
                <a:spcPts val="1200"/>
              </a:spcBef>
            </a:pPr>
            <a:r>
              <a:rPr lang="en-US" dirty="0">
                <a:solidFill>
                  <a:schemeClr val="tx1"/>
                </a:solidFill>
                <a:effectLst>
                  <a:outerShdw blurRad="190500" algn="ctr" rotWithShape="0">
                    <a:prstClr val="black"/>
                  </a:outerShdw>
                </a:effectLst>
              </a:rPr>
              <a:t>One Experience: Device-agnostic </a:t>
            </a:r>
          </a:p>
          <a:p>
            <a:pPr>
              <a:lnSpc>
                <a:spcPct val="90000"/>
              </a:lnSpc>
              <a:spcBef>
                <a:spcPts val="1200"/>
              </a:spcBef>
            </a:pPr>
            <a:r>
              <a:rPr lang="en-US" dirty="0">
                <a:solidFill>
                  <a:schemeClr val="tx1"/>
                </a:solidFill>
                <a:effectLst>
                  <a:outerShdw blurRad="190500" algn="ctr" rotWithShape="0">
                    <a:prstClr val="black"/>
                  </a:outerShdw>
                </a:effectLst>
              </a:rPr>
              <a:t>Application aware/specific: Business, Recreational</a:t>
            </a:r>
          </a:p>
        </p:txBody>
      </p:sp>
      <p:sp>
        <p:nvSpPr>
          <p:cNvPr id="105" name="Rectangle 104"/>
          <p:cNvSpPr/>
          <p:nvPr/>
        </p:nvSpPr>
        <p:spPr>
          <a:xfrm rot="16200000">
            <a:off x="8973870" y="1990552"/>
            <a:ext cx="338401" cy="6097319"/>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nvGrpSpPr>
          <p:cNvPr id="101" name="Group 100"/>
          <p:cNvGrpSpPr/>
          <p:nvPr/>
        </p:nvGrpSpPr>
        <p:grpSpPr>
          <a:xfrm>
            <a:off x="0" y="3"/>
            <a:ext cx="12188825" cy="2589625"/>
            <a:chOff x="-14064344" y="3"/>
            <a:chExt cx="12188825" cy="2589625"/>
          </a:xfrm>
        </p:grpSpPr>
        <p:sp>
          <p:nvSpPr>
            <p:cNvPr id="102" name="Rectangle 101"/>
            <p:cNvSpPr/>
            <p:nvPr/>
          </p:nvSpPr>
          <p:spPr>
            <a:xfrm rot="5400000" flipV="1">
              <a:off x="-9048636" y="-4583488"/>
              <a:ext cx="2157409" cy="12188824"/>
            </a:xfrm>
            <a:prstGeom prst="rect">
              <a:avLst/>
            </a:prstGeom>
            <a:gradFill flip="none" rotWithShape="1">
              <a:gsLst>
                <a:gs pos="100000">
                  <a:schemeClr val="bg1">
                    <a:lumMod val="75000"/>
                    <a:alpha val="0"/>
                  </a:schemeClr>
                </a:gs>
                <a:gs pos="0">
                  <a:schemeClr val="accent4"/>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103" name="Rectangle 102"/>
            <p:cNvSpPr/>
            <p:nvPr/>
          </p:nvSpPr>
          <p:spPr>
            <a:xfrm rot="5400000" flipV="1">
              <a:off x="-8186040" y="-5878301"/>
              <a:ext cx="432216" cy="12188824"/>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grpSp>
      <p:sp>
        <p:nvSpPr>
          <p:cNvPr id="49" name="Rectangle 48"/>
          <p:cNvSpPr/>
          <p:nvPr/>
        </p:nvSpPr>
        <p:spPr>
          <a:xfrm>
            <a:off x="-4" y="0"/>
            <a:ext cx="12188827" cy="1219200"/>
          </a:xfrm>
          <a:prstGeom prst="rect">
            <a:avLst/>
          </a:prstGeom>
          <a:solidFill>
            <a:srgbClr val="000000">
              <a:alpha val="73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Shifting the Integration Point from User to the Network </a:t>
            </a:r>
            <a:endParaRPr lang="en-US" dirty="0"/>
          </a:p>
        </p:txBody>
      </p:sp>
      <p:sp>
        <p:nvSpPr>
          <p:cNvPr id="55" name="Rectangle 54"/>
          <p:cNvSpPr/>
          <p:nvPr/>
        </p:nvSpPr>
        <p:spPr>
          <a:xfrm rot="5400000" flipV="1">
            <a:off x="2760263" y="-1414345"/>
            <a:ext cx="432216" cy="5952744"/>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50" name="Rectangle 49"/>
          <p:cNvSpPr/>
          <p:nvPr/>
        </p:nvSpPr>
        <p:spPr>
          <a:xfrm>
            <a:off x="292608" y="1331195"/>
            <a:ext cx="5383093" cy="461665"/>
          </a:xfrm>
          <a:prstGeom prst="rect">
            <a:avLst/>
          </a:prstGeom>
        </p:spPr>
        <p:txBody>
          <a:bodyPr wrap="square">
            <a:spAutoFit/>
          </a:bodyPr>
          <a:lstStyle/>
          <a:p>
            <a:pPr>
              <a:spcBef>
                <a:spcPts val="600"/>
              </a:spcBef>
              <a:defRPr/>
            </a:pPr>
            <a:r>
              <a:rPr lang="en-US" sz="2400" b="1" spc="-30" dirty="0" smtClean="0"/>
              <a:t>User Centric Integration</a:t>
            </a:r>
            <a:endParaRPr lang="en-US" sz="2400" b="1" spc="-30" dirty="0"/>
          </a:p>
        </p:txBody>
      </p:sp>
      <p:sp>
        <p:nvSpPr>
          <p:cNvPr id="56" name="Rectangle 55"/>
          <p:cNvSpPr/>
          <p:nvPr/>
        </p:nvSpPr>
        <p:spPr>
          <a:xfrm rot="5400000" flipV="1">
            <a:off x="8997801" y="-1412896"/>
            <a:ext cx="432216" cy="5949848"/>
          </a:xfrm>
          <a:prstGeom prst="rect">
            <a:avLst/>
          </a:prstGeom>
          <a:solidFill>
            <a:srgbClr val="000000"/>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51" name="Rectangle 50"/>
          <p:cNvSpPr/>
          <p:nvPr/>
        </p:nvSpPr>
        <p:spPr>
          <a:xfrm>
            <a:off x="6450079" y="1331195"/>
            <a:ext cx="5383093" cy="461665"/>
          </a:xfrm>
          <a:prstGeom prst="rect">
            <a:avLst/>
          </a:prstGeom>
        </p:spPr>
        <p:txBody>
          <a:bodyPr wrap="square">
            <a:spAutoFit/>
          </a:bodyPr>
          <a:lstStyle/>
          <a:p>
            <a:pPr>
              <a:spcBef>
                <a:spcPts val="600"/>
              </a:spcBef>
              <a:defRPr/>
            </a:pPr>
            <a:r>
              <a:rPr lang="en-US" sz="2400" b="1" spc="-30" dirty="0" smtClean="0"/>
              <a:t>Network Centric Integration</a:t>
            </a:r>
            <a:endParaRPr lang="en-US" sz="2400" b="1" spc="-30" dirty="0"/>
          </a:p>
        </p:txBody>
      </p:sp>
      <p:sp>
        <p:nvSpPr>
          <p:cNvPr id="106" name="Oval 105"/>
          <p:cNvSpPr/>
          <p:nvPr/>
        </p:nvSpPr>
        <p:spPr>
          <a:xfrm>
            <a:off x="7278417" y="2584036"/>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07" name="Oval 106"/>
          <p:cNvSpPr/>
          <p:nvPr/>
        </p:nvSpPr>
        <p:spPr>
          <a:xfrm>
            <a:off x="9280889" y="2674841"/>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08" name="Oval 107"/>
          <p:cNvSpPr/>
          <p:nvPr/>
        </p:nvSpPr>
        <p:spPr>
          <a:xfrm>
            <a:off x="11332790" y="2331816"/>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10" name="Oval 109"/>
          <p:cNvSpPr/>
          <p:nvPr/>
        </p:nvSpPr>
        <p:spPr>
          <a:xfrm>
            <a:off x="10171000" y="3988246"/>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11" name="Oval 110"/>
          <p:cNvSpPr/>
          <p:nvPr/>
        </p:nvSpPr>
        <p:spPr>
          <a:xfrm>
            <a:off x="7561137" y="3728492"/>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12" name="Oval 111"/>
          <p:cNvSpPr/>
          <p:nvPr/>
        </p:nvSpPr>
        <p:spPr>
          <a:xfrm>
            <a:off x="8988382" y="4492429"/>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
        <p:nvSpPr>
          <p:cNvPr id="113" name="TextBox 112"/>
          <p:cNvSpPr txBox="1"/>
          <p:nvPr/>
        </p:nvSpPr>
        <p:spPr>
          <a:xfrm>
            <a:off x="6487732" y="2162539"/>
            <a:ext cx="1747594" cy="338554"/>
          </a:xfrm>
          <a:prstGeom prst="rect">
            <a:avLst/>
          </a:prstGeom>
          <a:noFill/>
          <a:effectLst>
            <a:outerShdw blurRad="736600" algn="ctr" rotWithShape="0">
              <a:prstClr val="black"/>
            </a:outerShdw>
          </a:effectLst>
        </p:spPr>
        <p:txBody>
          <a:bodyPr wrap="none" rtlCol="0">
            <a:spAutoFit/>
          </a:bodyPr>
          <a:lstStyle/>
          <a:p>
            <a:r>
              <a:rPr lang="en-US" sz="1600" dirty="0" smtClean="0"/>
              <a:t>Sources </a:t>
            </a:r>
            <a:r>
              <a:rPr lang="en-US" sz="1600" b="1" dirty="0" smtClean="0"/>
              <a:t>All</a:t>
            </a:r>
            <a:r>
              <a:rPr lang="en-US" sz="1600" dirty="0" smtClean="0"/>
              <a:t> Data</a:t>
            </a:r>
            <a:endParaRPr lang="en-US" sz="1600" dirty="0"/>
          </a:p>
        </p:txBody>
      </p:sp>
      <p:sp>
        <p:nvSpPr>
          <p:cNvPr id="114" name="TextBox 113"/>
          <p:cNvSpPr txBox="1"/>
          <p:nvPr/>
        </p:nvSpPr>
        <p:spPr>
          <a:xfrm>
            <a:off x="8328946" y="2242692"/>
            <a:ext cx="2040943" cy="338554"/>
          </a:xfrm>
          <a:prstGeom prst="rect">
            <a:avLst/>
          </a:prstGeom>
          <a:noFill/>
          <a:effectLst>
            <a:outerShdw blurRad="736600" algn="ctr" rotWithShape="0">
              <a:prstClr val="black"/>
            </a:outerShdw>
          </a:effectLst>
        </p:spPr>
        <p:txBody>
          <a:bodyPr wrap="none" rtlCol="0">
            <a:spAutoFit/>
          </a:bodyPr>
          <a:lstStyle/>
          <a:p>
            <a:r>
              <a:rPr lang="en-US" sz="1600" dirty="0" smtClean="0"/>
              <a:t>Handles </a:t>
            </a:r>
            <a:r>
              <a:rPr lang="en-US" sz="1600" b="1" dirty="0" smtClean="0"/>
              <a:t>All</a:t>
            </a:r>
            <a:r>
              <a:rPr lang="en-US" sz="1600" dirty="0" smtClean="0"/>
              <a:t> Devices</a:t>
            </a:r>
            <a:endParaRPr lang="en-US" sz="1600" dirty="0"/>
          </a:p>
        </p:txBody>
      </p:sp>
      <p:sp>
        <p:nvSpPr>
          <p:cNvPr id="87" name="TextBox 86"/>
          <p:cNvSpPr txBox="1"/>
          <p:nvPr/>
        </p:nvSpPr>
        <p:spPr>
          <a:xfrm>
            <a:off x="10104321" y="1888672"/>
            <a:ext cx="2077813" cy="338554"/>
          </a:xfrm>
          <a:prstGeom prst="rect">
            <a:avLst/>
          </a:prstGeom>
          <a:noFill/>
          <a:effectLst>
            <a:outerShdw blurRad="736600" algn="ctr" rotWithShape="0">
              <a:prstClr val="black"/>
            </a:outerShdw>
          </a:effectLst>
        </p:spPr>
        <p:txBody>
          <a:bodyPr wrap="none" rtlCol="0">
            <a:spAutoFit/>
          </a:bodyPr>
          <a:lstStyle/>
          <a:p>
            <a:r>
              <a:rPr lang="en-US" sz="1600" dirty="0" smtClean="0"/>
              <a:t>Routes </a:t>
            </a:r>
            <a:r>
              <a:rPr lang="en-US" sz="1600" b="1" dirty="0" smtClean="0"/>
              <a:t>All</a:t>
            </a:r>
            <a:r>
              <a:rPr lang="en-US" sz="1600" dirty="0" smtClean="0"/>
              <a:t> Requests</a:t>
            </a:r>
            <a:endParaRPr lang="en-US" sz="1600" dirty="0"/>
          </a:p>
        </p:txBody>
      </p:sp>
      <p:sp>
        <p:nvSpPr>
          <p:cNvPr id="77" name="TextBox 76"/>
          <p:cNvSpPr txBox="1"/>
          <p:nvPr/>
        </p:nvSpPr>
        <p:spPr>
          <a:xfrm>
            <a:off x="6620664" y="3955248"/>
            <a:ext cx="2021707" cy="338554"/>
          </a:xfrm>
          <a:prstGeom prst="rect">
            <a:avLst/>
          </a:prstGeom>
          <a:noFill/>
          <a:effectLst>
            <a:outerShdw blurRad="736600" algn="ctr" rotWithShape="0">
              <a:prstClr val="black"/>
            </a:outerShdw>
          </a:effectLst>
        </p:spPr>
        <p:txBody>
          <a:bodyPr wrap="none" rtlCol="0">
            <a:spAutoFit/>
          </a:bodyPr>
          <a:lstStyle/>
          <a:p>
            <a:r>
              <a:rPr lang="en-US" sz="1600" dirty="0" smtClean="0"/>
              <a:t>Shapes </a:t>
            </a:r>
            <a:r>
              <a:rPr lang="en-US" sz="1600" b="1" dirty="0" smtClean="0"/>
              <a:t>All</a:t>
            </a:r>
            <a:r>
              <a:rPr lang="en-US" sz="1600" dirty="0" smtClean="0"/>
              <a:t> Streams</a:t>
            </a:r>
            <a:endParaRPr lang="en-US" sz="1600" dirty="0"/>
          </a:p>
        </p:txBody>
      </p:sp>
      <p:sp>
        <p:nvSpPr>
          <p:cNvPr id="89" name="TextBox 88"/>
          <p:cNvSpPr txBox="1"/>
          <p:nvPr/>
        </p:nvSpPr>
        <p:spPr>
          <a:xfrm>
            <a:off x="8265719" y="4661722"/>
            <a:ext cx="1585049" cy="338554"/>
          </a:xfrm>
          <a:prstGeom prst="rect">
            <a:avLst/>
          </a:prstGeom>
          <a:noFill/>
          <a:effectLst>
            <a:outerShdw blurRad="736600" algn="ctr" rotWithShape="0">
              <a:prstClr val="black"/>
            </a:outerShdw>
          </a:effectLst>
        </p:spPr>
        <p:txBody>
          <a:bodyPr wrap="none" rtlCol="0">
            <a:spAutoFit/>
          </a:bodyPr>
          <a:lstStyle/>
          <a:p>
            <a:r>
              <a:rPr lang="en-US" sz="1600" dirty="0" smtClean="0"/>
              <a:t>Sees </a:t>
            </a:r>
            <a:r>
              <a:rPr lang="en-US" sz="1600" b="1" dirty="0" smtClean="0"/>
              <a:t>All</a:t>
            </a:r>
            <a:r>
              <a:rPr lang="en-US" sz="1600" dirty="0" smtClean="0"/>
              <a:t> Traffic</a:t>
            </a:r>
            <a:endParaRPr lang="en-US" sz="1600" dirty="0"/>
          </a:p>
        </p:txBody>
      </p:sp>
      <p:sp>
        <p:nvSpPr>
          <p:cNvPr id="79" name="TextBox 78"/>
          <p:cNvSpPr txBox="1"/>
          <p:nvPr/>
        </p:nvSpPr>
        <p:spPr>
          <a:xfrm>
            <a:off x="9308984" y="4133310"/>
            <a:ext cx="1861087" cy="338554"/>
          </a:xfrm>
          <a:prstGeom prst="rect">
            <a:avLst/>
          </a:prstGeom>
          <a:noFill/>
          <a:effectLst>
            <a:outerShdw blurRad="736600" algn="ctr" rotWithShape="0">
              <a:prstClr val="black"/>
            </a:outerShdw>
          </a:effectLst>
        </p:spPr>
        <p:txBody>
          <a:bodyPr wrap="none" rtlCol="0">
            <a:spAutoFit/>
          </a:bodyPr>
          <a:lstStyle/>
          <a:p>
            <a:r>
              <a:rPr lang="en-US" sz="1600" dirty="0" smtClean="0"/>
              <a:t>Touches </a:t>
            </a:r>
            <a:r>
              <a:rPr lang="en-US" sz="1600" b="1" dirty="0" smtClean="0"/>
              <a:t>All</a:t>
            </a:r>
            <a:r>
              <a:rPr lang="en-US" sz="1600" dirty="0" smtClean="0"/>
              <a:t> Users</a:t>
            </a:r>
            <a:endParaRPr lang="en-US" sz="1600" dirty="0"/>
          </a:p>
        </p:txBody>
      </p:sp>
      <p:sp>
        <p:nvSpPr>
          <p:cNvPr id="83" name="TextBox 82"/>
          <p:cNvSpPr txBox="1"/>
          <p:nvPr/>
        </p:nvSpPr>
        <p:spPr>
          <a:xfrm>
            <a:off x="10308056" y="3527447"/>
            <a:ext cx="1859805" cy="338554"/>
          </a:xfrm>
          <a:prstGeom prst="rect">
            <a:avLst/>
          </a:prstGeom>
          <a:noFill/>
          <a:effectLst>
            <a:outerShdw blurRad="736600" algn="ctr" rotWithShape="0">
              <a:prstClr val="black"/>
            </a:outerShdw>
          </a:effectLst>
        </p:spPr>
        <p:txBody>
          <a:bodyPr wrap="none" rtlCol="0">
            <a:spAutoFit/>
          </a:bodyPr>
          <a:lstStyle/>
          <a:p>
            <a:r>
              <a:rPr lang="en-US" sz="1600" dirty="0" smtClean="0"/>
              <a:t>Controls </a:t>
            </a:r>
            <a:r>
              <a:rPr lang="en-US" sz="1600" b="1" dirty="0" smtClean="0"/>
              <a:t>All</a:t>
            </a:r>
            <a:r>
              <a:rPr lang="en-US" sz="1600" dirty="0" smtClean="0"/>
              <a:t> Flows</a:t>
            </a:r>
            <a:endParaRPr lang="en-US" sz="1600" dirty="0"/>
          </a:p>
        </p:txBody>
      </p:sp>
      <p:sp>
        <p:nvSpPr>
          <p:cNvPr id="28" name="Oval 27"/>
          <p:cNvSpPr/>
          <p:nvPr/>
        </p:nvSpPr>
        <p:spPr>
          <a:xfrm>
            <a:off x="7142915" y="2408434"/>
            <a:ext cx="4000312" cy="1885368"/>
          </a:xfrm>
          <a:prstGeom prst="ellipse">
            <a:avLst/>
          </a:prstGeom>
          <a:gradFill flip="none" rotWithShape="1">
            <a:gsLst>
              <a:gs pos="0">
                <a:schemeClr val="tx2">
                  <a:lumMod val="60000"/>
                  <a:lumOff val="40000"/>
                  <a:alpha val="42000"/>
                </a:schemeClr>
              </a:gs>
              <a:gs pos="100000">
                <a:schemeClr val="accent2">
                  <a:shade val="100000"/>
                  <a:satMod val="115000"/>
                  <a:alpha val="0"/>
                </a:schemeClr>
              </a:gs>
            </a:gsLst>
            <a:path path="shape">
              <a:fillToRect l="50000" t="50000" r="50000" b="50000"/>
            </a:path>
            <a:tileRect/>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p:txBody>
      </p:sp>
      <p:sp>
        <p:nvSpPr>
          <p:cNvPr id="68" name="TextBox 67"/>
          <p:cNvSpPr txBox="1"/>
          <p:nvPr/>
        </p:nvSpPr>
        <p:spPr>
          <a:xfrm>
            <a:off x="7361529" y="3166106"/>
            <a:ext cx="3563085" cy="437043"/>
          </a:xfrm>
          <a:prstGeom prst="rect">
            <a:avLst/>
          </a:prstGeom>
          <a:noFill/>
          <a:effectLst>
            <a:outerShdw blurRad="50800" dist="38100" dir="2700000">
              <a:srgbClr val="000000">
                <a:alpha val="43000"/>
              </a:srgbClr>
            </a:outerShdw>
          </a:effectLst>
        </p:spPr>
        <p:txBody>
          <a:bodyPr wrap="square" rtlCol="0">
            <a:spAutoFit/>
          </a:bodyPr>
          <a:lstStyle/>
          <a:p>
            <a:pPr algn="ctr">
              <a:lnSpc>
                <a:spcPct val="80000"/>
              </a:lnSpc>
              <a:spcBef>
                <a:spcPct val="0"/>
              </a:spcBef>
            </a:pPr>
            <a:r>
              <a:rPr lang="en-US" sz="2800" spc="-100" dirty="0">
                <a:gradFill>
                  <a:gsLst>
                    <a:gs pos="0">
                      <a:srgbClr val="8998FB"/>
                    </a:gs>
                    <a:gs pos="98750">
                      <a:schemeClr val="tx1"/>
                    </a:gs>
                    <a:gs pos="26000">
                      <a:srgbClr val="83BBFF"/>
                    </a:gs>
                  </a:gsLst>
                  <a:lin ang="13500000" scaled="1"/>
                </a:gradFill>
                <a:effectLst>
                  <a:outerShdw blurRad="1003300" algn="ctr" rotWithShape="0">
                    <a:prstClr val="black">
                      <a:alpha val="62000"/>
                    </a:prstClr>
                  </a:outerShdw>
                </a:effectLst>
                <a:latin typeface="+mj-lt"/>
                <a:ea typeface="+mj-ea"/>
                <a:cs typeface="+mj-cs"/>
              </a:rPr>
              <a:t>NETWORK</a:t>
            </a:r>
          </a:p>
        </p:txBody>
      </p:sp>
      <p:sp>
        <p:nvSpPr>
          <p:cNvPr id="109" name="Oval 108"/>
          <p:cNvSpPr/>
          <p:nvPr/>
        </p:nvSpPr>
        <p:spPr>
          <a:xfrm>
            <a:off x="11332790" y="3351118"/>
            <a:ext cx="137056" cy="137056"/>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5875" cap="flat" cmpd="sng" algn="ctr">
            <a:solidFill>
              <a:schemeClr val="tx1"/>
            </a:solidFill>
            <a:prstDash val="solid"/>
          </a:ln>
          <a:effectLst>
            <a:outerShdw blurRad="127000" algn="ctr" rotWithShape="0">
              <a:schemeClr val="tx1">
                <a:alpha val="40000"/>
              </a:scheme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en-US" sz="1100" kern="0" dirty="0">
              <a:solidFill>
                <a:srgbClr val="FFFFFF"/>
              </a:solidFill>
              <a:latin typeface="Arial"/>
            </a:endParaRPr>
          </a:p>
        </p:txBody>
      </p:sp>
    </p:spTree>
    <p:extLst>
      <p:ext uri="{BB962C8B-B14F-4D97-AF65-F5344CB8AC3E}">
        <p14:creationId xmlns:p14="http://schemas.microsoft.com/office/powerpoint/2010/main" val="714442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Cisco_Temp_2012_dark_16x9_Arial">
  <a:themeElements>
    <a:clrScheme name="Cisco Mobilty">
      <a:dk1>
        <a:srgbClr val="FFFFFF"/>
      </a:dk1>
      <a:lt1>
        <a:srgbClr val="8E909E"/>
      </a:lt1>
      <a:dk2>
        <a:srgbClr val="277EFD"/>
      </a:dk2>
      <a:lt2>
        <a:srgbClr val="7322C4"/>
      </a:lt2>
      <a:accent1>
        <a:srgbClr val="B42EE8"/>
      </a:accent1>
      <a:accent2>
        <a:srgbClr val="11E5BB"/>
      </a:accent2>
      <a:accent3>
        <a:srgbClr val="08ACF6"/>
      </a:accent3>
      <a:accent4>
        <a:srgbClr val="212227"/>
      </a:accent4>
      <a:accent5>
        <a:srgbClr val="8E909E"/>
      </a:accent5>
      <a:accent6>
        <a:srgbClr val="FFFFFF"/>
      </a:accent6>
      <a:hlink>
        <a:srgbClr val="025CE0"/>
      </a:hlink>
      <a:folHlink>
        <a:srgbClr val="5699FD"/>
      </a:folHlink>
    </a:clrScheme>
    <a:fontScheme name="Cisco 2010_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96D6"/>
        </a:solidFill>
        <a:ln>
          <a:noFill/>
        </a:ln>
        <a:effectLst>
          <a:outerShdw blurRad="76200" dist="50800" dir="5400000" algn="ctr" rotWithShape="0">
            <a:srgbClr val="000000">
              <a:alpha val="27000"/>
            </a:srgbClr>
          </a:outerShdw>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7a63ae98c9331042c85a0ce3caf3b722">
  <xsd:schema xmlns:xsd="http://www.w3.org/2001/XMLSchema" xmlns:p="http://schemas.microsoft.com/office/2006/metadata/properties" targetNamespace="http://schemas.microsoft.com/office/2006/metadata/properties" ma:root="true" ma:fieldsID="643ad641ad674e858ec36190b61f65cd">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BEDDB2DD-40C8-424B-9D23-90011AD7791D}">
  <ds:schemaRefs>
    <ds:schemaRef ds:uri="http://purl.org/dc/terms/"/>
    <ds:schemaRef ds:uri="http://purl.org/dc/elements/1.1/"/>
    <ds:schemaRef ds:uri="http://schemas.microsoft.com/office/2006/documentManagement/types"/>
    <ds:schemaRef ds:uri="http://schemas.openxmlformats.org/package/2006/metadata/core-properties"/>
    <ds:schemaRef ds:uri="http://www.w3.org/XML/1998/namespace"/>
    <ds:schemaRef ds:uri="http://purl.org/dc/dcmitype/"/>
    <ds:schemaRef ds:uri="http://schemas.microsoft.com/office/2006/metadata/properties"/>
  </ds:schemaRefs>
</ds:datastoreItem>
</file>

<file path=customXml/itemProps2.xml><?xml version="1.0" encoding="utf-8"?>
<ds:datastoreItem xmlns:ds="http://schemas.openxmlformats.org/officeDocument/2006/customXml" ds:itemID="{7A815FF1-FAC2-48B9-895E-3482DEBA9989}">
  <ds:schemaRefs>
    <ds:schemaRef ds:uri="http://schemas.microsoft.com/sharepoint/v3/contenttype/forms"/>
  </ds:schemaRefs>
</ds:datastoreItem>
</file>

<file path=customXml/itemProps3.xml><?xml version="1.0" encoding="utf-8"?>
<ds:datastoreItem xmlns:ds="http://schemas.openxmlformats.org/officeDocument/2006/customXml" ds:itemID="{86E0F7E6-2307-49D1-94F5-44A5ECDD59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
  <TotalTime>6041</TotalTime>
  <Words>4691</Words>
  <Application>Microsoft Office PowerPoint</Application>
  <PresentationFormat>Custom</PresentationFormat>
  <Paragraphs>903</Paragraphs>
  <Slides>35</Slides>
  <Notes>35</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Cisco_Temp_2012_dark_16x9_Arial</vt:lpstr>
      <vt:lpstr>Cisco Unified Access Announcing “One Network” Partner Version  </vt:lpstr>
      <vt:lpstr>Cisco Unified Access Journey</vt:lpstr>
      <vt:lpstr>Announcing Today…</vt:lpstr>
      <vt:lpstr>Extending Access to Partners Traditional Approach </vt:lpstr>
      <vt:lpstr>A Wide Gap Between IT and End User Perceptions</vt:lpstr>
      <vt:lpstr>Announcing One Network Driving IT and Business Impact</vt:lpstr>
      <vt:lpstr>Cisco Unified Access</vt:lpstr>
      <vt:lpstr>Converged Wired-Wireless Access</vt:lpstr>
      <vt:lpstr>High Performance IOS-Based Wireless Controller</vt:lpstr>
      <vt:lpstr>Converged Access Deployment Modes Three Use Cases with WiSM2 and New 5760 IOS Controller  </vt:lpstr>
      <vt:lpstr>Network Wide Intelligence and Operations </vt:lpstr>
      <vt:lpstr>Granular Wired QoS—Now for Wireless  Enhanced User Experience with Differentiated Bandwidth Allocation</vt:lpstr>
      <vt:lpstr>One Policy and One Management Enhancements</vt:lpstr>
      <vt:lpstr>PowerPoint Presentation</vt:lpstr>
      <vt:lpstr>Extending Unified Access Solution to Mid-Market and Lean IT With Cloud-Managed Meraki Networking Solutions</vt:lpstr>
      <vt:lpstr>What’s In It For Partners? –  Migration and BYOD Opportunities</vt:lpstr>
      <vt:lpstr>The Sales Cycle</vt:lpstr>
      <vt:lpstr>New Sales Conversation – BYOD</vt:lpstr>
      <vt:lpstr>New Sales Conversation – Mobility</vt:lpstr>
      <vt:lpstr>Cisco Unified Access Driving Business Outcomes</vt:lpstr>
      <vt:lpstr>Plays, Tools, and Offers</vt:lpstr>
      <vt:lpstr> Unified Access Play Kit  cisco.com/go/partnermarketing </vt:lpstr>
      <vt:lpstr>BYOD Smart Solution and Services</vt:lpstr>
      <vt:lpstr>UA Partner Challenge</vt:lpstr>
      <vt:lpstr>Cisco Unified Access</vt:lpstr>
      <vt:lpstr>PowerPoint Presentation</vt:lpstr>
      <vt:lpstr>PowerPoint Presentation</vt:lpstr>
      <vt:lpstr>Extending Access to Partners Traditional Approach </vt:lpstr>
      <vt:lpstr>The Impact of Unified Access on Healthcare A Hospital in the US</vt:lpstr>
      <vt:lpstr>How We Got Here</vt:lpstr>
      <vt:lpstr>Cisco: Simplifying Unified Access </vt:lpstr>
      <vt:lpstr>Cisco: Simplifying Unified Access </vt:lpstr>
      <vt:lpstr>IT Struggling to Manage the BYOD trend </vt:lpstr>
      <vt:lpstr>We Are Entering the Age of the Internet of Everything The Network Is the Platform to Connect the Previously Unconnected</vt:lpstr>
      <vt:lpstr>Shifting the Integration Point from User to the Network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Relevant, Surprising and Fresh: Cisco Brand</dc:title>
  <dc:creator>Ryan Muta</dc:creator>
  <cp:lastModifiedBy>vcork</cp:lastModifiedBy>
  <cp:revision>311</cp:revision>
  <dcterms:created xsi:type="dcterms:W3CDTF">2012-02-11T00:41:26Z</dcterms:created>
  <dcterms:modified xsi:type="dcterms:W3CDTF">2013-01-23T14:20:49Z</dcterms:modified>
</cp:coreProperties>
</file>